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40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rona%20Paper\PaperResults\data_AllVirus_featureSpace\src\best\su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sum!$B$1:$B$28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85-4994-92D3-6FA389E9907C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sum!$C$1:$C$28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85-4994-92D3-6FA389E9907C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sum!$D$1:$D$28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385-4994-92D3-6FA389E9907C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sum!$E$1:$E$28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385-4994-92D3-6FA389E9907C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sum!$F$1:$F$28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385-4994-92D3-6FA389E9907C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sum!$G$1:$G$28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385-4994-92D3-6FA389E9907C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sum!$H$1:$H$28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385-4994-92D3-6FA389E9907C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sum!$I$1:$I$28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385-4994-92D3-6FA389E9907C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sum!$J$1:$J$28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385-4994-92D3-6FA389E9907C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sum!$A$1:$A$28</c:f>
              <c:numCache>
                <c:formatCode>General</c:formatCode>
                <c:ptCount val="28"/>
                <c:pt idx="0">
                  <c:v>3827</c:v>
                </c:pt>
                <c:pt idx="1">
                  <c:v>1000</c:v>
                </c:pt>
                <c:pt idx="2">
                  <c:v>800</c:v>
                </c:pt>
                <c:pt idx="3">
                  <c:v>640</c:v>
                </c:pt>
                <c:pt idx="4">
                  <c:v>512</c:v>
                </c:pt>
                <c:pt idx="5">
                  <c:v>409</c:v>
                </c:pt>
                <c:pt idx="6">
                  <c:v>327</c:v>
                </c:pt>
                <c:pt idx="7">
                  <c:v>261</c:v>
                </c:pt>
                <c:pt idx="8">
                  <c:v>208</c:v>
                </c:pt>
                <c:pt idx="9">
                  <c:v>166</c:v>
                </c:pt>
                <c:pt idx="10">
                  <c:v>132</c:v>
                </c:pt>
                <c:pt idx="11">
                  <c:v>105</c:v>
                </c:pt>
                <c:pt idx="12">
                  <c:v>84</c:v>
                </c:pt>
                <c:pt idx="13">
                  <c:v>67</c:v>
                </c:pt>
                <c:pt idx="14">
                  <c:v>53</c:v>
                </c:pt>
                <c:pt idx="15">
                  <c:v>42</c:v>
                </c:pt>
                <c:pt idx="16">
                  <c:v>33</c:v>
                </c:pt>
                <c:pt idx="17">
                  <c:v>26</c:v>
                </c:pt>
                <c:pt idx="18">
                  <c:v>20</c:v>
                </c:pt>
                <c:pt idx="19">
                  <c:v>16</c:v>
                </c:pt>
                <c:pt idx="20">
                  <c:v>12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</c:numCache>
            </c:numRef>
          </c:xVal>
          <c:yVal>
            <c:numRef>
              <c:f>sum!$K$1:$K$28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0.99997499999999995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385-4994-92D3-6FA389E99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717088"/>
        <c:axId val="598715448"/>
      </c:scatterChart>
      <c:valAx>
        <c:axId val="598717088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5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0" i="0" baseline="0" dirty="0">
                    <a:effectLst/>
                  </a:rPr>
                  <a:t>21-bps Sequence Variables</a:t>
                </a:r>
                <a:endParaRPr lang="en-NL" sz="105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5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15448"/>
        <c:crosses val="autoZero"/>
        <c:crossBetween val="midCat"/>
      </c:valAx>
      <c:valAx>
        <c:axId val="598715448"/>
        <c:scaling>
          <c:orientation val="minMax"/>
          <c:min val="0.9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17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CONVOLUTIONAL NEURAL NETWORK FOR THE CLASSIFICATION OF SARS-CoV-2 AND PRIMER CREATION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449639.3459359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doi.org/10.1038/s41598-020-80363-5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hyperlink" Target="https://doi.org/10.1038/s41598-023-42348-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dirty="0"/>
              <a:t>Convolutional Neural Network for the Classification of SARS-CoV-2 and Primer Creation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A0A87-7B36-4E47-89B4-702864CA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success!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E0299C-DA7C-4C98-8841-DFA905C9E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works!</a:t>
            </a:r>
          </a:p>
        </p:txBody>
      </p:sp>
    </p:spTree>
    <p:extLst>
      <p:ext uri="{BB962C8B-B14F-4D97-AF65-F5344CB8AC3E}">
        <p14:creationId xmlns:p14="http://schemas.microsoft.com/office/powerpoint/2010/main" val="424138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A0A87-7B36-4E47-89B4-702864CA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success…?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E0299C-DA7C-4C98-8841-DFA905C9E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Later, same results obtained with simpler methods</a:t>
            </a:r>
          </a:p>
          <a:p>
            <a:pPr lvl="1"/>
            <a:r>
              <a:rPr lang="en-US" dirty="0"/>
              <a:t>But they required more thinking and expert knowledge</a:t>
            </a:r>
          </a:p>
          <a:p>
            <a:pPr lvl="1"/>
            <a:r>
              <a:rPr lang="en-US" dirty="0"/>
              <a:t>ML/DL can be good for first approach</a:t>
            </a:r>
          </a:p>
          <a:p>
            <a:pPr lvl="1"/>
            <a:r>
              <a:rPr lang="en-US" dirty="0"/>
              <a:t>It also works for SARS-CoV-2 variants!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026EF2-F2A8-43F5-AFE2-82B8A3AC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0" y="3271471"/>
            <a:ext cx="4201160" cy="28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Lopez-Rincon, A., Tonda, A., Mendoza-Maldonado, L. et al. Classification and specific primer design for accurate detection of SARS-CoV-2 using deep learning. Sci Rep 11, 947 (2021). </a:t>
            </a:r>
            <a:r>
              <a:rPr lang="en-US" sz="1600" dirty="0">
                <a:hlinkClick r:id="rId2"/>
              </a:rPr>
              <a:t>https://doi.org/10.1038/s41598-020-80363-5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- Lopez Rincon A., …, and Alberto Tonda. 2021. Design of specific primer sets for SARS-CoV-2 variants using evolutionary algorithms. In Proceedings of the Genetic and Evolutionary Computation Conference (GECCO '21). Association for Computing Machinery, New York, NY, USA, 982–990. </a:t>
            </a:r>
            <a:r>
              <a:rPr lang="en-US" sz="1600" dirty="0">
                <a:hlinkClick r:id="rId3"/>
              </a:rPr>
              <a:t>https://doi.org/10.1145/3449639.3459359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- Perez-Romero, C.A., Mendoza-Maldonado, L., Tonda, A. et al. An Innovative AI-based primer design tool for precise and accurate detection of SARS-CoV-2 variants of concern. Sci Rep 13, 15782 (2023). </a:t>
            </a:r>
            <a:r>
              <a:rPr lang="en-US" sz="1600" dirty="0">
                <a:hlinkClick r:id="rId4"/>
              </a:rPr>
              <a:t>https://doi.org/10.1038/s41598-023-42348-y</a:t>
            </a:r>
            <a:r>
              <a:rPr lang="en-US" sz="1600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Application</a:t>
            </a:r>
          </a:p>
          <a:p>
            <a:r>
              <a:rPr lang="it-IT" dirty="0"/>
              <a:t>Formalization</a:t>
            </a:r>
          </a:p>
          <a:p>
            <a:r>
              <a:rPr lang="it-IT" dirty="0"/>
              <a:t>Classification results</a:t>
            </a:r>
          </a:p>
          <a:p>
            <a:r>
              <a:rPr lang="it-IT" dirty="0"/>
              <a:t>Extracting information from filters</a:t>
            </a:r>
          </a:p>
          <a:p>
            <a:r>
              <a:rPr lang="it-IT" dirty="0"/>
              <a:t>A new primer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FF50D-B1DF-42C6-B507-886874F0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26F0B1-4099-4C49-85D0-5BF3CE0C4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Separate genomic samples of SARS-CoV-2 from others</a:t>
            </a:r>
          </a:p>
          <a:p>
            <a:pPr lvl="1"/>
            <a:r>
              <a:rPr lang="en-US" dirty="0"/>
              <a:t>SARS-CoV-2 belongs to the Coronavirus family</a:t>
            </a:r>
          </a:p>
          <a:p>
            <a:pPr lvl="1"/>
            <a:r>
              <a:rPr lang="en-US" dirty="0"/>
              <a:t>Lots of “relatives” that are </a:t>
            </a:r>
            <a:r>
              <a:rPr lang="en-US" dirty="0" err="1"/>
              <a:t>genomically</a:t>
            </a:r>
            <a:r>
              <a:rPr lang="en-US" dirty="0"/>
              <a:t> similar</a:t>
            </a:r>
          </a:p>
          <a:p>
            <a:pPr lvl="1"/>
            <a:r>
              <a:rPr lang="en-US" dirty="0"/>
              <a:t>For example, the regular flu!</a:t>
            </a:r>
          </a:p>
          <a:p>
            <a:endParaRPr lang="en-US" dirty="0"/>
          </a:p>
          <a:p>
            <a:r>
              <a:rPr lang="en-US" dirty="0"/>
              <a:t>During the pandemic, collective effort to share data</a:t>
            </a:r>
          </a:p>
          <a:p>
            <a:pPr lvl="1"/>
            <a:r>
              <a:rPr lang="en-US" dirty="0"/>
              <a:t>Open repositories with genomic sequences from all the world</a:t>
            </a:r>
          </a:p>
          <a:p>
            <a:pPr lvl="1"/>
            <a:r>
              <a:rPr lang="en-US" dirty="0"/>
              <a:t>Fast and reliable genomic sequences from high-throughput</a:t>
            </a:r>
          </a:p>
        </p:txBody>
      </p:sp>
    </p:spTree>
    <p:extLst>
      <p:ext uri="{BB962C8B-B14F-4D97-AF65-F5344CB8AC3E}">
        <p14:creationId xmlns:p14="http://schemas.microsoft.com/office/powerpoint/2010/main" val="87826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63002-3E64-42FD-BB81-0E071ED2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34A47-D0B9-4CE1-B490-639E25951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Basically a classification problem</a:t>
            </a:r>
          </a:p>
          <a:p>
            <a:pPr lvl="1"/>
            <a:r>
              <a:rPr lang="en-US" dirty="0"/>
              <a:t>Input: sequence of variable size (RNA, cDNA)</a:t>
            </a:r>
          </a:p>
          <a:p>
            <a:pPr lvl="1"/>
            <a:r>
              <a:rPr lang="en-US" dirty="0"/>
              <a:t>Output: class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3F776-81B6-48ED-AD52-3BC6FA49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26" y="2934374"/>
            <a:ext cx="10425063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8AC7C-D591-43F2-BF5E-13617508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6F10FC-0C71-475E-A348-7A548FF6C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Data: a few hundred samples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B2A856-B379-4633-9384-3107A7A7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75" y="2547856"/>
            <a:ext cx="4432849" cy="28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7680C-0761-4FF3-B497-EA4DBA6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7B163-9662-4554-BA17-E04EEADCC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3DFCD-5B6A-4FF8-AA53-0C172069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70021"/>
            <a:ext cx="5294716" cy="397103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570EB8F-CAB0-4892-BA15-6047415C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611904"/>
            <a:ext cx="5294715" cy="44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20623-AFD3-47BF-9B11-AE7581B6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3EDD58-1EA2-4043-BBF7-F60CB3BBB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Good! But can we do something more?</a:t>
            </a:r>
          </a:p>
          <a:p>
            <a:pPr lvl="1"/>
            <a:r>
              <a:rPr lang="en-US" dirty="0"/>
              <a:t>Visualization tell us </a:t>
            </a:r>
            <a:r>
              <a:rPr lang="en-US" b="1" dirty="0"/>
              <a:t>where</a:t>
            </a:r>
            <a:r>
              <a:rPr lang="en-US" dirty="0"/>
              <a:t> filters are maximally activated in sample</a:t>
            </a:r>
          </a:p>
          <a:p>
            <a:pPr lvl="1"/>
            <a:r>
              <a:rPr lang="en-US" dirty="0"/>
              <a:t>By looking at </a:t>
            </a:r>
            <a:r>
              <a:rPr lang="en-US" b="1" dirty="0"/>
              <a:t>recurring patterns</a:t>
            </a:r>
            <a:r>
              <a:rPr lang="en-US" dirty="0"/>
              <a:t> for classification of SARS-CoV-2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F68BA7-8395-4867-A578-14468C3B1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1" b="62439"/>
          <a:stretch/>
        </p:blipFill>
        <p:spPr>
          <a:xfrm>
            <a:off x="1449076" y="3429000"/>
            <a:ext cx="10425063" cy="153656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2ABE0338-6B98-476F-9B98-4AC123EC40B9}"/>
              </a:ext>
            </a:extLst>
          </p:cNvPr>
          <p:cNvSpPr/>
          <p:nvPr/>
        </p:nvSpPr>
        <p:spPr>
          <a:xfrm>
            <a:off x="4861088" y="4287951"/>
            <a:ext cx="2265576" cy="6493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2B584-7D40-4874-984E-8D1ED1972A57}"/>
              </a:ext>
            </a:extLst>
          </p:cNvPr>
          <p:cNvSpPr/>
          <p:nvPr/>
        </p:nvSpPr>
        <p:spPr>
          <a:xfrm>
            <a:off x="7428322" y="5269584"/>
            <a:ext cx="1989055" cy="6598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21?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67247C0-E4F9-4045-A09B-2051B9181B9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7126664" y="4612620"/>
            <a:ext cx="1296186" cy="656964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442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2C7F8-DCD6-47DE-9830-141CA595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activations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235B8C-E6EA-4B32-A68D-D3FE5A38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26" y="1094661"/>
            <a:ext cx="9975444" cy="4610500"/>
          </a:xfrm>
          <a:prstGeom prst="rect">
            <a:avLst/>
          </a:prstGeom>
        </p:spPr>
      </p:pic>
      <p:cxnSp>
        <p:nvCxnSpPr>
          <p:cNvPr id="5" name="Straight Arrow Connector 3">
            <a:extLst>
              <a:ext uri="{FF2B5EF4-FFF2-40B4-BE49-F238E27FC236}">
                <a16:creationId xmlns:a16="http://schemas.microsoft.com/office/drawing/2014/main" id="{AC0FEF31-FC58-4558-A04B-88C6F720585B}"/>
              </a:ext>
            </a:extLst>
          </p:cNvPr>
          <p:cNvCxnSpPr>
            <a:cxnSpLocks/>
          </p:cNvCxnSpPr>
          <p:nvPr/>
        </p:nvCxnSpPr>
        <p:spPr>
          <a:xfrm>
            <a:off x="4118964" y="5804554"/>
            <a:ext cx="6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>
            <a:extLst>
              <a:ext uri="{FF2B5EF4-FFF2-40B4-BE49-F238E27FC236}">
                <a16:creationId xmlns:a16="http://schemas.microsoft.com/office/drawing/2014/main" id="{BB91DD0E-BFC6-4A47-9D87-56DA6E55B56B}"/>
              </a:ext>
            </a:extLst>
          </p:cNvPr>
          <p:cNvSpPr txBox="1"/>
          <p:nvPr/>
        </p:nvSpPr>
        <p:spPr>
          <a:xfrm>
            <a:off x="6608465" y="5804554"/>
            <a:ext cx="5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BD2A7250-6D62-4EDD-B158-D5F151765FDD}"/>
              </a:ext>
            </a:extLst>
          </p:cNvPr>
          <p:cNvSpPr txBox="1"/>
          <p:nvPr/>
        </p:nvSpPr>
        <p:spPr>
          <a:xfrm>
            <a:off x="284220" y="1191645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SARS-CoV-2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F472276-700E-4357-92ED-3024AC9E82E2}"/>
              </a:ext>
            </a:extLst>
          </p:cNvPr>
          <p:cNvSpPr txBox="1"/>
          <p:nvPr/>
        </p:nvSpPr>
        <p:spPr>
          <a:xfrm>
            <a:off x="284220" y="2407166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MERS-</a:t>
            </a:r>
            <a:r>
              <a:rPr lang="en-US" dirty="0" err="1"/>
              <a:t>CoV</a:t>
            </a:r>
            <a:endParaRPr 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F9497618-658A-4F35-A341-C22D69110836}"/>
              </a:ext>
            </a:extLst>
          </p:cNvPr>
          <p:cNvSpPr txBox="1"/>
          <p:nvPr/>
        </p:nvSpPr>
        <p:spPr>
          <a:xfrm>
            <a:off x="284220" y="3913755"/>
            <a:ext cx="127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HCoV-OC43</a:t>
            </a:r>
          </a:p>
          <a:p>
            <a:r>
              <a:rPr lang="en-US" dirty="0"/>
              <a:t>HCoV-229E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950A67B-374F-42AB-9395-B91FFE62F6C5}"/>
              </a:ext>
            </a:extLst>
          </p:cNvPr>
          <p:cNvSpPr txBox="1"/>
          <p:nvPr/>
        </p:nvSpPr>
        <p:spPr>
          <a:xfrm>
            <a:off x="284220" y="5729843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SARS-CoV-1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78C5D9C6-DA3B-44E9-BC26-8F5AFCF70650}"/>
              </a:ext>
            </a:extLst>
          </p:cNvPr>
          <p:cNvSpPr txBox="1"/>
          <p:nvPr/>
        </p:nvSpPr>
        <p:spPr>
          <a:xfrm>
            <a:off x="284218" y="4945081"/>
            <a:ext cx="129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HCoV-NL63</a:t>
            </a:r>
          </a:p>
          <a:p>
            <a:r>
              <a:rPr lang="en-US" dirty="0"/>
              <a:t>HCoV-HKU1</a:t>
            </a:r>
          </a:p>
        </p:txBody>
      </p:sp>
      <p:cxnSp>
        <p:nvCxnSpPr>
          <p:cNvPr id="12" name="Straight Arrow Connector 10">
            <a:extLst>
              <a:ext uri="{FF2B5EF4-FFF2-40B4-BE49-F238E27FC236}">
                <a16:creationId xmlns:a16="http://schemas.microsoft.com/office/drawing/2014/main" id="{2488DC34-C87D-4FD7-BF01-7AB18AD5A2CA}"/>
              </a:ext>
            </a:extLst>
          </p:cNvPr>
          <p:cNvCxnSpPr>
            <a:cxnSpLocks/>
          </p:cNvCxnSpPr>
          <p:nvPr/>
        </p:nvCxnSpPr>
        <p:spPr>
          <a:xfrm flipV="1">
            <a:off x="1445930" y="5656669"/>
            <a:ext cx="126696" cy="14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9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9">
            <a:extLst>
              <a:ext uri="{FF2B5EF4-FFF2-40B4-BE49-F238E27FC236}">
                <a16:creationId xmlns:a16="http://schemas.microsoft.com/office/drawing/2014/main" id="{6B535B9F-F6E4-4F28-8668-440E0226F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218725"/>
              </p:ext>
            </p:extLst>
          </p:nvPr>
        </p:nvGraphicFramePr>
        <p:xfrm>
          <a:off x="8339885" y="4182856"/>
          <a:ext cx="3384586" cy="174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086AA04-DCD5-46CA-B267-C9D1813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information from filters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088192A-2B2B-43FB-8AD8-A82844C3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4" y="2014177"/>
            <a:ext cx="2881607" cy="585705"/>
          </a:xfrm>
          <a:prstGeom prst="rect">
            <a:avLst/>
          </a:prstGeom>
        </p:spPr>
      </p:pic>
      <p:grpSp>
        <p:nvGrpSpPr>
          <p:cNvPr id="5" name="Group 31">
            <a:extLst>
              <a:ext uri="{FF2B5EF4-FFF2-40B4-BE49-F238E27FC236}">
                <a16:creationId xmlns:a16="http://schemas.microsoft.com/office/drawing/2014/main" id="{E6D3A3C8-18A2-4C7C-B1FE-C5C60F6AB166}"/>
              </a:ext>
            </a:extLst>
          </p:cNvPr>
          <p:cNvGrpSpPr/>
          <p:nvPr/>
        </p:nvGrpSpPr>
        <p:grpSpPr>
          <a:xfrm>
            <a:off x="3596295" y="1877630"/>
            <a:ext cx="3721637" cy="862842"/>
            <a:chOff x="77625" y="1798858"/>
            <a:chExt cx="11374701" cy="1940970"/>
          </a:xfrm>
        </p:grpSpPr>
        <p:pic>
          <p:nvPicPr>
            <p:cNvPr id="6" name="Picture 17">
              <a:extLst>
                <a:ext uri="{FF2B5EF4-FFF2-40B4-BE49-F238E27FC236}">
                  <a16:creationId xmlns:a16="http://schemas.microsoft.com/office/drawing/2014/main" id="{94411BDC-A173-40B0-8E97-7AB247C7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625" y="2520053"/>
              <a:ext cx="2424591" cy="881388"/>
            </a:xfrm>
            <a:prstGeom prst="rect">
              <a:avLst/>
            </a:prstGeom>
          </p:spPr>
        </p:pic>
        <p:pic>
          <p:nvPicPr>
            <p:cNvPr id="7" name="Picture 18">
              <a:extLst>
                <a:ext uri="{FF2B5EF4-FFF2-40B4-BE49-F238E27FC236}">
                  <a16:creationId xmlns:a16="http://schemas.microsoft.com/office/drawing/2014/main" id="{2EDCF2B4-9815-4DAF-B15F-6B11877A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6804" y="2247612"/>
              <a:ext cx="4159002" cy="1314450"/>
            </a:xfrm>
            <a:prstGeom prst="rect">
              <a:avLst/>
            </a:prstGeom>
          </p:spPr>
        </p:pic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7E919776-0D3F-41D6-B169-30582763B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11436" y="2261955"/>
              <a:ext cx="2538087" cy="1477873"/>
            </a:xfrm>
            <a:prstGeom prst="rect">
              <a:avLst/>
            </a:prstGeom>
          </p:spPr>
        </p:pic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139407DF-A321-409C-8617-C4B7B57F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510359" y="1798858"/>
              <a:ext cx="2009674" cy="1931880"/>
            </a:xfrm>
            <a:prstGeom prst="rect">
              <a:avLst/>
            </a:prstGeom>
          </p:spPr>
        </p:pic>
        <p:pic>
          <p:nvPicPr>
            <p:cNvPr id="10" name="Picture 21">
              <a:extLst>
                <a:ext uri="{FF2B5EF4-FFF2-40B4-BE49-F238E27FC236}">
                  <a16:creationId xmlns:a16="http://schemas.microsoft.com/office/drawing/2014/main" id="{62FBAA62-3150-4568-89D5-C3FC85B0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97812" y="2134377"/>
              <a:ext cx="1354514" cy="1307342"/>
            </a:xfrm>
            <a:prstGeom prst="rect">
              <a:avLst/>
            </a:prstGeom>
          </p:spPr>
        </p:pic>
        <p:sp>
          <p:nvSpPr>
            <p:cNvPr id="11" name="Arrow: Right 22">
              <a:extLst>
                <a:ext uri="{FF2B5EF4-FFF2-40B4-BE49-F238E27FC236}">
                  <a16:creationId xmlns:a16="http://schemas.microsoft.com/office/drawing/2014/main" id="{2EBF2709-0098-4EE1-B33A-F208CD496145}"/>
                </a:ext>
              </a:extLst>
            </p:cNvPr>
            <p:cNvSpPr/>
            <p:nvPr/>
          </p:nvSpPr>
          <p:spPr>
            <a:xfrm>
              <a:off x="8765395" y="2777985"/>
              <a:ext cx="350668" cy="182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23">
              <a:extLst>
                <a:ext uri="{FF2B5EF4-FFF2-40B4-BE49-F238E27FC236}">
                  <a16:creationId xmlns:a16="http://schemas.microsoft.com/office/drawing/2014/main" id="{8C6CAC8B-F23C-4A0E-8E4A-0E22AC146C11}"/>
                </a:ext>
              </a:extLst>
            </p:cNvPr>
            <p:cNvSpPr/>
            <p:nvPr/>
          </p:nvSpPr>
          <p:spPr>
            <a:xfrm>
              <a:off x="9978096" y="2777985"/>
              <a:ext cx="350668" cy="182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Right 26">
              <a:extLst>
                <a:ext uri="{FF2B5EF4-FFF2-40B4-BE49-F238E27FC236}">
                  <a16:creationId xmlns:a16="http://schemas.microsoft.com/office/drawing/2014/main" id="{DE741FC2-EACA-4813-9CDF-C46A077C0076}"/>
                </a:ext>
              </a:extLst>
            </p:cNvPr>
            <p:cNvSpPr/>
            <p:nvPr/>
          </p:nvSpPr>
          <p:spPr>
            <a:xfrm>
              <a:off x="6684789" y="2813456"/>
              <a:ext cx="350668" cy="182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row: Right 27">
              <a:extLst>
                <a:ext uri="{FF2B5EF4-FFF2-40B4-BE49-F238E27FC236}">
                  <a16:creationId xmlns:a16="http://schemas.microsoft.com/office/drawing/2014/main" id="{CA1297A9-6B00-43EA-BEC8-C52A6135290C}"/>
                </a:ext>
              </a:extLst>
            </p:cNvPr>
            <p:cNvSpPr/>
            <p:nvPr/>
          </p:nvSpPr>
          <p:spPr>
            <a:xfrm>
              <a:off x="2423572" y="2777985"/>
              <a:ext cx="350668" cy="182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Picture 42">
            <a:extLst>
              <a:ext uri="{FF2B5EF4-FFF2-40B4-BE49-F238E27FC236}">
                <a16:creationId xmlns:a16="http://schemas.microsoft.com/office/drawing/2014/main" id="{9045A45B-D0C2-4F0B-A81B-CB136FCAE9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4952" b="27515"/>
          <a:stretch/>
        </p:blipFill>
        <p:spPr>
          <a:xfrm>
            <a:off x="9218541" y="3480286"/>
            <a:ext cx="1481265" cy="584776"/>
          </a:xfrm>
          <a:prstGeom prst="rect">
            <a:avLst/>
          </a:prstGeom>
        </p:spPr>
      </p:pic>
      <p:sp>
        <p:nvSpPr>
          <p:cNvPr id="16" name="Arrow: Right 43">
            <a:extLst>
              <a:ext uri="{FF2B5EF4-FFF2-40B4-BE49-F238E27FC236}">
                <a16:creationId xmlns:a16="http://schemas.microsoft.com/office/drawing/2014/main" id="{05E8F718-6E04-4FB0-BD29-3C8BAC5B88E6}"/>
              </a:ext>
            </a:extLst>
          </p:cNvPr>
          <p:cNvSpPr/>
          <p:nvPr/>
        </p:nvSpPr>
        <p:spPr>
          <a:xfrm>
            <a:off x="3346219" y="2217923"/>
            <a:ext cx="236052" cy="271181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46">
            <a:extLst>
              <a:ext uri="{FF2B5EF4-FFF2-40B4-BE49-F238E27FC236}">
                <a16:creationId xmlns:a16="http://schemas.microsoft.com/office/drawing/2014/main" id="{F21F984C-FD79-4787-A242-4B2F5F20F4ED}"/>
              </a:ext>
            </a:extLst>
          </p:cNvPr>
          <p:cNvSpPr txBox="1"/>
          <p:nvPr/>
        </p:nvSpPr>
        <p:spPr>
          <a:xfrm>
            <a:off x="308694" y="2743712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Sequencing</a:t>
            </a: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97F2BF45-0D35-4598-9CA1-7A2756D2AE9D}"/>
              </a:ext>
            </a:extLst>
          </p:cNvPr>
          <p:cNvSpPr txBox="1"/>
          <p:nvPr/>
        </p:nvSpPr>
        <p:spPr>
          <a:xfrm>
            <a:off x="3499998" y="2743712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Apply Deep Learning (CNN)</a:t>
            </a:r>
          </a:p>
        </p:txBody>
      </p:sp>
      <p:sp>
        <p:nvSpPr>
          <p:cNvPr id="19" name="TextBox 48">
            <a:extLst>
              <a:ext uri="{FF2B5EF4-FFF2-40B4-BE49-F238E27FC236}">
                <a16:creationId xmlns:a16="http://schemas.microsoft.com/office/drawing/2014/main" id="{05B54F5E-C435-4A3F-A64B-C9DF1D2911D4}"/>
              </a:ext>
            </a:extLst>
          </p:cNvPr>
          <p:cNvSpPr txBox="1"/>
          <p:nvPr/>
        </p:nvSpPr>
        <p:spPr>
          <a:xfrm>
            <a:off x="10758329" y="3430153"/>
            <a:ext cx="893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Feature</a:t>
            </a:r>
          </a:p>
          <a:p>
            <a:r>
              <a:rPr lang="en-GB" sz="1600" dirty="0"/>
              <a:t>Creation</a:t>
            </a:r>
          </a:p>
        </p:txBody>
      </p:sp>
      <p:sp>
        <p:nvSpPr>
          <p:cNvPr id="20" name="TextBox 49">
            <a:extLst>
              <a:ext uri="{FF2B5EF4-FFF2-40B4-BE49-F238E27FC236}">
                <a16:creationId xmlns:a16="http://schemas.microsoft.com/office/drawing/2014/main" id="{872CCE2A-2A18-482D-BF91-EDBAC081A78B}"/>
              </a:ext>
            </a:extLst>
          </p:cNvPr>
          <p:cNvSpPr txBox="1"/>
          <p:nvPr/>
        </p:nvSpPr>
        <p:spPr>
          <a:xfrm>
            <a:off x="6835585" y="3831572"/>
            <a:ext cx="2223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Get SARS-CoV-2 specific </a:t>
            </a:r>
          </a:p>
          <a:p>
            <a:pPr algn="ctr"/>
            <a:r>
              <a:rPr lang="en-GB" sz="1600" dirty="0"/>
              <a:t>bps sequences</a:t>
            </a:r>
          </a:p>
        </p:txBody>
      </p:sp>
      <p:pic>
        <p:nvPicPr>
          <p:cNvPr id="21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4A9B6E3C-A2DC-4D64-85B2-49DC5E7FE5B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" r="18657"/>
          <a:stretch/>
        </p:blipFill>
        <p:spPr>
          <a:xfrm>
            <a:off x="3786442" y="4508154"/>
            <a:ext cx="3515812" cy="1157526"/>
          </a:xfrm>
          <a:prstGeom prst="rect">
            <a:avLst/>
          </a:prstGeom>
        </p:spPr>
      </p:pic>
      <p:sp>
        <p:nvSpPr>
          <p:cNvPr id="22" name="Arrow: Right 24">
            <a:extLst>
              <a:ext uri="{FF2B5EF4-FFF2-40B4-BE49-F238E27FC236}">
                <a16:creationId xmlns:a16="http://schemas.microsoft.com/office/drawing/2014/main" id="{F7052C7B-3CA4-4E8D-AD68-579B108B4ADF}"/>
              </a:ext>
            </a:extLst>
          </p:cNvPr>
          <p:cNvSpPr/>
          <p:nvPr/>
        </p:nvSpPr>
        <p:spPr>
          <a:xfrm rot="5400000">
            <a:off x="10068786" y="3260168"/>
            <a:ext cx="225271" cy="288211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9127781F-3E44-4438-8D12-94F8E252FE7F}"/>
              </a:ext>
            </a:extLst>
          </p:cNvPr>
          <p:cNvSpPr txBox="1"/>
          <p:nvPr/>
        </p:nvSpPr>
        <p:spPr>
          <a:xfrm>
            <a:off x="3792502" y="5774161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Primer Design</a:t>
            </a:r>
          </a:p>
        </p:txBody>
      </p:sp>
      <p:pic>
        <p:nvPicPr>
          <p:cNvPr id="2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00157-30F9-4F84-84C9-FB209D4598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4" y="4508154"/>
            <a:ext cx="2763709" cy="1151165"/>
          </a:xfrm>
          <a:prstGeom prst="rect">
            <a:avLst/>
          </a:prstGeom>
        </p:spPr>
      </p:pic>
      <p:sp>
        <p:nvSpPr>
          <p:cNvPr id="25" name="Arrow: Right 28">
            <a:extLst>
              <a:ext uri="{FF2B5EF4-FFF2-40B4-BE49-F238E27FC236}">
                <a16:creationId xmlns:a16="http://schemas.microsoft.com/office/drawing/2014/main" id="{1495F464-ADF8-4453-ABA5-73A00332E130}"/>
              </a:ext>
            </a:extLst>
          </p:cNvPr>
          <p:cNvSpPr/>
          <p:nvPr/>
        </p:nvSpPr>
        <p:spPr>
          <a:xfrm rot="10800000">
            <a:off x="3326152" y="4914458"/>
            <a:ext cx="413930" cy="33855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874A2063-D58F-45DE-B366-90BB602DE2C9}"/>
              </a:ext>
            </a:extLst>
          </p:cNvPr>
          <p:cNvSpPr txBox="1"/>
          <p:nvPr/>
        </p:nvSpPr>
        <p:spPr>
          <a:xfrm>
            <a:off x="516084" y="5775852"/>
            <a:ext cx="1718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Laboratory Testing</a:t>
            </a: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2BDEA8EA-D913-4F8C-9E4B-9C6D87720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9003" y="1331216"/>
            <a:ext cx="4540343" cy="2066335"/>
          </a:xfrm>
          <a:prstGeom prst="rect">
            <a:avLst/>
          </a:prstGeom>
        </p:spPr>
      </p:pic>
      <p:sp>
        <p:nvSpPr>
          <p:cNvPr id="28" name="Arrow: Right 6">
            <a:extLst>
              <a:ext uri="{FF2B5EF4-FFF2-40B4-BE49-F238E27FC236}">
                <a16:creationId xmlns:a16="http://schemas.microsoft.com/office/drawing/2014/main" id="{5905C70A-F281-44B0-8B45-5F1B2C2866FB}"/>
              </a:ext>
            </a:extLst>
          </p:cNvPr>
          <p:cNvSpPr/>
          <p:nvPr/>
        </p:nvSpPr>
        <p:spPr>
          <a:xfrm>
            <a:off x="7429739" y="2217924"/>
            <a:ext cx="236052" cy="271181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7">
            <a:extLst>
              <a:ext uri="{FF2B5EF4-FFF2-40B4-BE49-F238E27FC236}">
                <a16:creationId xmlns:a16="http://schemas.microsoft.com/office/drawing/2014/main" id="{44777D66-4BC1-4470-B0D4-AB2D9955453A}"/>
              </a:ext>
            </a:extLst>
          </p:cNvPr>
          <p:cNvSpPr/>
          <p:nvPr/>
        </p:nvSpPr>
        <p:spPr>
          <a:xfrm rot="10800000">
            <a:off x="7302254" y="4885803"/>
            <a:ext cx="1037630" cy="33855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8">
            <a:extLst>
              <a:ext uri="{FF2B5EF4-FFF2-40B4-BE49-F238E27FC236}">
                <a16:creationId xmlns:a16="http://schemas.microsoft.com/office/drawing/2014/main" id="{A435BA88-4CB3-4013-A945-66B7F14D0C91}"/>
              </a:ext>
            </a:extLst>
          </p:cNvPr>
          <p:cNvSpPr/>
          <p:nvPr/>
        </p:nvSpPr>
        <p:spPr>
          <a:xfrm rot="5400000">
            <a:off x="10073924" y="4001492"/>
            <a:ext cx="225271" cy="288211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2A6053F6-B11B-4420-B212-C5C990F49444}"/>
              </a:ext>
            </a:extLst>
          </p:cNvPr>
          <p:cNvSpPr txBox="1"/>
          <p:nvPr/>
        </p:nvSpPr>
        <p:spPr>
          <a:xfrm>
            <a:off x="7647878" y="5756682"/>
            <a:ext cx="1733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476573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Grand écran</PresentationFormat>
  <Paragraphs>61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Raleway</vt:lpstr>
      <vt:lpstr>Thème Office</vt:lpstr>
      <vt:lpstr>Convolutional Neural Network for the Classification of SARS-CoV-2 and Primer Creation</vt:lpstr>
      <vt:lpstr>Outline</vt:lpstr>
      <vt:lpstr>Application</vt:lpstr>
      <vt:lpstr>Formalization</vt:lpstr>
      <vt:lpstr>Formalization</vt:lpstr>
      <vt:lpstr>Classification results</vt:lpstr>
      <vt:lpstr>Classification results</vt:lpstr>
      <vt:lpstr>Filter activations</vt:lpstr>
      <vt:lpstr>Extracting information from filters</vt:lpstr>
      <vt:lpstr>Great success!</vt:lpstr>
      <vt:lpstr>Great success…?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53</cp:revision>
  <dcterms:created xsi:type="dcterms:W3CDTF">2020-06-05T13:14:31Z</dcterms:created>
  <dcterms:modified xsi:type="dcterms:W3CDTF">2024-12-03T13:11:34Z</dcterms:modified>
</cp:coreProperties>
</file>