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7" r:id="rId2"/>
    <p:sldId id="258" r:id="rId3"/>
    <p:sldId id="411" r:id="rId4"/>
    <p:sldId id="422" r:id="rId5"/>
    <p:sldId id="412" r:id="rId6"/>
    <p:sldId id="425" r:id="rId7"/>
    <p:sldId id="413" r:id="rId8"/>
    <p:sldId id="418" r:id="rId9"/>
    <p:sldId id="419" r:id="rId10"/>
    <p:sldId id="420" r:id="rId11"/>
    <p:sldId id="421" r:id="rId12"/>
    <p:sldId id="426" r:id="rId13"/>
    <p:sldId id="427" r:id="rId14"/>
    <p:sldId id="428" r:id="rId15"/>
    <p:sldId id="429" r:id="rId16"/>
    <p:sldId id="430" r:id="rId17"/>
    <p:sldId id="431" r:id="rId18"/>
    <p:sldId id="434" r:id="rId19"/>
    <p:sldId id="432" r:id="rId20"/>
    <p:sldId id="433" r:id="rId21"/>
    <p:sldId id="435" r:id="rId22"/>
    <p:sldId id="437" r:id="rId23"/>
    <p:sldId id="436" r:id="rId24"/>
    <p:sldId id="438" r:id="rId25"/>
    <p:sldId id="439" r:id="rId26"/>
    <p:sldId id="440" r:id="rId27"/>
    <p:sldId id="416" r:id="rId28"/>
    <p:sldId id="259" r:id="rId29"/>
    <p:sldId id="261" r:id="rId30"/>
    <p:sldId id="260" r:id="rId31"/>
    <p:sldId id="423" r:id="rId32"/>
    <p:sldId id="406" r:id="rId33"/>
    <p:sldId id="407" r:id="rId34"/>
    <p:sldId id="408" r:id="rId35"/>
    <p:sldId id="409" r:id="rId36"/>
    <p:sldId id="410" r:id="rId37"/>
    <p:sldId id="414" r:id="rId38"/>
    <p:sldId id="417" r:id="rId39"/>
    <p:sldId id="415" r:id="rId40"/>
    <p:sldId id="424" r:id="rId41"/>
    <p:sldId id="405" r:id="rId4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1ADA"/>
    <a:srgbClr val="F7C8F8"/>
    <a:srgbClr val="CAE8AA"/>
    <a:srgbClr val="F19BF3"/>
    <a:srgbClr val="00CC99"/>
    <a:srgbClr val="00A3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7B43C-29D6-4652-97CC-8D4004F0763A}" type="datetimeFigureOut">
              <a:rPr lang="en-US" smtClean="0"/>
              <a:t>12/8/2024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FEF76B-BA25-43A1-9258-C2F4325273C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384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change the background image for LSTM cells in the description of how they work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530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Padding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04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horrible! I have so many questions! Why using two different activation functions? Where are the weights?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FEF76B-BA25-43A1-9258-C2F4325273C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131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RECURRENT NEURAL NETWORKS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5.png"/><Relationship Id="rId7" Type="http://schemas.openxmlformats.org/officeDocument/2006/relationships/image" Target="../media/image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3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27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7.png"/><Relationship Id="rId3" Type="http://schemas.openxmlformats.org/officeDocument/2006/relationships/image" Target="../media/image39.png"/><Relationship Id="rId7" Type="http://schemas.openxmlformats.org/officeDocument/2006/relationships/image" Target="../media/image35.png"/><Relationship Id="rId12" Type="http://schemas.openxmlformats.org/officeDocument/2006/relationships/image" Target="../media/image46.png"/><Relationship Id="rId2" Type="http://schemas.openxmlformats.org/officeDocument/2006/relationships/image" Target="../media/image44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11" Type="http://schemas.openxmlformats.org/officeDocument/2006/relationships/image" Target="../media/image41.png"/><Relationship Id="rId5" Type="http://schemas.openxmlformats.org/officeDocument/2006/relationships/image" Target="../media/image45.png"/><Relationship Id="rId15" Type="http://schemas.openxmlformats.org/officeDocument/2006/relationships/image" Target="../media/image51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3.png"/><Relationship Id="rId1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54.png"/><Relationship Id="rId4" Type="http://schemas.openxmlformats.org/officeDocument/2006/relationships/image" Target="../media/image34.png"/><Relationship Id="rId9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12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56.png"/><Relationship Id="rId5" Type="http://schemas.openxmlformats.org/officeDocument/2006/relationships/image" Target="../media/image27.png"/><Relationship Id="rId10" Type="http://schemas.openxmlformats.org/officeDocument/2006/relationships/image" Target="../media/image55.png"/><Relationship Id="rId4" Type="http://schemas.openxmlformats.org/officeDocument/2006/relationships/image" Target="../media/image34.png"/><Relationship Id="rId9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59.png"/><Relationship Id="rId4" Type="http://schemas.openxmlformats.org/officeDocument/2006/relationships/image" Target="../media/image34.png"/><Relationship Id="rId9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5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5.png"/><Relationship Id="rId7" Type="http://schemas.openxmlformats.org/officeDocument/2006/relationships/image" Target="../media/image3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60.png"/><Relationship Id="rId5" Type="http://schemas.openxmlformats.org/officeDocument/2006/relationships/image" Target="../media/image27.png"/><Relationship Id="rId10" Type="http://schemas.openxmlformats.org/officeDocument/2006/relationships/image" Target="../media/image61.png"/><Relationship Id="rId4" Type="http://schemas.openxmlformats.org/officeDocument/2006/relationships/image" Target="../media/image34.png"/><Relationship Id="rId9" Type="http://schemas.openxmlformats.org/officeDocument/2006/relationships/image" Target="../media/image5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0.png"/><Relationship Id="rId5" Type="http://schemas.openxmlformats.org/officeDocument/2006/relationships/image" Target="../media/image290.png"/><Relationship Id="rId4" Type="http://schemas.openxmlformats.org/officeDocument/2006/relationships/image" Target="../media/image28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6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0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38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460.png"/><Relationship Id="rId7" Type="http://schemas.openxmlformats.org/officeDocument/2006/relationships/image" Target="../media/image50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0.png"/><Relationship Id="rId3" Type="http://schemas.openxmlformats.org/officeDocument/2006/relationships/image" Target="../media/image520.png"/><Relationship Id="rId7" Type="http://schemas.openxmlformats.org/officeDocument/2006/relationships/image" Target="../media/image54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30.png"/><Relationship Id="rId5" Type="http://schemas.openxmlformats.org/officeDocument/2006/relationships/image" Target="../media/image480.png"/><Relationship Id="rId4" Type="http://schemas.openxmlformats.org/officeDocument/2006/relationships/image" Target="../media/image47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ww.youtube.com/watch?v=YCzL96nL7j0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9600" dirty="0"/>
              <a:t>Recurrent Neural Networks</a:t>
            </a:r>
            <a:endParaRPr lang="fr-FR" sz="96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6EB3463-0AA5-42AC-A6D7-7D96A03CAF35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553391C7-1031-4B39-B1AC-2F93AA73BED2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DB37A90-0307-4ACB-B438-BF58E9DFB2D0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D875BC6F-E06E-47BD-A23D-3F2241B86853}"/>
                </a:ext>
              </a:extLst>
            </p:cNvPr>
            <p:cNvCxnSpPr>
              <a:cxnSpLocks/>
              <a:stCxn id="61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9275C5E-CC1E-42E7-8D64-E615D4FEB18F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59275C5E-CC1E-42E7-8D64-E615D4FEB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0C35BC48-33CC-431B-BC9F-B71C20E31C8D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0C35BC48-33CC-431B-BC9F-B71C20E31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B6883387-4A30-4099-BAFE-E2AEA8B62D0B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7184179A-3614-47C5-9EE7-9397957DC2F7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7072E6BC-02C2-4E01-9860-C6FD0FFFC09D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114646A2-822F-438F-9102-3DCBF64018C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114646A2-822F-438F-9102-3DCBF64018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4DF7C8D-EB4F-435D-8210-9BE249C5395B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74DF7C8D-EB4F-435D-8210-9BE249C53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B6EDEA21-B874-490C-AE71-074B0AC11988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5E7CB367-3190-4903-91AC-93F51129E69B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289A04D6-2D9C-4D24-9E7D-BE2CFC5A78B8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4888E841-02F8-4C55-A06B-C36C9602C99C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4888E841-02F8-4C55-A06B-C36C9602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EE7AB4A-8E44-47EA-AE1D-F3F91D1AEDE9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BEE7AB4A-8E44-47EA-AE1D-F3F91D1AED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3F97280F-08AB-42D2-A8AF-10F64C191D3A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5B04B4A6-571E-4ED0-8DCE-6817E8A84C71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1DC97BF2-59F3-462B-9784-8008CDEE9330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D5A6209-2B1B-499E-AEBE-F407BA10CE27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0.0</a:t>
              </a:r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3E00F136-8DB2-4334-A6A6-C463A949DEA0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3CD52A04-2D69-4AD6-860E-CC6FB8D42664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E87B9CEA-B1DB-4553-8F6D-DEFEA00FF9D9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80BA21EF-66FD-437E-B903-6E7482D0A9BA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48027AC2-E9F5-4C6A-9863-F7FB09FBB80F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FB2655C7-5550-4772-A291-9ED570C4775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4B8F041C-2C14-45A0-8640-95A790E95D4C}"/>
                </a:ext>
              </a:extLst>
            </p:cNvPr>
            <p:cNvCxnSpPr>
              <a:cxnSpLocks/>
              <a:stCxn id="80" idx="0"/>
              <a:endCxn id="67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84C70736-45AD-43A3-93C1-19421EA4BFAE}"/>
                </a:ext>
              </a:extLst>
            </p:cNvPr>
            <p:cNvCxnSpPr>
              <a:cxnSpLocks/>
              <a:stCxn id="81" idx="0"/>
              <a:endCxn id="62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540451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5" name="Flèche : virage 34">
            <a:extLst>
              <a:ext uri="{FF2B5EF4-FFF2-40B4-BE49-F238E27FC236}">
                <a16:creationId xmlns:a16="http://schemas.microsoft.com/office/drawing/2014/main" id="{A885406D-88C8-424D-AE5C-9FCC00FEC352}"/>
              </a:ext>
            </a:extLst>
          </p:cNvPr>
          <p:cNvSpPr/>
          <p:nvPr/>
        </p:nvSpPr>
        <p:spPr>
          <a:xfrm flipH="1" flipV="1">
            <a:off x="2773443" y="2504955"/>
            <a:ext cx="5882327" cy="2363291"/>
          </a:xfrm>
          <a:prstGeom prst="bentArrow">
            <a:avLst>
              <a:gd name="adj1" fmla="val 11039"/>
              <a:gd name="adj2" fmla="val 10440"/>
              <a:gd name="adj3" fmla="val 13033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a different “copy”!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72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DA75C340-3AF1-4884-909A-2382F16A89E8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F38C7D44-619C-485A-A3F6-5B779BDA886E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4DBBBE9D-B62C-4A77-8D0C-B7CA871A349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A911EC0E-8F1F-486F-AFBF-8E073A1BC3D8}"/>
                </a:ext>
              </a:extLst>
            </p:cNvPr>
            <p:cNvCxnSpPr>
              <a:cxnSpLocks/>
              <a:stCxn id="62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3EDC4AFE-3DD0-40E6-8CB4-3D2F373F7444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3EDC4AFE-3DD0-40E6-8CB4-3D2F373F74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7E2B79B9-187A-442B-A07B-7CF5CFA4D8D4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3" name="ZoneTexte 62">
                  <a:extLst>
                    <a:ext uri="{FF2B5EF4-FFF2-40B4-BE49-F238E27FC236}">
                      <a16:creationId xmlns:a16="http://schemas.microsoft.com/office/drawing/2014/main" id="{7E2B79B9-187A-442B-A07B-7CF5CFA4D8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Rectangle : coins arrondis 63">
              <a:extLst>
                <a:ext uri="{FF2B5EF4-FFF2-40B4-BE49-F238E27FC236}">
                  <a16:creationId xmlns:a16="http://schemas.microsoft.com/office/drawing/2014/main" id="{CA18E1B5-30F0-4ECA-80FF-B851476B3107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6B7A2A79-3BA2-466C-A4A9-EB08249626C5}"/>
                </a:ext>
              </a:extLst>
            </p:cNvPr>
            <p:cNvCxnSpPr>
              <a:cxnSpLocks/>
              <a:stCxn id="64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>
              <a:extLst>
                <a:ext uri="{FF2B5EF4-FFF2-40B4-BE49-F238E27FC236}">
                  <a16:creationId xmlns:a16="http://schemas.microsoft.com/office/drawing/2014/main" id="{F3B89311-2211-40F5-AE40-4F37F78F85AD}"/>
                </a:ext>
              </a:extLst>
            </p:cNvPr>
            <p:cNvCxnSpPr>
              <a:cxnSpLocks/>
              <a:stCxn id="67" idx="0"/>
              <a:endCxn id="64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91C4576-7879-4696-845F-1C4E70CE17D7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B91C4576-7879-4696-845F-1C4E70CE1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F1A2CC0-219E-45BE-B9AF-FB5F731C5DD7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8" name="ZoneTexte 67">
                  <a:extLst>
                    <a:ext uri="{FF2B5EF4-FFF2-40B4-BE49-F238E27FC236}">
                      <a16:creationId xmlns:a16="http://schemas.microsoft.com/office/drawing/2014/main" id="{0F1A2CC0-219E-45BE-B9AF-FB5F731C5D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Rectangle : coins arrondis 68">
              <a:extLst>
                <a:ext uri="{FF2B5EF4-FFF2-40B4-BE49-F238E27FC236}">
                  <a16:creationId xmlns:a16="http://schemas.microsoft.com/office/drawing/2014/main" id="{DE98ACE5-8520-41A3-8615-6CEC77A48174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1C8A0BD0-8877-4336-B204-130EB356B1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cteur droit avec flèche 70">
              <a:extLst>
                <a:ext uri="{FF2B5EF4-FFF2-40B4-BE49-F238E27FC236}">
                  <a16:creationId xmlns:a16="http://schemas.microsoft.com/office/drawing/2014/main" id="{8D052948-6BD8-4C20-B04B-CA0837D6CC29}"/>
                </a:ext>
              </a:extLst>
            </p:cNvPr>
            <p:cNvCxnSpPr>
              <a:cxnSpLocks/>
              <a:stCxn id="72" idx="0"/>
              <a:endCxn id="69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E6D7D2E-C038-4600-8AA5-9E9CFA36DA4A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FE6D7D2E-C038-4600-8AA5-9E9CFA36D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8D433B24-C3BB-4EA7-A6D7-26A1003C0A84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3" name="ZoneTexte 72">
                  <a:extLst>
                    <a:ext uri="{FF2B5EF4-FFF2-40B4-BE49-F238E27FC236}">
                      <a16:creationId xmlns:a16="http://schemas.microsoft.com/office/drawing/2014/main" id="{8D433B24-C3BB-4EA7-A6D7-26A1003C0A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461F5A4F-3E20-40BC-8748-E9BFE9A7DCF5}"/>
                </a:ext>
              </a:extLst>
            </p:cNvPr>
            <p:cNvCxnSpPr>
              <a:stCxn id="69" idx="3"/>
              <a:endCxn id="64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8E122E61-D1FC-42AB-BBC5-429BCDAA739C}"/>
                </a:ext>
              </a:extLst>
            </p:cNvPr>
            <p:cNvCxnSpPr>
              <a:cxnSpLocks/>
              <a:stCxn id="64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cteur droit avec flèche 75">
              <a:extLst>
                <a:ext uri="{FF2B5EF4-FFF2-40B4-BE49-F238E27FC236}">
                  <a16:creationId xmlns:a16="http://schemas.microsoft.com/office/drawing/2014/main" id="{A6A46AF4-4657-4D40-9156-83C8D5880509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C70678C-BB89-4B37-BCB2-B1FA435778CE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8" name="ZoneTexte 77">
              <a:extLst>
                <a:ext uri="{FF2B5EF4-FFF2-40B4-BE49-F238E27FC236}">
                  <a16:creationId xmlns:a16="http://schemas.microsoft.com/office/drawing/2014/main" id="{71A7B79C-2F9A-466B-8841-E2C72C81B04F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9" name="Connecteur droit avec flèche 78">
              <a:extLst>
                <a:ext uri="{FF2B5EF4-FFF2-40B4-BE49-F238E27FC236}">
                  <a16:creationId xmlns:a16="http://schemas.microsoft.com/office/drawing/2014/main" id="{25227EEC-7AD9-4225-84CB-2BB566FB4130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C45AC649-0871-4763-9AB2-AFC813734256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0090F193-C32A-4CAB-8B02-79CF503212B8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2" name="Rectangle : coins arrondis 81">
              <a:extLst>
                <a:ext uri="{FF2B5EF4-FFF2-40B4-BE49-F238E27FC236}">
                  <a16:creationId xmlns:a16="http://schemas.microsoft.com/office/drawing/2014/main" id="{D335FC9C-EDCE-4163-A7AC-4ACEE8982DEF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EBA11EB8-5BB3-43DB-95C5-5E9E9130AD09}"/>
                </a:ext>
              </a:extLst>
            </p:cNvPr>
            <p:cNvCxnSpPr>
              <a:cxnSpLocks/>
              <a:stCxn id="80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18920E00-D885-41D8-8FFE-495C3464C0AC}"/>
                </a:ext>
              </a:extLst>
            </p:cNvPr>
            <p:cNvCxnSpPr>
              <a:cxnSpLocks/>
              <a:stCxn id="81" idx="0"/>
              <a:endCxn id="68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eur droit avec flèche 84">
              <a:extLst>
                <a:ext uri="{FF2B5EF4-FFF2-40B4-BE49-F238E27FC236}">
                  <a16:creationId xmlns:a16="http://schemas.microsoft.com/office/drawing/2014/main" id="{FB33785A-0244-4DDC-AF0C-A24B8C3101BC}"/>
                </a:ext>
              </a:extLst>
            </p:cNvPr>
            <p:cNvCxnSpPr>
              <a:cxnSpLocks/>
              <a:stCxn id="82" idx="0"/>
              <a:endCxn id="63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907861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9" name="Flèche : virage 38">
            <a:extLst>
              <a:ext uri="{FF2B5EF4-FFF2-40B4-BE49-F238E27FC236}">
                <a16:creationId xmlns:a16="http://schemas.microsoft.com/office/drawing/2014/main" id="{E987CD3A-3894-44D2-9158-DF68699C7D2F}"/>
              </a:ext>
            </a:extLst>
          </p:cNvPr>
          <p:cNvSpPr/>
          <p:nvPr/>
        </p:nvSpPr>
        <p:spPr>
          <a:xfrm flipH="1" flipV="1">
            <a:off x="2773443" y="2504955"/>
            <a:ext cx="5882327" cy="2363291"/>
          </a:xfrm>
          <a:prstGeom prst="bentArrow">
            <a:avLst>
              <a:gd name="adj1" fmla="val 11039"/>
              <a:gd name="adj2" fmla="val 10440"/>
              <a:gd name="adj3" fmla="val 13033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Bulle narrative : rectangle 5">
            <a:extLst>
              <a:ext uri="{FF2B5EF4-FFF2-40B4-BE49-F238E27FC236}">
                <a16:creationId xmlns:a16="http://schemas.microsoft.com/office/drawing/2014/main" id="{9003AE6A-1629-47B4-867E-52FE3E75BC7D}"/>
              </a:ext>
            </a:extLst>
          </p:cNvPr>
          <p:cNvSpPr/>
          <p:nvPr/>
        </p:nvSpPr>
        <p:spPr>
          <a:xfrm>
            <a:off x="8436991" y="5194169"/>
            <a:ext cx="3365368" cy="1065477"/>
          </a:xfrm>
          <a:prstGeom prst="wedgeRectCallout">
            <a:avLst>
              <a:gd name="adj1" fmla="val -61399"/>
              <a:gd name="adj2" fmla="val -10611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weights are the same, but they have </a:t>
            </a:r>
            <a:r>
              <a:rPr lang="en-US" b="1" dirty="0"/>
              <a:t>different gradient values</a:t>
            </a:r>
            <a:r>
              <a:rPr lang="en-US" dirty="0"/>
              <a:t> at a different “copy”!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528B91DA-44D3-453B-87FC-AB49A316D655}"/>
              </a:ext>
            </a:extLst>
          </p:cNvPr>
          <p:cNvSpPr/>
          <p:nvPr/>
        </p:nvSpPr>
        <p:spPr>
          <a:xfrm>
            <a:off x="8436991" y="2223301"/>
            <a:ext cx="3365368" cy="1065477"/>
          </a:xfrm>
          <a:prstGeom prst="wedgeRectCallout">
            <a:avLst>
              <a:gd name="adj1" fmla="val -60839"/>
              <a:gd name="adj2" fmla="val 16727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Solution: </a:t>
            </a:r>
            <a:r>
              <a:rPr lang="en-US" b="1" dirty="0"/>
              <a:t>accumulate gradients</a:t>
            </a:r>
            <a:r>
              <a:rPr lang="en-US" dirty="0"/>
              <a:t> before updating</a:t>
            </a:r>
          </a:p>
        </p:txBody>
      </p:sp>
    </p:spTree>
    <p:extLst>
      <p:ext uri="{BB962C8B-B14F-4D97-AF65-F5344CB8AC3E}">
        <p14:creationId xmlns:p14="http://schemas.microsoft.com/office/powerpoint/2010/main" val="209103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3555581" y="2305719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C7EAACD6-F9AC-4164-B7E1-6ECBFC6D741C}"/>
              </a:ext>
            </a:extLst>
          </p:cNvPr>
          <p:cNvCxnSpPr>
            <a:cxnSpLocks/>
            <a:stCxn id="17" idx="3"/>
            <a:endCxn id="17" idx="1"/>
          </p:cNvCxnSpPr>
          <p:nvPr/>
        </p:nvCxnSpPr>
        <p:spPr>
          <a:xfrm flipH="1">
            <a:off x="3555581" y="2909035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>
            <a:off x="5051301" y="2909035"/>
            <a:ext cx="65044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4F254FFD-185D-4FF0-B82C-45CBC7A02A69}"/>
              </a:ext>
            </a:extLst>
          </p:cNvPr>
          <p:cNvCxnSpPr>
            <a:cxnSpLocks/>
            <a:stCxn id="21" idx="3"/>
            <a:endCxn id="17" idx="1"/>
          </p:cNvCxnSpPr>
          <p:nvPr/>
        </p:nvCxnSpPr>
        <p:spPr>
          <a:xfrm>
            <a:off x="2905133" y="2902881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5EFD3FF-8211-4ADF-A7E4-F20B0B2FC04D}"/>
                  </a:ext>
                </a:extLst>
              </p:cNvPr>
              <p:cNvSpPr txBox="1"/>
              <p:nvPr/>
            </p:nvSpPr>
            <p:spPr>
              <a:xfrm>
                <a:off x="2150988" y="2579715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25EFD3FF-8211-4ADF-A7E4-F20B0B2FC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88" y="2579715"/>
                <a:ext cx="754145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5701749" y="2305719"/>
            <a:ext cx="1291472" cy="120663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7490826" y="2629346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826" y="2629346"/>
                <a:ext cx="782424" cy="584775"/>
              </a:xfrm>
              <a:prstGeom prst="rect">
                <a:avLst/>
              </a:prstGeom>
              <a:blipFill>
                <a:blip r:embed="rId8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993221" y="2909035"/>
            <a:ext cx="497605" cy="126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628E6120-C9F2-4DD4-967B-B5CF5164782E}"/>
              </a:ext>
            </a:extLst>
          </p:cNvPr>
          <p:cNvSpPr/>
          <p:nvPr/>
        </p:nvSpPr>
        <p:spPr>
          <a:xfrm>
            <a:off x="7490826" y="1429709"/>
            <a:ext cx="3502294" cy="907250"/>
          </a:xfrm>
          <a:prstGeom prst="wedgeRectCallout">
            <a:avLst>
              <a:gd name="adj1" fmla="val -69261"/>
              <a:gd name="adj2" fmla="val 8034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Linear module +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35481250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5EDEF67-ACA0-4617-92E9-61DB92E38C2B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85EDEF67-ACA0-4617-92E9-61DB92E38C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040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1D40F7C-32FA-47AE-A18D-E570391AA183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1D40F7C-32FA-47AE-A18D-E570391AA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156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lle narrative : rectangle 2">
                <a:extLst>
                  <a:ext uri="{FF2B5EF4-FFF2-40B4-BE49-F238E27FC236}">
                    <a16:creationId xmlns:a16="http://schemas.microsoft.com/office/drawing/2014/main" id="{248AF4C1-9F20-4ACB-A0E7-1FF7C94EFE73}"/>
                  </a:ext>
                </a:extLst>
              </p:cNvPr>
              <p:cNvSpPr/>
              <p:nvPr/>
            </p:nvSpPr>
            <p:spPr>
              <a:xfrm>
                <a:off x="4700182" y="3345541"/>
                <a:ext cx="6140537" cy="1037215"/>
              </a:xfrm>
              <a:prstGeom prst="wedgeRectCallout">
                <a:avLst>
                  <a:gd name="adj1" fmla="val -75598"/>
                  <a:gd name="adj2" fmla="val 372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Bulle narrative : rectangle 2">
                <a:extLst>
                  <a:ext uri="{FF2B5EF4-FFF2-40B4-BE49-F238E27FC236}">
                    <a16:creationId xmlns:a16="http://schemas.microsoft.com/office/drawing/2014/main" id="{248AF4C1-9F20-4ACB-A0E7-1FF7C94E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2" y="3345541"/>
                <a:ext cx="6140537" cy="1037215"/>
              </a:xfrm>
              <a:prstGeom prst="wedgeRectCallout">
                <a:avLst>
                  <a:gd name="adj1" fmla="val -75598"/>
                  <a:gd name="adj2" fmla="val 372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032BC5C8-8CAD-49C3-84A5-52A4636DEA58}"/>
                  </a:ext>
                </a:extLst>
              </p:cNvPr>
              <p:cNvSpPr/>
              <p:nvPr/>
            </p:nvSpPr>
            <p:spPr>
              <a:xfrm>
                <a:off x="4700182" y="1850489"/>
                <a:ext cx="4372691" cy="1037215"/>
              </a:xfrm>
              <a:prstGeom prst="wedgeRectCallout">
                <a:avLst>
                  <a:gd name="adj1" fmla="val -88068"/>
                  <a:gd name="adj2" fmla="val -99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032BC5C8-8CAD-49C3-84A5-52A4636DE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2" y="1850489"/>
                <a:ext cx="4372691" cy="1037215"/>
              </a:xfrm>
              <a:prstGeom prst="wedgeRectCallout">
                <a:avLst>
                  <a:gd name="adj1" fmla="val -88068"/>
                  <a:gd name="adj2" fmla="val -998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840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5488180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Bulle narrative : rectangle 39">
                <a:extLst>
                  <a:ext uri="{FF2B5EF4-FFF2-40B4-BE49-F238E27FC236}">
                    <a16:creationId xmlns:a16="http://schemas.microsoft.com/office/drawing/2014/main" id="{0C460685-0410-4AAF-84C6-F337A4578863}"/>
                  </a:ext>
                </a:extLst>
              </p:cNvPr>
              <p:cNvSpPr/>
              <p:nvPr/>
            </p:nvSpPr>
            <p:spPr>
              <a:xfrm>
                <a:off x="5865252" y="3595752"/>
                <a:ext cx="6140537" cy="1037215"/>
              </a:xfrm>
              <a:prstGeom prst="wedgeRectCallout">
                <a:avLst>
                  <a:gd name="adj1" fmla="val -59052"/>
                  <a:gd name="adj2" fmla="val -1390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0" name="Bulle narrative : rectangle 39">
                <a:extLst>
                  <a:ext uri="{FF2B5EF4-FFF2-40B4-BE49-F238E27FC236}">
                    <a16:creationId xmlns:a16="http://schemas.microsoft.com/office/drawing/2014/main" id="{0C460685-0410-4AAF-84C6-F337A45788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52" y="3595752"/>
                <a:ext cx="6140537" cy="1037215"/>
              </a:xfrm>
              <a:prstGeom prst="wedgeRectCallout">
                <a:avLst>
                  <a:gd name="adj1" fmla="val -59052"/>
                  <a:gd name="adj2" fmla="val -13906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Bulle narrative : rectangle 40">
                <a:extLst>
                  <a:ext uri="{FF2B5EF4-FFF2-40B4-BE49-F238E27FC236}">
                    <a16:creationId xmlns:a16="http://schemas.microsoft.com/office/drawing/2014/main" id="{75D4F357-2932-4421-A222-6907CD1594C1}"/>
                  </a:ext>
                </a:extLst>
              </p:cNvPr>
              <p:cNvSpPr/>
              <p:nvPr/>
            </p:nvSpPr>
            <p:spPr>
              <a:xfrm>
                <a:off x="5865252" y="2100700"/>
                <a:ext cx="4372691" cy="1037215"/>
              </a:xfrm>
              <a:prstGeom prst="wedgeRectCallout">
                <a:avLst>
                  <a:gd name="adj1" fmla="val -61348"/>
                  <a:gd name="adj2" fmla="val -1194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Bulle narrative : rectangle 40">
                <a:extLst>
                  <a:ext uri="{FF2B5EF4-FFF2-40B4-BE49-F238E27FC236}">
                    <a16:creationId xmlns:a16="http://schemas.microsoft.com/office/drawing/2014/main" id="{75D4F357-2932-4421-A222-6907CD159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5252" y="2100700"/>
                <a:ext cx="4372691" cy="1037215"/>
              </a:xfrm>
              <a:prstGeom prst="wedgeRectCallout">
                <a:avLst>
                  <a:gd name="adj1" fmla="val -61348"/>
                  <a:gd name="adj2" fmla="val -11946"/>
                </a:avLst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491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5488180" y="3504615"/>
            <a:ext cx="675588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58893EF-1A26-472E-8BFE-E00922CA0C01}"/>
              </a:ext>
            </a:extLst>
          </p:cNvPr>
          <p:cNvSpPr/>
          <p:nvPr/>
        </p:nvSpPr>
        <p:spPr>
          <a:xfrm>
            <a:off x="7430100" y="290615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356E07-55FF-4C59-8872-E43EAC03A52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8177960" y="264421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8AB9D0C-0AF6-4235-BE1C-A135CF553740}"/>
              </a:ext>
            </a:extLst>
          </p:cNvPr>
          <p:cNvSpPr/>
          <p:nvPr/>
        </p:nvSpPr>
        <p:spPr>
          <a:xfrm>
            <a:off x="7207000" y="203960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/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blipFill>
                <a:blip r:embed="rId12"/>
                <a:stretch>
                  <a:fillRect r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1E7BF-20E8-4586-83D5-B34EF826957E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V="1">
            <a:off x="8177960" y="175116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8CE5FD7-2B3D-4748-B3B2-37DC9AA0499E}"/>
              </a:ext>
            </a:extLst>
          </p:cNvPr>
          <p:cNvCxnSpPr>
            <a:cxnSpLocks/>
            <a:stCxn id="47" idx="0"/>
            <a:endCxn id="37" idx="2"/>
          </p:cNvCxnSpPr>
          <p:nvPr/>
        </p:nvCxnSpPr>
        <p:spPr>
          <a:xfrm flipV="1">
            <a:off x="8177960" y="411278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/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B1D4D16-B3E9-4D72-8BC8-5C321B00EF4A}"/>
              </a:ext>
            </a:extLst>
          </p:cNvPr>
          <p:cNvSpPr txBox="1"/>
          <p:nvPr/>
        </p:nvSpPr>
        <p:spPr>
          <a:xfrm>
            <a:off x="6163768" y="3181449"/>
            <a:ext cx="6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69A2B99-B169-4BB6-91D5-7B53C31568E4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6833070" y="3504615"/>
            <a:ext cx="597030" cy="485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7300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5488180" y="3504615"/>
            <a:ext cx="675588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58893EF-1A26-472E-8BFE-E00922CA0C01}"/>
              </a:ext>
            </a:extLst>
          </p:cNvPr>
          <p:cNvSpPr/>
          <p:nvPr/>
        </p:nvSpPr>
        <p:spPr>
          <a:xfrm>
            <a:off x="7430100" y="290615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356E07-55FF-4C59-8872-E43EAC03A52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8177960" y="264421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8AB9D0C-0AF6-4235-BE1C-A135CF553740}"/>
              </a:ext>
            </a:extLst>
          </p:cNvPr>
          <p:cNvSpPr/>
          <p:nvPr/>
        </p:nvSpPr>
        <p:spPr>
          <a:xfrm>
            <a:off x="7207000" y="203960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/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blipFill>
                <a:blip r:embed="rId12"/>
                <a:stretch>
                  <a:fillRect r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1E7BF-20E8-4586-83D5-B34EF826957E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V="1">
            <a:off x="8177960" y="175116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8CE5FD7-2B3D-4748-B3B2-37DC9AA0499E}"/>
              </a:ext>
            </a:extLst>
          </p:cNvPr>
          <p:cNvCxnSpPr>
            <a:cxnSpLocks/>
            <a:stCxn id="47" idx="0"/>
            <a:endCxn id="37" idx="2"/>
          </p:cNvCxnSpPr>
          <p:nvPr/>
        </p:nvCxnSpPr>
        <p:spPr>
          <a:xfrm flipV="1">
            <a:off x="8177960" y="411278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/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B1D4D16-B3E9-4D72-8BC8-5C321B00EF4A}"/>
              </a:ext>
            </a:extLst>
          </p:cNvPr>
          <p:cNvSpPr txBox="1"/>
          <p:nvPr/>
        </p:nvSpPr>
        <p:spPr>
          <a:xfrm>
            <a:off x="6163768" y="3181449"/>
            <a:ext cx="6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69A2B99-B169-4BB6-91D5-7B53C31568E4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6833070" y="3504615"/>
            <a:ext cx="597030" cy="485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2BD4CA5-4D4B-4207-9602-C411CED919DF}"/>
                  </a:ext>
                </a:extLst>
              </p:cNvPr>
              <p:cNvSpPr txBox="1"/>
              <p:nvPr/>
            </p:nvSpPr>
            <p:spPr>
              <a:xfrm>
                <a:off x="9238267" y="3181449"/>
                <a:ext cx="30542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C2BD4CA5-4D4B-4207-9602-C411CED91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267" y="3181449"/>
                <a:ext cx="3054285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Flèche : droite 39">
            <a:extLst>
              <a:ext uri="{FF2B5EF4-FFF2-40B4-BE49-F238E27FC236}">
                <a16:creationId xmlns:a16="http://schemas.microsoft.com/office/drawing/2014/main" id="{B953F2E8-3DA4-493E-B8EF-E0F801E1E4CE}"/>
              </a:ext>
            </a:extLst>
          </p:cNvPr>
          <p:cNvSpPr/>
          <p:nvPr/>
        </p:nvSpPr>
        <p:spPr>
          <a:xfrm rot="10800000">
            <a:off x="2771117" y="3596947"/>
            <a:ext cx="6467150" cy="51771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5488180" y="3504615"/>
            <a:ext cx="675588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58893EF-1A26-472E-8BFE-E00922CA0C01}"/>
              </a:ext>
            </a:extLst>
          </p:cNvPr>
          <p:cNvSpPr/>
          <p:nvPr/>
        </p:nvSpPr>
        <p:spPr>
          <a:xfrm>
            <a:off x="7430100" y="290615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356E07-55FF-4C59-8872-E43EAC03A52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8177960" y="264421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8AB9D0C-0AF6-4235-BE1C-A135CF553740}"/>
              </a:ext>
            </a:extLst>
          </p:cNvPr>
          <p:cNvSpPr/>
          <p:nvPr/>
        </p:nvSpPr>
        <p:spPr>
          <a:xfrm>
            <a:off x="7207000" y="203960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/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blipFill>
                <a:blip r:embed="rId12"/>
                <a:stretch>
                  <a:fillRect r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1E7BF-20E8-4586-83D5-B34EF826957E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V="1">
            <a:off x="8177960" y="175116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8CE5FD7-2B3D-4748-B3B2-37DC9AA0499E}"/>
              </a:ext>
            </a:extLst>
          </p:cNvPr>
          <p:cNvCxnSpPr>
            <a:cxnSpLocks/>
            <a:stCxn id="47" idx="0"/>
            <a:endCxn id="37" idx="2"/>
          </p:cNvCxnSpPr>
          <p:nvPr/>
        </p:nvCxnSpPr>
        <p:spPr>
          <a:xfrm flipV="1">
            <a:off x="8177960" y="411278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/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B1D4D16-B3E9-4D72-8BC8-5C321B00EF4A}"/>
              </a:ext>
            </a:extLst>
          </p:cNvPr>
          <p:cNvSpPr txBox="1"/>
          <p:nvPr/>
        </p:nvSpPr>
        <p:spPr>
          <a:xfrm>
            <a:off x="6163768" y="3181449"/>
            <a:ext cx="6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69A2B99-B169-4BB6-91D5-7B53C31568E4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6833070" y="3504615"/>
            <a:ext cx="597030" cy="485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906B74A-969D-4952-94C7-0F0D1EE10793}"/>
                  </a:ext>
                </a:extLst>
              </p:cNvPr>
              <p:cNvSpPr txBox="1"/>
              <p:nvPr/>
            </p:nvSpPr>
            <p:spPr>
              <a:xfrm>
                <a:off x="9367520" y="5334325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906B74A-969D-4952-94C7-0F0D1EE10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520" y="5334325"/>
                <a:ext cx="121416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1E903B46-0D0B-4AC7-B302-5A5F92864B5B}"/>
              </a:ext>
            </a:extLst>
          </p:cNvPr>
          <p:cNvSpPr txBox="1"/>
          <p:nvPr/>
        </p:nvSpPr>
        <p:spPr>
          <a:xfrm>
            <a:off x="9661643" y="4564881"/>
            <a:ext cx="9192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2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465108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Dynamical systems</a:t>
            </a:r>
          </a:p>
          <a:p>
            <a:r>
              <a:rPr lang="it-IT" dirty="0"/>
              <a:t>What is a Recurrent Neural Network (RNN)?</a:t>
            </a:r>
          </a:p>
          <a:p>
            <a:r>
              <a:rPr lang="it-IT" dirty="0"/>
              <a:t>First architectures and issues</a:t>
            </a:r>
          </a:p>
          <a:p>
            <a:r>
              <a:rPr lang="it-IT" dirty="0"/>
              <a:t>Long-Short-Term Memory Networks (LSTM)</a:t>
            </a:r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  <a:endCxn id="29" idx="1"/>
          </p:cNvCxnSpPr>
          <p:nvPr/>
        </p:nvCxnSpPr>
        <p:spPr>
          <a:xfrm>
            <a:off x="3272363" y="3504616"/>
            <a:ext cx="7200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11DEB68F-D79C-4123-BDDC-3F1AF1C10AAB}"/>
              </a:ext>
            </a:extLst>
          </p:cNvPr>
          <p:cNvSpPr/>
          <p:nvPr/>
        </p:nvSpPr>
        <p:spPr>
          <a:xfrm>
            <a:off x="3992460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9608B99B-E7A2-4DB5-975D-C9D11E0BA67E}"/>
              </a:ext>
            </a:extLst>
          </p:cNvPr>
          <p:cNvCxnSpPr>
            <a:cxnSpLocks/>
            <a:stCxn id="29" idx="0"/>
            <a:endCxn id="31" idx="2"/>
          </p:cNvCxnSpPr>
          <p:nvPr/>
        </p:nvCxnSpPr>
        <p:spPr>
          <a:xfrm flipV="1">
            <a:off x="4740320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BB67811A-1FBB-45DE-8D04-36D0EAFF147C}"/>
              </a:ext>
            </a:extLst>
          </p:cNvPr>
          <p:cNvSpPr/>
          <p:nvPr/>
        </p:nvSpPr>
        <p:spPr>
          <a:xfrm>
            <a:off x="3769360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/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85252FF0-293B-439E-9194-E4E88F2CA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108" y="1161543"/>
                <a:ext cx="782424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85A7E16-784D-4DFA-8D59-C7506CD3F351}"/>
              </a:ext>
            </a:extLst>
          </p:cNvPr>
          <p:cNvCxnSpPr>
            <a:cxnSpLocks/>
            <a:stCxn id="31" idx="0"/>
            <a:endCxn id="32" idx="2"/>
          </p:cNvCxnSpPr>
          <p:nvPr/>
        </p:nvCxnSpPr>
        <p:spPr>
          <a:xfrm flipV="1">
            <a:off x="4740320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AD30724D-1EB9-49F3-9997-6505DB2C18D5}"/>
              </a:ext>
            </a:extLst>
          </p:cNvPr>
          <p:cNvCxnSpPr>
            <a:cxnSpLocks/>
            <a:stCxn id="35" idx="0"/>
            <a:endCxn id="29" idx="2"/>
          </p:cNvCxnSpPr>
          <p:nvPr/>
        </p:nvCxnSpPr>
        <p:spPr>
          <a:xfrm flipV="1">
            <a:off x="4740320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/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DB77743A-C9D7-4530-9906-659F0C6CD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247" y="4361541"/>
                <a:ext cx="754145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6D4005AA-0782-4A4A-AFBA-4D7CA1B71BB6}"/>
              </a:ext>
            </a:extLst>
          </p:cNvPr>
          <p:cNvCxnSpPr>
            <a:cxnSpLocks/>
            <a:stCxn id="29" idx="3"/>
            <a:endCxn id="12" idx="1"/>
          </p:cNvCxnSpPr>
          <p:nvPr/>
        </p:nvCxnSpPr>
        <p:spPr>
          <a:xfrm flipV="1">
            <a:off x="5488180" y="3504615"/>
            <a:ext cx="675588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858893EF-1A26-472E-8BFE-E00922CA0C01}"/>
              </a:ext>
            </a:extLst>
          </p:cNvPr>
          <p:cNvSpPr/>
          <p:nvPr/>
        </p:nvSpPr>
        <p:spPr>
          <a:xfrm>
            <a:off x="7430100" y="290615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7356E07-55FF-4C59-8872-E43EAC03A523}"/>
              </a:ext>
            </a:extLst>
          </p:cNvPr>
          <p:cNvCxnSpPr>
            <a:cxnSpLocks/>
            <a:stCxn id="37" idx="0"/>
            <a:endCxn id="39" idx="2"/>
          </p:cNvCxnSpPr>
          <p:nvPr/>
        </p:nvCxnSpPr>
        <p:spPr>
          <a:xfrm flipV="1">
            <a:off x="8177960" y="264421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38AB9D0C-0AF6-4235-BE1C-A135CF553740}"/>
              </a:ext>
            </a:extLst>
          </p:cNvPr>
          <p:cNvSpPr/>
          <p:nvPr/>
        </p:nvSpPr>
        <p:spPr>
          <a:xfrm>
            <a:off x="7207000" y="203960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/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C4C51E5B-B94D-4C1F-ABBA-201F96D25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748" y="1166393"/>
                <a:ext cx="782424" cy="584775"/>
              </a:xfrm>
              <a:prstGeom prst="rect">
                <a:avLst/>
              </a:prstGeom>
              <a:blipFill>
                <a:blip r:embed="rId12"/>
                <a:stretch>
                  <a:fillRect r="-13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DD81E7BF-20E8-4586-83D5-B34EF826957E}"/>
              </a:ext>
            </a:extLst>
          </p:cNvPr>
          <p:cNvCxnSpPr>
            <a:cxnSpLocks/>
            <a:stCxn id="39" idx="0"/>
            <a:endCxn id="42" idx="2"/>
          </p:cNvCxnSpPr>
          <p:nvPr/>
        </p:nvCxnSpPr>
        <p:spPr>
          <a:xfrm flipV="1">
            <a:off x="8177960" y="175116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F8CE5FD7-2B3D-4748-B3B2-37DC9AA0499E}"/>
              </a:ext>
            </a:extLst>
          </p:cNvPr>
          <p:cNvCxnSpPr>
            <a:cxnSpLocks/>
            <a:stCxn id="47" idx="0"/>
            <a:endCxn id="37" idx="2"/>
          </p:cNvCxnSpPr>
          <p:nvPr/>
        </p:nvCxnSpPr>
        <p:spPr>
          <a:xfrm flipV="1">
            <a:off x="8177960" y="411278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/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7" name="ZoneTexte 46">
                <a:extLst>
                  <a:ext uri="{FF2B5EF4-FFF2-40B4-BE49-F238E27FC236}">
                    <a16:creationId xmlns:a16="http://schemas.microsoft.com/office/drawing/2014/main" id="{F0C00EB1-9CD2-46DE-8CD3-E6312DA74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887" y="4366391"/>
                <a:ext cx="754145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ZoneTexte 11">
            <a:extLst>
              <a:ext uri="{FF2B5EF4-FFF2-40B4-BE49-F238E27FC236}">
                <a16:creationId xmlns:a16="http://schemas.microsoft.com/office/drawing/2014/main" id="{DB1D4D16-B3E9-4D72-8BC8-5C321B00EF4A}"/>
              </a:ext>
            </a:extLst>
          </p:cNvPr>
          <p:cNvSpPr txBox="1"/>
          <p:nvPr/>
        </p:nvSpPr>
        <p:spPr>
          <a:xfrm>
            <a:off x="6163768" y="3181449"/>
            <a:ext cx="6693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869A2B99-B169-4BB6-91D5-7B53C31568E4}"/>
              </a:ext>
            </a:extLst>
          </p:cNvPr>
          <p:cNvCxnSpPr>
            <a:cxnSpLocks/>
            <a:stCxn id="12" idx="3"/>
            <a:endCxn id="37" idx="1"/>
          </p:cNvCxnSpPr>
          <p:nvPr/>
        </p:nvCxnSpPr>
        <p:spPr>
          <a:xfrm>
            <a:off x="6833070" y="3504615"/>
            <a:ext cx="597030" cy="485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906B74A-969D-4952-94C7-0F0D1EE10793}"/>
                  </a:ext>
                </a:extLst>
              </p:cNvPr>
              <p:cNvSpPr txBox="1"/>
              <p:nvPr/>
            </p:nvSpPr>
            <p:spPr>
              <a:xfrm>
                <a:off x="9367520" y="5334325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F906B74A-969D-4952-94C7-0F0D1EE10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7520" y="5334325"/>
                <a:ext cx="1214166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onnecteur droit avec flèche 40">
            <a:extLst>
              <a:ext uri="{FF2B5EF4-FFF2-40B4-BE49-F238E27FC236}">
                <a16:creationId xmlns:a16="http://schemas.microsoft.com/office/drawing/2014/main" id="{E46C9D31-CBA7-48EA-898E-5AE21BC64E5D}"/>
              </a:ext>
            </a:extLst>
          </p:cNvPr>
          <p:cNvCxnSpPr>
            <a:cxnSpLocks/>
            <a:stCxn id="37" idx="3"/>
            <a:endCxn id="48" idx="1"/>
          </p:cNvCxnSpPr>
          <p:nvPr/>
        </p:nvCxnSpPr>
        <p:spPr>
          <a:xfrm flipV="1">
            <a:off x="8925820" y="3504616"/>
            <a:ext cx="713813" cy="48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FA364C7-A076-4434-8FDF-CCC9BB52F6A6}"/>
              </a:ext>
            </a:extLst>
          </p:cNvPr>
          <p:cNvSpPr/>
          <p:nvPr/>
        </p:nvSpPr>
        <p:spPr>
          <a:xfrm>
            <a:off x="963963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0AF01C5D-76E2-411A-97DC-23DB57E1100A}"/>
              </a:ext>
            </a:extLst>
          </p:cNvPr>
          <p:cNvCxnSpPr>
            <a:cxnSpLocks/>
            <a:stCxn id="48" idx="0"/>
            <a:endCxn id="51" idx="2"/>
          </p:cNvCxnSpPr>
          <p:nvPr/>
        </p:nvCxnSpPr>
        <p:spPr>
          <a:xfrm flipV="1">
            <a:off x="1038749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 : coins arrondis 50">
            <a:extLst>
              <a:ext uri="{FF2B5EF4-FFF2-40B4-BE49-F238E27FC236}">
                <a16:creationId xmlns:a16="http://schemas.microsoft.com/office/drawing/2014/main" id="{34FF979D-FAF1-4A65-B244-E906A939D688}"/>
              </a:ext>
            </a:extLst>
          </p:cNvPr>
          <p:cNvSpPr/>
          <p:nvPr/>
        </p:nvSpPr>
        <p:spPr>
          <a:xfrm>
            <a:off x="941653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15CCD5C-4773-46AA-9608-39A7A58E6361}"/>
                  </a:ext>
                </a:extLst>
              </p:cNvPr>
              <p:cNvSpPr txBox="1"/>
              <p:nvPr/>
            </p:nvSpPr>
            <p:spPr>
              <a:xfrm>
                <a:off x="999628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715CCD5C-4773-46AA-9608-39A7A58E6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6281" y="1161543"/>
                <a:ext cx="782424" cy="584775"/>
              </a:xfrm>
              <a:prstGeom prst="rect">
                <a:avLst/>
              </a:prstGeom>
              <a:blipFill>
                <a:blip r:embed="rId15"/>
                <a:stretch>
                  <a:fillRect r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BDC8F09-6776-4D63-A212-422BABAB5410}"/>
              </a:ext>
            </a:extLst>
          </p:cNvPr>
          <p:cNvCxnSpPr>
            <a:cxnSpLocks/>
            <a:stCxn id="51" idx="0"/>
            <a:endCxn id="52" idx="2"/>
          </p:cNvCxnSpPr>
          <p:nvPr/>
        </p:nvCxnSpPr>
        <p:spPr>
          <a:xfrm flipV="1">
            <a:off x="1038749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957A3A68-42FB-4912-823C-F2F3480CDA7C}"/>
                  </a:ext>
                </a:extLst>
              </p:cNvPr>
              <p:cNvSpPr txBox="1"/>
              <p:nvPr/>
            </p:nvSpPr>
            <p:spPr>
              <a:xfrm>
                <a:off x="9825028" y="4361541"/>
                <a:ext cx="1124930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5" name="ZoneTexte 54">
                <a:extLst>
                  <a:ext uri="{FF2B5EF4-FFF2-40B4-BE49-F238E27FC236}">
                    <a16:creationId xmlns:a16="http://schemas.microsoft.com/office/drawing/2014/main" id="{957A3A68-42FB-4912-823C-F2F3480C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5028" y="4361541"/>
                <a:ext cx="1124930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C0DA344C-094F-4D72-82D0-967ACE23E518}"/>
              </a:ext>
            </a:extLst>
          </p:cNvPr>
          <p:cNvCxnSpPr>
            <a:cxnSpLocks/>
            <a:stCxn id="55" idx="0"/>
            <a:endCxn id="48" idx="2"/>
          </p:cNvCxnSpPr>
          <p:nvPr/>
        </p:nvCxnSpPr>
        <p:spPr>
          <a:xfrm flipV="1">
            <a:off x="1038749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 : en arc 20">
            <a:extLst>
              <a:ext uri="{FF2B5EF4-FFF2-40B4-BE49-F238E27FC236}">
                <a16:creationId xmlns:a16="http://schemas.microsoft.com/office/drawing/2014/main" id="{B399F4A4-EA41-4947-A861-C8D328AE5175}"/>
              </a:ext>
            </a:extLst>
          </p:cNvPr>
          <p:cNvCxnSpPr>
            <a:cxnSpLocks/>
            <a:stCxn id="42" idx="0"/>
            <a:endCxn id="55" idx="2"/>
          </p:cNvCxnSpPr>
          <p:nvPr/>
        </p:nvCxnSpPr>
        <p:spPr>
          <a:xfrm rot="16200000" flipH="1">
            <a:off x="7361986" y="1982366"/>
            <a:ext cx="3841479" cy="2209533"/>
          </a:xfrm>
          <a:prstGeom prst="curvedConnector5">
            <a:avLst>
              <a:gd name="adj1" fmla="val -5951"/>
              <a:gd name="adj2" fmla="val 46125"/>
              <a:gd name="adj3" fmla="val 105951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954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 flipV="1">
            <a:off x="1234557" y="3504616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516541" y="3150495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Bulle narrative : rectangle 2">
                <a:extLst>
                  <a:ext uri="{FF2B5EF4-FFF2-40B4-BE49-F238E27FC236}">
                    <a16:creationId xmlns:a16="http://schemas.microsoft.com/office/drawing/2014/main" id="{248AF4C1-9F20-4ACB-A0E7-1FF7C94EFE73}"/>
                  </a:ext>
                </a:extLst>
              </p:cNvPr>
              <p:cNvSpPr/>
              <p:nvPr/>
            </p:nvSpPr>
            <p:spPr>
              <a:xfrm>
                <a:off x="4700182" y="3345541"/>
                <a:ext cx="6140537" cy="1037215"/>
              </a:xfrm>
              <a:prstGeom prst="wedgeRectCallout">
                <a:avLst>
                  <a:gd name="adj1" fmla="val -75598"/>
                  <a:gd name="adj2" fmla="val 3726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Bulle narrative : rectangle 2">
                <a:extLst>
                  <a:ext uri="{FF2B5EF4-FFF2-40B4-BE49-F238E27FC236}">
                    <a16:creationId xmlns:a16="http://schemas.microsoft.com/office/drawing/2014/main" id="{248AF4C1-9F20-4ACB-A0E7-1FF7C94EFE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2" y="3345541"/>
                <a:ext cx="6140537" cy="1037215"/>
              </a:xfrm>
              <a:prstGeom prst="wedgeRectCallout">
                <a:avLst>
                  <a:gd name="adj1" fmla="val -75598"/>
                  <a:gd name="adj2" fmla="val 3726"/>
                </a:avLst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032BC5C8-8CAD-49C3-84A5-52A4636DEA58}"/>
                  </a:ext>
                </a:extLst>
              </p:cNvPr>
              <p:cNvSpPr/>
              <p:nvPr/>
            </p:nvSpPr>
            <p:spPr>
              <a:xfrm>
                <a:off x="4700182" y="1850489"/>
                <a:ext cx="4372691" cy="1037215"/>
              </a:xfrm>
              <a:prstGeom prst="wedgeRectCallout">
                <a:avLst>
                  <a:gd name="adj1" fmla="val -88068"/>
                  <a:gd name="adj2" fmla="val -9987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Bulle narrative : rectangle 21">
                <a:extLst>
                  <a:ext uri="{FF2B5EF4-FFF2-40B4-BE49-F238E27FC236}">
                    <a16:creationId xmlns:a16="http://schemas.microsoft.com/office/drawing/2014/main" id="{032BC5C8-8CAD-49C3-84A5-52A4636DEA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2" y="1850489"/>
                <a:ext cx="4372691" cy="1037215"/>
              </a:xfrm>
              <a:prstGeom prst="wedgeRectCallout">
                <a:avLst>
                  <a:gd name="adj1" fmla="val -88068"/>
                  <a:gd name="adj2" fmla="val -9987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29820"/>
                <a:ext cx="782424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22125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34557" y="3504615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52133" y="3025897"/>
            <a:ext cx="782424" cy="957436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0.00.0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378259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378259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Bulle narrative : rectangle 28">
                <a:extLst>
                  <a:ext uri="{FF2B5EF4-FFF2-40B4-BE49-F238E27FC236}">
                    <a16:creationId xmlns:a16="http://schemas.microsoft.com/office/drawing/2014/main" id="{E98919FE-6894-4372-BDA4-3284DC850838}"/>
                  </a:ext>
                </a:extLst>
              </p:cNvPr>
              <p:cNvSpPr/>
              <p:nvPr/>
            </p:nvSpPr>
            <p:spPr>
              <a:xfrm>
                <a:off x="4700183" y="3345541"/>
                <a:ext cx="1191570" cy="1037215"/>
              </a:xfrm>
              <a:prstGeom prst="wedgeRectCallout">
                <a:avLst>
                  <a:gd name="adj1" fmla="val -178044"/>
                  <a:gd name="adj2" fmla="val -16269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48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9" name="Bulle narrative : rectangle 28">
                <a:extLst>
                  <a:ext uri="{FF2B5EF4-FFF2-40B4-BE49-F238E27FC236}">
                    <a16:creationId xmlns:a16="http://schemas.microsoft.com/office/drawing/2014/main" id="{E98919FE-6894-4372-BDA4-3284DC8508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183" y="3345541"/>
                <a:ext cx="1191570" cy="1037215"/>
              </a:xfrm>
              <a:prstGeom prst="wedgeRectCallout">
                <a:avLst>
                  <a:gd name="adj1" fmla="val -178044"/>
                  <a:gd name="adj2" fmla="val -16269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2258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34557" y="3504615"/>
            <a:ext cx="542086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52133" y="3025897"/>
            <a:ext cx="782424" cy="957436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0.00.0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378259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378259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9289F21B-62E5-49B0-A911-EB1FDE8B6304}"/>
              </a:ext>
            </a:extLst>
          </p:cNvPr>
          <p:cNvSpPr/>
          <p:nvPr/>
        </p:nvSpPr>
        <p:spPr>
          <a:xfrm>
            <a:off x="2002685" y="2964901"/>
            <a:ext cx="1012118" cy="510978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RNN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DE657F5-7600-4EE6-BA4E-D68C0CDA2D7B}"/>
              </a:ext>
            </a:extLst>
          </p:cNvPr>
          <p:cNvSpPr/>
          <p:nvPr/>
        </p:nvSpPr>
        <p:spPr>
          <a:xfrm>
            <a:off x="2002685" y="3531933"/>
            <a:ext cx="1012118" cy="510978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RNN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392E84-55B3-4A7D-8F02-DCAF97087BC3}"/>
                  </a:ext>
                </a:extLst>
              </p:cNvPr>
              <p:cNvSpPr/>
              <p:nvPr/>
            </p:nvSpPr>
            <p:spPr>
              <a:xfrm>
                <a:off x="3814449" y="3877027"/>
                <a:ext cx="815759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6F392E84-55B3-4A7D-8F02-DCAF97087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3877027"/>
                <a:ext cx="815759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2C9DFB70-7010-47E8-830A-F20B25FE2044}"/>
                  </a:ext>
                </a:extLst>
              </p:cNvPr>
              <p:cNvSpPr/>
              <p:nvPr/>
            </p:nvSpPr>
            <p:spPr>
              <a:xfrm>
                <a:off x="3814449" y="1204825"/>
                <a:ext cx="6687009" cy="1037215"/>
              </a:xfrm>
              <a:prstGeom prst="wedgeRectCallout">
                <a:avLst>
                  <a:gd name="adj1" fmla="val -59918"/>
                  <a:gd name="adj2" fmla="val 48180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h𝑜</m:t>
                          </m:r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Bulle narrative : rectangle 31">
                <a:extLst>
                  <a:ext uri="{FF2B5EF4-FFF2-40B4-BE49-F238E27FC236}">
                    <a16:creationId xmlns:a16="http://schemas.microsoft.com/office/drawing/2014/main" id="{2C9DFB70-7010-47E8-830A-F20B25FE20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1204825"/>
                <a:ext cx="6687009" cy="1037215"/>
              </a:xfrm>
              <a:prstGeom prst="wedgeRectCallout">
                <a:avLst>
                  <a:gd name="adj1" fmla="val -59918"/>
                  <a:gd name="adj2" fmla="val 48180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61202D99-A25D-4930-B7CF-BEF17D7ABE15}"/>
                  </a:ext>
                </a:extLst>
              </p:cNvPr>
              <p:cNvSpPr/>
              <p:nvPr/>
            </p:nvSpPr>
            <p:spPr>
              <a:xfrm>
                <a:off x="3814449" y="2566881"/>
                <a:ext cx="8157587" cy="1037215"/>
              </a:xfrm>
              <a:prstGeom prst="wedgeRectCallout">
                <a:avLst>
                  <a:gd name="adj1" fmla="val -61157"/>
                  <a:gd name="adj2" fmla="val -536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4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hh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4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4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Bulle narrative : rectangle 32">
                <a:extLst>
                  <a:ext uri="{FF2B5EF4-FFF2-40B4-BE49-F238E27FC236}">
                    <a16:creationId xmlns:a16="http://schemas.microsoft.com/office/drawing/2014/main" id="{61202D99-A25D-4930-B7CF-BEF17D7ABE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2566881"/>
                <a:ext cx="8157587" cy="1037215"/>
              </a:xfrm>
              <a:prstGeom prst="wedgeRectCallout">
                <a:avLst>
                  <a:gd name="adj1" fmla="val -61157"/>
                  <a:gd name="adj2" fmla="val -5362"/>
                </a:avLst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496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29412" y="3504615"/>
            <a:ext cx="547231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46988" y="3203859"/>
            <a:ext cx="782424" cy="601511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/>
              <p:nvPr/>
            </p:nvSpPr>
            <p:spPr>
              <a:xfrm>
                <a:off x="3814449" y="387702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387702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/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208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29412" y="3504615"/>
            <a:ext cx="547231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46988" y="3203859"/>
            <a:ext cx="782424" cy="601511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/>
              <p:nvPr/>
            </p:nvSpPr>
            <p:spPr>
              <a:xfrm>
                <a:off x="3814449" y="388163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388163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/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ulle narrative : rectangle 2">
            <a:extLst>
              <a:ext uri="{FF2B5EF4-FFF2-40B4-BE49-F238E27FC236}">
                <a16:creationId xmlns:a16="http://schemas.microsoft.com/office/drawing/2014/main" id="{FEE1BC23-5404-4CEE-973A-63AB41A679E8}"/>
              </a:ext>
            </a:extLst>
          </p:cNvPr>
          <p:cNvSpPr/>
          <p:nvPr/>
        </p:nvSpPr>
        <p:spPr>
          <a:xfrm>
            <a:off x="5380826" y="2963950"/>
            <a:ext cx="1204751" cy="646514"/>
          </a:xfrm>
          <a:prstGeom prst="wedgeRectCallout">
            <a:avLst>
              <a:gd name="adj1" fmla="val -2054"/>
              <a:gd name="adj2" fmla="val 1296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(2,2)</a:t>
            </a:r>
          </a:p>
        </p:txBody>
      </p:sp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4E55DB3B-B814-4DEE-9A80-89B889F17586}"/>
              </a:ext>
            </a:extLst>
          </p:cNvPr>
          <p:cNvSpPr/>
          <p:nvPr/>
        </p:nvSpPr>
        <p:spPr>
          <a:xfrm>
            <a:off x="6042687" y="5021973"/>
            <a:ext cx="1204751" cy="646514"/>
          </a:xfrm>
          <a:prstGeom prst="wedgeRectCallout">
            <a:avLst>
              <a:gd name="adj1" fmla="val 21420"/>
              <a:gd name="adj2" fmla="val -106612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D3DBAF9-7504-4FE0-8A5D-30172D5B66C6}"/>
              </a:ext>
            </a:extLst>
          </p:cNvPr>
          <p:cNvSpPr/>
          <p:nvPr/>
        </p:nvSpPr>
        <p:spPr>
          <a:xfrm>
            <a:off x="7310494" y="2961364"/>
            <a:ext cx="1204751" cy="646514"/>
          </a:xfrm>
          <a:prstGeom prst="wedgeRectCallout">
            <a:avLst>
              <a:gd name="adj1" fmla="val 1076"/>
              <a:gd name="adj2" fmla="val 1500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(2,3)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70F5005-71FF-4081-B160-83E67CBB19B5}"/>
              </a:ext>
            </a:extLst>
          </p:cNvPr>
          <p:cNvSpPr/>
          <p:nvPr/>
        </p:nvSpPr>
        <p:spPr>
          <a:xfrm>
            <a:off x="7991881" y="5021973"/>
            <a:ext cx="1204751" cy="646514"/>
          </a:xfrm>
          <a:prstGeom prst="wedgeRectCallout">
            <a:avLst>
              <a:gd name="adj1" fmla="val 4988"/>
              <a:gd name="adj2" fmla="val -100780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(3,1)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9EFE949A-410C-45F1-B4A8-324D3275B086}"/>
              </a:ext>
            </a:extLst>
          </p:cNvPr>
          <p:cNvSpPr/>
          <p:nvPr/>
        </p:nvSpPr>
        <p:spPr>
          <a:xfrm>
            <a:off x="9037637" y="2958709"/>
            <a:ext cx="1204751" cy="646514"/>
          </a:xfrm>
          <a:prstGeom prst="wedgeRectCallout">
            <a:avLst>
              <a:gd name="adj1" fmla="val 1076"/>
              <a:gd name="adj2" fmla="val 1500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5" name="Bulle narrative : rectangle 34">
            <a:extLst>
              <a:ext uri="{FF2B5EF4-FFF2-40B4-BE49-F238E27FC236}">
                <a16:creationId xmlns:a16="http://schemas.microsoft.com/office/drawing/2014/main" id="{1044A208-F82F-4F13-8704-D41BF617B181}"/>
              </a:ext>
            </a:extLst>
          </p:cNvPr>
          <p:cNvSpPr/>
          <p:nvPr/>
        </p:nvSpPr>
        <p:spPr>
          <a:xfrm>
            <a:off x="10657047" y="4107931"/>
            <a:ext cx="1204751" cy="646514"/>
          </a:xfrm>
          <a:prstGeom prst="wedgeRectCallout">
            <a:avLst>
              <a:gd name="adj1" fmla="val -107687"/>
              <a:gd name="adj2" fmla="val -171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</p:spTree>
    <p:extLst>
      <p:ext uri="{BB962C8B-B14F-4D97-AF65-F5344CB8AC3E}">
        <p14:creationId xmlns:p14="http://schemas.microsoft.com/office/powerpoint/2010/main" val="22278936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A3FA17-5999-474C-8C74-F7CD1562D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523CFA06-AFA5-4F0E-9163-919242AA146D}"/>
              </a:ext>
            </a:extLst>
          </p:cNvPr>
          <p:cNvGrpSpPr/>
          <p:nvPr/>
        </p:nvGrpSpPr>
        <p:grpSpPr>
          <a:xfrm>
            <a:off x="2741319" y="5334328"/>
            <a:ext cx="3016580" cy="647667"/>
            <a:chOff x="1765959" y="3427200"/>
            <a:chExt cx="3016580" cy="6476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/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ZoneTexte 3">
                  <a:extLst>
                    <a:ext uri="{FF2B5EF4-FFF2-40B4-BE49-F238E27FC236}">
                      <a16:creationId xmlns:a16="http://schemas.microsoft.com/office/drawing/2014/main" id="{7C898B90-ABB3-4CA3-AE30-DAC8D5E592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8394" y="3428536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/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ZoneTexte 4">
                  <a:extLst>
                    <a:ext uri="{FF2B5EF4-FFF2-40B4-BE49-F238E27FC236}">
                      <a16:creationId xmlns:a16="http://schemas.microsoft.com/office/drawing/2014/main" id="{E7704748-C2ED-4033-A03D-876E4D625E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03" y="3428536"/>
                  <a:ext cx="754145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/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solidFill>
                  <a:schemeClr val="accent6"/>
                </a:solidFill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ZoneTexte 5">
                  <a:extLst>
                    <a:ext uri="{FF2B5EF4-FFF2-40B4-BE49-F238E27FC236}">
                      <a16:creationId xmlns:a16="http://schemas.microsoft.com/office/drawing/2014/main" id="{15A5F528-4E52-48A5-A1FC-25C67187B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65959" y="3427200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/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sz="36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sz="36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90F6EEDE-6285-496B-ABDB-F602D0B14F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4248" y="3428536"/>
                  <a:ext cx="754145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0AE2B9AB-D9F7-4D28-8B1C-78033610F160}"/>
              </a:ext>
            </a:extLst>
          </p:cNvPr>
          <p:cNvSpPr txBox="1"/>
          <p:nvPr/>
        </p:nvSpPr>
        <p:spPr>
          <a:xfrm>
            <a:off x="568279" y="5426660"/>
            <a:ext cx="2202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Input sequence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CF1C03C-BA69-4C25-ABFE-CFC8D1FC4B15}"/>
              </a:ext>
            </a:extLst>
          </p:cNvPr>
          <p:cNvSpPr txBox="1"/>
          <p:nvPr/>
        </p:nvSpPr>
        <p:spPr>
          <a:xfrm>
            <a:off x="7090999" y="5426659"/>
            <a:ext cx="1057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Target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/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DAD247E6-0B04-4972-9B56-362441B81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354" y="5334328"/>
                <a:ext cx="1214166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4136F290-15B7-4857-8694-67AEA83C419D}"/>
              </a:ext>
            </a:extLst>
          </p:cNvPr>
          <p:cNvSpPr/>
          <p:nvPr/>
        </p:nvSpPr>
        <p:spPr>
          <a:xfrm>
            <a:off x="1776643" y="2901300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7B4AA45-2AB3-4235-A4C9-A5068988F56F}"/>
              </a:ext>
            </a:extLst>
          </p:cNvPr>
          <p:cNvCxnSpPr>
            <a:cxnSpLocks/>
            <a:stCxn id="17" idx="0"/>
            <a:endCxn id="23" idx="2"/>
          </p:cNvCxnSpPr>
          <p:nvPr/>
        </p:nvCxnSpPr>
        <p:spPr>
          <a:xfrm flipV="1">
            <a:off x="2524503" y="2639369"/>
            <a:ext cx="0" cy="26193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4BD1850-C5FC-477D-AD48-05F3BA9CC240}"/>
              </a:ext>
            </a:extLst>
          </p:cNvPr>
          <p:cNvSpPr/>
          <p:nvPr/>
        </p:nvSpPr>
        <p:spPr>
          <a:xfrm>
            <a:off x="1553543" y="2034752"/>
            <a:ext cx="1941920" cy="60461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MLP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/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FBCA8A60-02AE-4768-A935-565FBA462D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91" y="1161543"/>
                <a:ext cx="782424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945E8921-9E88-4C7E-B8A9-65A820859C5E}"/>
              </a:ext>
            </a:extLst>
          </p:cNvPr>
          <p:cNvCxnSpPr>
            <a:cxnSpLocks/>
            <a:stCxn id="23" idx="0"/>
            <a:endCxn id="25" idx="2"/>
          </p:cNvCxnSpPr>
          <p:nvPr/>
        </p:nvCxnSpPr>
        <p:spPr>
          <a:xfrm flipV="1">
            <a:off x="2524503" y="1746318"/>
            <a:ext cx="0" cy="2884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84982D76-EF94-4418-8D41-C4FB49D87553}"/>
              </a:ext>
            </a:extLst>
          </p:cNvPr>
          <p:cNvCxnSpPr>
            <a:cxnSpLocks/>
            <a:stCxn id="27" idx="3"/>
            <a:endCxn id="17" idx="1"/>
          </p:cNvCxnSpPr>
          <p:nvPr/>
        </p:nvCxnSpPr>
        <p:spPr>
          <a:xfrm>
            <a:off x="1229412" y="3504615"/>
            <a:ext cx="547231" cy="1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72BF694-1F54-48BA-83A5-26F328B01BC6}"/>
              </a:ext>
            </a:extLst>
          </p:cNvPr>
          <p:cNvSpPr/>
          <p:nvPr/>
        </p:nvSpPr>
        <p:spPr>
          <a:xfrm>
            <a:off x="446988" y="3203859"/>
            <a:ext cx="782424" cy="601511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083C80B-7257-440F-893D-417AD51444F6}"/>
              </a:ext>
            </a:extLst>
          </p:cNvPr>
          <p:cNvCxnSpPr>
            <a:cxnSpLocks/>
            <a:stCxn id="46" idx="0"/>
            <a:endCxn id="17" idx="2"/>
          </p:cNvCxnSpPr>
          <p:nvPr/>
        </p:nvCxnSpPr>
        <p:spPr>
          <a:xfrm flipV="1">
            <a:off x="2524503" y="4107931"/>
            <a:ext cx="0" cy="2536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/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6198BD71-93A4-4CF3-B274-8153207007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7430" y="4361541"/>
                <a:ext cx="75414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F4EA6BD5-10A0-4455-A9BD-BFE5785C61D7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272363" y="3504616"/>
            <a:ext cx="496997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/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2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455BDA60-1432-409E-8F4B-93F71E3DBF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133" y="2552307"/>
                <a:ext cx="782424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/>
              <p:nvPr/>
            </p:nvSpPr>
            <p:spPr>
              <a:xfrm>
                <a:off x="3814449" y="388163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𝑖h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it-IT" sz="2800" b="0" i="0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Bulle narrative : rectangle 29">
                <a:extLst>
                  <a:ext uri="{FF2B5EF4-FFF2-40B4-BE49-F238E27FC236}">
                    <a16:creationId xmlns:a16="http://schemas.microsoft.com/office/drawing/2014/main" id="{AB678D61-3D44-4DE1-8669-FB96CF899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3881637"/>
                <a:ext cx="6300512" cy="1037215"/>
              </a:xfrm>
              <a:prstGeom prst="wedgeRectCallout">
                <a:avLst>
                  <a:gd name="adj1" fmla="val -61389"/>
                  <a:gd name="adj2" fmla="val -50805"/>
                </a:avLst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/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8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2800" b="0" i="0" smtClean="0">
                          <a:latin typeface="Cambria Math" panose="02040503050406030204" pitchFamily="18" charset="0"/>
                        </a:rPr>
                        <m:t>tanh</m:t>
                      </m:r>
                      <m:r>
                        <a:rPr lang="it-IT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sSub>
                        <m:sSubPr>
                          <m:ctrlPr>
                            <a:rPr lang="it-IT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it-IT" sz="2800" b="0" i="1" smtClean="0">
                              <a:latin typeface="Cambria Math" panose="02040503050406030204" pitchFamily="18" charset="0"/>
                            </a:rPr>
                            <m:t>h𝑜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it-IT" sz="2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Bulle narrative : rectangle 30">
                <a:extLst>
                  <a:ext uri="{FF2B5EF4-FFF2-40B4-BE49-F238E27FC236}">
                    <a16:creationId xmlns:a16="http://schemas.microsoft.com/office/drawing/2014/main" id="{5DEB3270-725E-4563-9A8B-177630DA04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449" y="1588522"/>
                <a:ext cx="6300512" cy="1037215"/>
              </a:xfrm>
              <a:prstGeom prst="wedgeRectCallout">
                <a:avLst>
                  <a:gd name="adj1" fmla="val -60641"/>
                  <a:gd name="adj2" fmla="val 8271"/>
                </a:avLst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Bulle narrative : rectangle 2">
            <a:extLst>
              <a:ext uri="{FF2B5EF4-FFF2-40B4-BE49-F238E27FC236}">
                <a16:creationId xmlns:a16="http://schemas.microsoft.com/office/drawing/2014/main" id="{FEE1BC23-5404-4CEE-973A-63AB41A679E8}"/>
              </a:ext>
            </a:extLst>
          </p:cNvPr>
          <p:cNvSpPr/>
          <p:nvPr/>
        </p:nvSpPr>
        <p:spPr>
          <a:xfrm>
            <a:off x="5380826" y="2963950"/>
            <a:ext cx="1204751" cy="646514"/>
          </a:xfrm>
          <a:prstGeom prst="wedgeRectCallout">
            <a:avLst>
              <a:gd name="adj1" fmla="val -2054"/>
              <a:gd name="adj2" fmla="val 1296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(2,2)</a:t>
            </a:r>
          </a:p>
        </p:txBody>
      </p:sp>
      <p:sp>
        <p:nvSpPr>
          <p:cNvPr id="29" name="Bulle narrative : rectangle 28">
            <a:extLst>
              <a:ext uri="{FF2B5EF4-FFF2-40B4-BE49-F238E27FC236}">
                <a16:creationId xmlns:a16="http://schemas.microsoft.com/office/drawing/2014/main" id="{4E55DB3B-B814-4DEE-9A80-89B889F17586}"/>
              </a:ext>
            </a:extLst>
          </p:cNvPr>
          <p:cNvSpPr/>
          <p:nvPr/>
        </p:nvSpPr>
        <p:spPr>
          <a:xfrm>
            <a:off x="6042687" y="5021973"/>
            <a:ext cx="1204751" cy="646514"/>
          </a:xfrm>
          <a:prstGeom prst="wedgeRectCallout">
            <a:avLst>
              <a:gd name="adj1" fmla="val 21420"/>
              <a:gd name="adj2" fmla="val -106612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2" name="Bulle narrative : rectangle 31">
            <a:extLst>
              <a:ext uri="{FF2B5EF4-FFF2-40B4-BE49-F238E27FC236}">
                <a16:creationId xmlns:a16="http://schemas.microsoft.com/office/drawing/2014/main" id="{8D3DBAF9-7504-4FE0-8A5D-30172D5B66C6}"/>
              </a:ext>
            </a:extLst>
          </p:cNvPr>
          <p:cNvSpPr/>
          <p:nvPr/>
        </p:nvSpPr>
        <p:spPr>
          <a:xfrm>
            <a:off x="7310494" y="2961364"/>
            <a:ext cx="1204751" cy="646514"/>
          </a:xfrm>
          <a:prstGeom prst="wedgeRectCallout">
            <a:avLst>
              <a:gd name="adj1" fmla="val 1076"/>
              <a:gd name="adj2" fmla="val 1500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(2,3)</a:t>
            </a:r>
          </a:p>
        </p:txBody>
      </p:sp>
      <p:sp>
        <p:nvSpPr>
          <p:cNvPr id="33" name="Bulle narrative : rectangle 32">
            <a:extLst>
              <a:ext uri="{FF2B5EF4-FFF2-40B4-BE49-F238E27FC236}">
                <a16:creationId xmlns:a16="http://schemas.microsoft.com/office/drawing/2014/main" id="{570F5005-71FF-4081-B160-83E67CBB19B5}"/>
              </a:ext>
            </a:extLst>
          </p:cNvPr>
          <p:cNvSpPr/>
          <p:nvPr/>
        </p:nvSpPr>
        <p:spPr>
          <a:xfrm>
            <a:off x="7991881" y="5021973"/>
            <a:ext cx="1204751" cy="646514"/>
          </a:xfrm>
          <a:prstGeom prst="wedgeRectCallout">
            <a:avLst>
              <a:gd name="adj1" fmla="val 4988"/>
              <a:gd name="adj2" fmla="val -100780"/>
            </a:avLst>
          </a:prstGeom>
          <a:solidFill>
            <a:schemeClr val="accent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(3,1)</a:t>
            </a:r>
          </a:p>
        </p:txBody>
      </p:sp>
      <p:sp>
        <p:nvSpPr>
          <p:cNvPr id="34" name="Bulle narrative : rectangle 33">
            <a:extLst>
              <a:ext uri="{FF2B5EF4-FFF2-40B4-BE49-F238E27FC236}">
                <a16:creationId xmlns:a16="http://schemas.microsoft.com/office/drawing/2014/main" id="{9EFE949A-410C-45F1-B4A8-324D3275B086}"/>
              </a:ext>
            </a:extLst>
          </p:cNvPr>
          <p:cNvSpPr/>
          <p:nvPr/>
        </p:nvSpPr>
        <p:spPr>
          <a:xfrm>
            <a:off x="9037637" y="2958709"/>
            <a:ext cx="1204751" cy="646514"/>
          </a:xfrm>
          <a:prstGeom prst="wedgeRectCallout">
            <a:avLst>
              <a:gd name="adj1" fmla="val 1076"/>
              <a:gd name="adj2" fmla="val 15001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5" name="Bulle narrative : rectangle 34">
            <a:extLst>
              <a:ext uri="{FF2B5EF4-FFF2-40B4-BE49-F238E27FC236}">
                <a16:creationId xmlns:a16="http://schemas.microsoft.com/office/drawing/2014/main" id="{1044A208-F82F-4F13-8704-D41BF617B181}"/>
              </a:ext>
            </a:extLst>
          </p:cNvPr>
          <p:cNvSpPr/>
          <p:nvPr/>
        </p:nvSpPr>
        <p:spPr>
          <a:xfrm>
            <a:off x="10657047" y="4107931"/>
            <a:ext cx="1204751" cy="646514"/>
          </a:xfrm>
          <a:prstGeom prst="wedgeRectCallout">
            <a:avLst>
              <a:gd name="adj1" fmla="val -107687"/>
              <a:gd name="adj2" fmla="val -171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6" name="Bulle narrative : rectangle 35">
            <a:extLst>
              <a:ext uri="{FF2B5EF4-FFF2-40B4-BE49-F238E27FC236}">
                <a16:creationId xmlns:a16="http://schemas.microsoft.com/office/drawing/2014/main" id="{8CF54D98-5733-4A68-B3EA-F5C749E830C3}"/>
              </a:ext>
            </a:extLst>
          </p:cNvPr>
          <p:cNvSpPr/>
          <p:nvPr/>
        </p:nvSpPr>
        <p:spPr>
          <a:xfrm>
            <a:off x="7619659" y="696983"/>
            <a:ext cx="1204751" cy="646514"/>
          </a:xfrm>
          <a:prstGeom prst="wedgeRectCallout">
            <a:avLst>
              <a:gd name="adj1" fmla="val -35700"/>
              <a:gd name="adj2" fmla="val 135432"/>
            </a:avLst>
          </a:prstGeom>
          <a:solidFill>
            <a:srgbClr val="D51ADA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(2,1)</a:t>
            </a:r>
          </a:p>
        </p:txBody>
      </p:sp>
      <p:sp>
        <p:nvSpPr>
          <p:cNvPr id="37" name="Bulle narrative : rectangle 36">
            <a:extLst>
              <a:ext uri="{FF2B5EF4-FFF2-40B4-BE49-F238E27FC236}">
                <a16:creationId xmlns:a16="http://schemas.microsoft.com/office/drawing/2014/main" id="{1E615B41-00C4-45C6-A3E1-BB4CBDA4DB47}"/>
              </a:ext>
            </a:extLst>
          </p:cNvPr>
          <p:cNvSpPr/>
          <p:nvPr/>
        </p:nvSpPr>
        <p:spPr>
          <a:xfrm>
            <a:off x="6199697" y="709012"/>
            <a:ext cx="1204751" cy="646514"/>
          </a:xfrm>
          <a:prstGeom prst="wedgeRectCallout">
            <a:avLst>
              <a:gd name="adj1" fmla="val -2054"/>
              <a:gd name="adj2" fmla="val 1296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(3,2)</a:t>
            </a:r>
          </a:p>
        </p:txBody>
      </p:sp>
      <p:sp>
        <p:nvSpPr>
          <p:cNvPr id="38" name="Bulle narrative : rectangle 37">
            <a:extLst>
              <a:ext uri="{FF2B5EF4-FFF2-40B4-BE49-F238E27FC236}">
                <a16:creationId xmlns:a16="http://schemas.microsoft.com/office/drawing/2014/main" id="{87D5EA54-C4D2-4216-8F44-5C6088241D6E}"/>
              </a:ext>
            </a:extLst>
          </p:cNvPr>
          <p:cNvSpPr/>
          <p:nvPr/>
        </p:nvSpPr>
        <p:spPr>
          <a:xfrm>
            <a:off x="9037637" y="705742"/>
            <a:ext cx="1204751" cy="646514"/>
          </a:xfrm>
          <a:prstGeom prst="wedgeRectCallout">
            <a:avLst>
              <a:gd name="adj1" fmla="val -71694"/>
              <a:gd name="adj2" fmla="val 131058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(3,1)</a:t>
            </a:r>
          </a:p>
        </p:txBody>
      </p:sp>
    </p:spTree>
    <p:extLst>
      <p:ext uri="{BB962C8B-B14F-4D97-AF65-F5344CB8AC3E}">
        <p14:creationId xmlns:p14="http://schemas.microsoft.com/office/powerpoint/2010/main" val="10428162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4DD91-CC58-49F7-9A4D-4BCCFCC6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Unrolling is a simple and effective technique</a:t>
                </a:r>
              </a:p>
              <a:p>
                <a:pPr lvl="1"/>
                <a:r>
                  <a:rPr lang="en-US" dirty="0"/>
                  <a:t>However, it factually creates </a:t>
                </a:r>
                <a:r>
                  <a:rPr lang="en-US" i="1" dirty="0"/>
                  <a:t>very deep </a:t>
                </a:r>
                <a:r>
                  <a:rPr lang="en-US" dirty="0"/>
                  <a:t>networks</a:t>
                </a:r>
              </a:p>
              <a:p>
                <a:pPr lvl="1"/>
                <a:r>
                  <a:rPr lang="en-US" dirty="0"/>
                  <a:t>Backpropagation through 1,000 layers can be an issue</a:t>
                </a:r>
              </a:p>
              <a:p>
                <a:r>
                  <a:rPr lang="en-US" dirty="0"/>
                  <a:t>Exploding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(1.01)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Values so big that it’s an issue representing them</a:t>
                </a:r>
              </a:p>
              <a:p>
                <a:pPr lvl="1"/>
                <a:r>
                  <a:rPr lang="en-US" dirty="0"/>
                  <a:t>But not only, HUGE gradient updates</a:t>
                </a:r>
              </a:p>
              <a:p>
                <a:r>
                  <a:rPr lang="en-US" dirty="0"/>
                  <a:t>Vanishing gradient, e.g.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(0.99)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Same issues as above with internal representation</a:t>
                </a:r>
              </a:p>
              <a:p>
                <a:pPr lvl="1"/>
                <a:r>
                  <a:rPr lang="en-US" dirty="0"/>
                  <a:t>And super-small gradient updates (run out of epochs)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0CA3C420-EF39-452C-93B2-D6C99DDF01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1928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6EED4F-5892-474F-908C-9735D1CBE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RNNs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C2096F-608E-44B2-B2BF-C72CC5A704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Solutions have been proposed</a:t>
            </a:r>
          </a:p>
          <a:p>
            <a:pPr lvl="1"/>
            <a:r>
              <a:rPr lang="en-US" b="1" dirty="0"/>
              <a:t>Gradient clipping</a:t>
            </a:r>
            <a:r>
              <a:rPr lang="en-US" dirty="0"/>
              <a:t> to solve exploding gradient, normalize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Long-Short Term Memory Networks (LSTMs)</a:t>
            </a:r>
          </a:p>
          <a:p>
            <a:pPr lvl="1"/>
            <a:r>
              <a:rPr lang="en-US" dirty="0"/>
              <a:t>New type of module, “reset” hidden state when needed</a:t>
            </a:r>
          </a:p>
          <a:p>
            <a:pPr lvl="1"/>
            <a:r>
              <a:rPr lang="en-US" dirty="0"/>
              <a:t>No weights on the path of updating the long-term history</a:t>
            </a:r>
          </a:p>
          <a:p>
            <a:pPr lvl="1"/>
            <a:r>
              <a:rPr lang="en-US" dirty="0"/>
              <a:t>Successful in practical applications</a:t>
            </a:r>
          </a:p>
        </p:txBody>
      </p:sp>
      <p:pic>
        <p:nvPicPr>
          <p:cNvPr id="210" name="Image 209">
            <a:extLst>
              <a:ext uri="{FF2B5EF4-FFF2-40B4-BE49-F238E27FC236}">
                <a16:creationId xmlns:a16="http://schemas.microsoft.com/office/drawing/2014/main" id="{9D591A58-73DE-4B46-A36C-E87D2DCE8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810" y="2358582"/>
            <a:ext cx="5469777" cy="1411785"/>
          </a:xfrm>
          <a:prstGeom prst="rect">
            <a:avLst/>
          </a:prstGeom>
        </p:spPr>
      </p:pic>
      <p:sp>
        <p:nvSpPr>
          <p:cNvPr id="211" name="Bulle narrative : rectangle 210">
            <a:extLst>
              <a:ext uri="{FF2B5EF4-FFF2-40B4-BE49-F238E27FC236}">
                <a16:creationId xmlns:a16="http://schemas.microsoft.com/office/drawing/2014/main" id="{35DE804E-F019-4BFB-A931-E909900E28E8}"/>
              </a:ext>
            </a:extLst>
          </p:cNvPr>
          <p:cNvSpPr/>
          <p:nvPr/>
        </p:nvSpPr>
        <p:spPr>
          <a:xfrm>
            <a:off x="9030878" y="2950590"/>
            <a:ext cx="1932495" cy="754144"/>
          </a:xfrm>
          <a:prstGeom prst="wedgeRectCallout">
            <a:avLst>
              <a:gd name="adj1" fmla="val -139370"/>
              <a:gd name="adj2" fmla="val -22500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 here is the error function (loss)</a:t>
            </a:r>
          </a:p>
        </p:txBody>
      </p:sp>
    </p:spTree>
    <p:extLst>
      <p:ext uri="{BB962C8B-B14F-4D97-AF65-F5344CB8AC3E}">
        <p14:creationId xmlns:p14="http://schemas.microsoft.com/office/powerpoint/2010/main" val="3278318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1E9D5A3E-EA92-4650-B336-166392FE10A2}"/>
              </a:ext>
            </a:extLst>
          </p:cNvPr>
          <p:cNvSpPr/>
          <p:nvPr/>
        </p:nvSpPr>
        <p:spPr>
          <a:xfrm>
            <a:off x="-188867" y="5236768"/>
            <a:ext cx="12622482" cy="16221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à coins arrondis 53">
            <a:extLst>
              <a:ext uri="{FF2B5EF4-FFF2-40B4-BE49-F238E27FC236}">
                <a16:creationId xmlns:a16="http://schemas.microsoft.com/office/drawing/2014/main" id="{75E2BA33-3232-4128-AA26-95463566BC29}"/>
              </a:ext>
            </a:extLst>
          </p:cNvPr>
          <p:cNvSpPr/>
          <p:nvPr/>
        </p:nvSpPr>
        <p:spPr>
          <a:xfrm>
            <a:off x="8545488" y="770583"/>
            <a:ext cx="2808312" cy="532859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 dirty="0"/>
              <a:t>Legend</a:t>
            </a:r>
            <a:endParaRPr lang="fr-FR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48D08C-9C7E-4E88-B067-D5E024A965B3}"/>
              </a:ext>
            </a:extLst>
          </p:cNvPr>
          <p:cNvSpPr/>
          <p:nvPr/>
        </p:nvSpPr>
        <p:spPr>
          <a:xfrm>
            <a:off x="3369045" y="446547"/>
            <a:ext cx="3979928" cy="57966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800" dirty="0"/>
              <a:t>LSTM unit</a:t>
            </a:r>
            <a:endParaRPr lang="fr-FR" sz="2800" dirty="0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A79BC1E5-47C5-4BF9-BE05-F3280A907AF5}"/>
              </a:ext>
            </a:extLst>
          </p:cNvPr>
          <p:cNvGrpSpPr/>
          <p:nvPr/>
        </p:nvGrpSpPr>
        <p:grpSpPr>
          <a:xfrm>
            <a:off x="7185470" y="1142079"/>
            <a:ext cx="288032" cy="288032"/>
            <a:chOff x="6588224" y="1340768"/>
            <a:chExt cx="288032" cy="288032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A23815C3-A74D-487C-8EEF-B89D71601DB6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214FF87-DFC3-4915-90EC-386B0711B298}"/>
                </a:ext>
              </a:extLst>
            </p:cNvPr>
            <p:cNvCxnSpPr>
              <a:stCxn id="7" idx="0"/>
              <a:endCxn id="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57E907-8BA5-4B14-9CDA-D9C323518F46}"/>
                </a:ext>
              </a:extLst>
            </p:cNvPr>
            <p:cNvCxnSpPr>
              <a:stCxn id="7" idx="2"/>
              <a:endCxn id="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89B1E6C-3F65-422C-AF5C-174A32D3CBD4}"/>
              </a:ext>
            </a:extLst>
          </p:cNvPr>
          <p:cNvGrpSpPr/>
          <p:nvPr/>
        </p:nvGrpSpPr>
        <p:grpSpPr>
          <a:xfrm>
            <a:off x="4665190" y="3509191"/>
            <a:ext cx="288032" cy="288032"/>
            <a:chOff x="6588224" y="1844824"/>
            <a:chExt cx="288032" cy="288032"/>
          </a:xfrm>
        </p:grpSpPr>
        <p:sp>
          <p:nvSpPr>
            <p:cNvPr id="11" name="Ellipse 10">
              <a:extLst>
                <a:ext uri="{FF2B5EF4-FFF2-40B4-BE49-F238E27FC236}">
                  <a16:creationId xmlns:a16="http://schemas.microsoft.com/office/drawing/2014/main" id="{0E0C0994-EAA7-462B-9782-882C3E1DA89D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2" name="Connecteur droit 11">
              <a:extLst>
                <a:ext uri="{FF2B5EF4-FFF2-40B4-BE49-F238E27FC236}">
                  <a16:creationId xmlns:a16="http://schemas.microsoft.com/office/drawing/2014/main" id="{6D4FCDFD-3544-46EB-970E-DB86C309EA56}"/>
                </a:ext>
              </a:extLst>
            </p:cNvPr>
            <p:cNvCxnSpPr>
              <a:stCxn id="11" idx="7"/>
              <a:endCxn id="11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6186A237-6836-4C20-B900-364D2078183C}"/>
                </a:ext>
              </a:extLst>
            </p:cNvPr>
            <p:cNvCxnSpPr>
              <a:stCxn id="11" idx="1"/>
              <a:endCxn id="11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3DC0B989-CA8C-4F72-AE19-D6AF2E0C9FB9}"/>
              </a:ext>
            </a:extLst>
          </p:cNvPr>
          <p:cNvGrpSpPr/>
          <p:nvPr/>
        </p:nvGrpSpPr>
        <p:grpSpPr>
          <a:xfrm>
            <a:off x="3225030" y="3509191"/>
            <a:ext cx="288032" cy="288032"/>
            <a:chOff x="6588224" y="1340768"/>
            <a:chExt cx="288032" cy="288032"/>
          </a:xfrm>
        </p:grpSpPr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98C37B0D-DBFA-4C04-BAB1-14D93530FC3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E490C724-162C-4802-AA17-212DF54FFADC}"/>
                </a:ext>
              </a:extLst>
            </p:cNvPr>
            <p:cNvCxnSpPr>
              <a:stCxn id="15" idx="0"/>
              <a:endCxn id="15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4139182E-2A1D-4722-960C-251B81CCBEAC}"/>
                </a:ext>
              </a:extLst>
            </p:cNvPr>
            <p:cNvCxnSpPr>
              <a:stCxn id="15" idx="2"/>
              <a:endCxn id="15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9B67A1D0-E6FE-4660-98F1-1BFDA66515E0}"/>
              </a:ext>
            </a:extLst>
          </p:cNvPr>
          <p:cNvGrpSpPr/>
          <p:nvPr/>
        </p:nvGrpSpPr>
        <p:grpSpPr>
          <a:xfrm>
            <a:off x="8901306" y="1547535"/>
            <a:ext cx="288032" cy="288032"/>
            <a:chOff x="6588224" y="1340768"/>
            <a:chExt cx="288032" cy="288032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088D8C5-42DA-4BAB-9648-BFD80BB85B90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0" name="Connecteur droit 19">
              <a:extLst>
                <a:ext uri="{FF2B5EF4-FFF2-40B4-BE49-F238E27FC236}">
                  <a16:creationId xmlns:a16="http://schemas.microsoft.com/office/drawing/2014/main" id="{B329803B-6E7C-42AE-9980-3A94C7205BA2}"/>
                </a:ext>
              </a:extLst>
            </p:cNvPr>
            <p:cNvCxnSpPr>
              <a:stCxn id="19" idx="0"/>
              <a:endCxn id="19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20">
              <a:extLst>
                <a:ext uri="{FF2B5EF4-FFF2-40B4-BE49-F238E27FC236}">
                  <a16:creationId xmlns:a16="http://schemas.microsoft.com/office/drawing/2014/main" id="{DBC7C8CB-6E92-437D-BDC1-EE48742F78B5}"/>
                </a:ext>
              </a:extLst>
            </p:cNvPr>
            <p:cNvCxnSpPr>
              <a:stCxn id="19" idx="2"/>
              <a:endCxn id="19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0B44A97D-E23D-48A5-AE37-E704AB84D93C}"/>
              </a:ext>
            </a:extLst>
          </p:cNvPr>
          <p:cNvGrpSpPr/>
          <p:nvPr/>
        </p:nvGrpSpPr>
        <p:grpSpPr>
          <a:xfrm>
            <a:off x="5601294" y="6099175"/>
            <a:ext cx="288032" cy="288032"/>
            <a:chOff x="6588224" y="1340768"/>
            <a:chExt cx="288032" cy="288032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DCBE7565-0208-4FB3-9B1B-04172C10F8B8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6747C4AA-BDCC-49A6-9B14-E8F868A4C290}"/>
                </a:ext>
              </a:extLst>
            </p:cNvPr>
            <p:cNvCxnSpPr>
              <a:stCxn id="23" idx="0"/>
              <a:endCxn id="23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F010DF0-F85A-4CDB-A6A3-06AB1B9A98EA}"/>
                </a:ext>
              </a:extLst>
            </p:cNvPr>
            <p:cNvCxnSpPr>
              <a:stCxn id="23" idx="2"/>
              <a:endCxn id="23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54FA4CA3-A4F0-4516-8F94-0B9E8C85D0FE}"/>
              </a:ext>
            </a:extLst>
          </p:cNvPr>
          <p:cNvGrpSpPr/>
          <p:nvPr/>
        </p:nvGrpSpPr>
        <p:grpSpPr>
          <a:xfrm>
            <a:off x="7185470" y="4442991"/>
            <a:ext cx="288032" cy="288032"/>
            <a:chOff x="6588224" y="1340768"/>
            <a:chExt cx="288032" cy="288032"/>
          </a:xfrm>
        </p:grpSpPr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9BA6DD70-EFAC-47AF-92EA-0DAE2BC3E32D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571AAC4-14E6-4D2D-BFF9-6ADADEE5660B}"/>
                </a:ext>
              </a:extLst>
            </p:cNvPr>
            <p:cNvCxnSpPr>
              <a:stCxn id="27" idx="0"/>
              <a:endCxn id="27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0777074B-FAC7-4795-BC4B-088CBFF47F3D}"/>
                </a:ext>
              </a:extLst>
            </p:cNvPr>
            <p:cNvCxnSpPr>
              <a:stCxn id="27" idx="2"/>
              <a:endCxn id="27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0" name="Ellipse 29">
            <a:extLst>
              <a:ext uri="{FF2B5EF4-FFF2-40B4-BE49-F238E27FC236}">
                <a16:creationId xmlns:a16="http://schemas.microsoft.com/office/drawing/2014/main" id="{1655587F-E4F5-4CA2-BC31-EA207513853C}"/>
              </a:ext>
            </a:extLst>
          </p:cNvPr>
          <p:cNvSpPr/>
          <p:nvPr/>
        </p:nvSpPr>
        <p:spPr>
          <a:xfrm>
            <a:off x="5368245" y="50910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C4B11DD5-F9C1-40E1-88A0-4FD05C8CD396}"/>
              </a:ext>
            </a:extLst>
          </p:cNvPr>
          <p:cNvSpPr/>
          <p:nvPr/>
        </p:nvSpPr>
        <p:spPr>
          <a:xfrm>
            <a:off x="6249366" y="4226967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855698C1-4533-4D61-A852-D4D6679821B2}"/>
              </a:ext>
            </a:extLst>
          </p:cNvPr>
          <p:cNvSpPr/>
          <p:nvPr/>
        </p:nvSpPr>
        <p:spPr>
          <a:xfrm>
            <a:off x="3695037" y="3290863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43068B8B-5BDE-4E62-A89D-AE8F6E88B80B}"/>
              </a:ext>
            </a:extLst>
          </p:cNvPr>
          <p:cNvCxnSpPr>
            <a:stCxn id="23" idx="0"/>
            <a:endCxn id="30" idx="4"/>
          </p:cNvCxnSpPr>
          <p:nvPr/>
        </p:nvCxnSpPr>
        <p:spPr>
          <a:xfrm flipV="1">
            <a:off x="5745310" y="5811143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EE337CC8-4DF8-4F49-86A7-65B460BBBC33}"/>
              </a:ext>
            </a:extLst>
          </p:cNvPr>
          <p:cNvCxnSpPr>
            <a:stCxn id="27" idx="2"/>
            <a:endCxn id="31" idx="6"/>
          </p:cNvCxnSpPr>
          <p:nvPr/>
        </p:nvCxnSpPr>
        <p:spPr>
          <a:xfrm flipH="1">
            <a:off x="7003495" y="4587007"/>
            <a:ext cx="1819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11A0871-66F5-407E-AE82-80CEDE222C75}"/>
              </a:ext>
            </a:extLst>
          </p:cNvPr>
          <p:cNvGrpSpPr/>
          <p:nvPr/>
        </p:nvGrpSpPr>
        <p:grpSpPr>
          <a:xfrm>
            <a:off x="5601293" y="4442991"/>
            <a:ext cx="288032" cy="288032"/>
            <a:chOff x="6588224" y="1844824"/>
            <a:chExt cx="288032" cy="28803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AB7C26B8-BFE3-4426-9CE4-72E2E132DFFE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B3172D77-7941-45FC-831B-6A6DE0C0E3F2}"/>
                </a:ext>
              </a:extLst>
            </p:cNvPr>
            <p:cNvCxnSpPr>
              <a:stCxn id="36" idx="7"/>
              <a:endCxn id="36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EE71E12-D02E-4C4B-A9AC-3C29A34C8837}"/>
                </a:ext>
              </a:extLst>
            </p:cNvPr>
            <p:cNvCxnSpPr>
              <a:stCxn id="36" idx="1"/>
              <a:endCxn id="36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B6B7EB87-0FD0-4D00-B740-F497F6139131}"/>
              </a:ext>
            </a:extLst>
          </p:cNvPr>
          <p:cNvCxnSpPr>
            <a:stCxn id="31" idx="2"/>
            <a:endCxn id="36" idx="6"/>
          </p:cNvCxnSpPr>
          <p:nvPr/>
        </p:nvCxnSpPr>
        <p:spPr>
          <a:xfrm flipH="1">
            <a:off x="5889325" y="4587007"/>
            <a:ext cx="3600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3CBC9C58-EFE6-4BA3-AA03-ACCB1753AB3D}"/>
              </a:ext>
            </a:extLst>
          </p:cNvPr>
          <p:cNvCxnSpPr>
            <a:stCxn id="30" idx="0"/>
            <a:endCxn id="36" idx="4"/>
          </p:cNvCxnSpPr>
          <p:nvPr/>
        </p:nvCxnSpPr>
        <p:spPr>
          <a:xfrm flipH="1" flipV="1">
            <a:off x="5745309" y="4731023"/>
            <a:ext cx="1" cy="3600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95E2B7E8-104F-4A41-A7A1-978B03632541}"/>
              </a:ext>
            </a:extLst>
          </p:cNvPr>
          <p:cNvGrpSpPr/>
          <p:nvPr/>
        </p:nvGrpSpPr>
        <p:grpSpPr>
          <a:xfrm>
            <a:off x="5601293" y="3866927"/>
            <a:ext cx="288032" cy="288032"/>
            <a:chOff x="6588224" y="1340768"/>
            <a:chExt cx="288032" cy="288032"/>
          </a:xfrm>
        </p:grpSpPr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EDAD286A-1DFF-4DDC-B874-5E513E914341}"/>
                </a:ext>
              </a:extLst>
            </p:cNvPr>
            <p:cNvSpPr/>
            <p:nvPr/>
          </p:nvSpPr>
          <p:spPr>
            <a:xfrm>
              <a:off x="6588224" y="1340768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EE9E61D0-DA13-468B-85DD-6D191E7E1851}"/>
                </a:ext>
              </a:extLst>
            </p:cNvPr>
            <p:cNvCxnSpPr>
              <a:stCxn id="42" idx="0"/>
              <a:endCxn id="42" idx="4"/>
            </p:cNvCxnSpPr>
            <p:nvPr/>
          </p:nvCxnSpPr>
          <p:spPr>
            <a:xfrm>
              <a:off x="6732240" y="1340768"/>
              <a:ext cx="0" cy="288032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43">
              <a:extLst>
                <a:ext uri="{FF2B5EF4-FFF2-40B4-BE49-F238E27FC236}">
                  <a16:creationId xmlns:a16="http://schemas.microsoft.com/office/drawing/2014/main" id="{F2435FCA-B860-4CAA-80AB-8AC8CC634661}"/>
                </a:ext>
              </a:extLst>
            </p:cNvPr>
            <p:cNvCxnSpPr>
              <a:stCxn id="42" idx="2"/>
              <a:endCxn id="42" idx="6"/>
            </p:cNvCxnSpPr>
            <p:nvPr/>
          </p:nvCxnSpPr>
          <p:spPr>
            <a:xfrm>
              <a:off x="6588224" y="1484784"/>
              <a:ext cx="288032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F994FAF1-4A48-47D4-96E1-292745E73AB3}"/>
              </a:ext>
            </a:extLst>
          </p:cNvPr>
          <p:cNvCxnSpPr>
            <a:stCxn id="36" idx="0"/>
            <a:endCxn id="42" idx="4"/>
          </p:cNvCxnSpPr>
          <p:nvPr/>
        </p:nvCxnSpPr>
        <p:spPr>
          <a:xfrm flipV="1">
            <a:off x="5745309" y="4154959"/>
            <a:ext cx="0" cy="2880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F08D53C2-E6CB-433F-99D8-5FF66525EA8B}"/>
              </a:ext>
            </a:extLst>
          </p:cNvPr>
          <p:cNvSpPr/>
          <p:nvPr/>
        </p:nvSpPr>
        <p:spPr>
          <a:xfrm>
            <a:off x="8905528" y="2544191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51BCFD65-5347-4959-9EC0-FA033FA571EA}"/>
              </a:ext>
            </a:extLst>
          </p:cNvPr>
          <p:cNvSpPr/>
          <p:nvPr/>
        </p:nvSpPr>
        <p:spPr>
          <a:xfrm>
            <a:off x="5601293" y="3146847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01D784E0-348F-41DB-86E5-332F3978D4D8}"/>
              </a:ext>
            </a:extLst>
          </p:cNvPr>
          <p:cNvSpPr/>
          <p:nvPr/>
        </p:nvSpPr>
        <p:spPr>
          <a:xfrm>
            <a:off x="5601293" y="338535"/>
            <a:ext cx="288032" cy="28803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FFD383B9-7085-4C92-A981-AEC4B4897082}"/>
              </a:ext>
            </a:extLst>
          </p:cNvPr>
          <p:cNvCxnSpPr>
            <a:stCxn id="15" idx="6"/>
            <a:endCxn id="32" idx="2"/>
          </p:cNvCxnSpPr>
          <p:nvPr/>
        </p:nvCxnSpPr>
        <p:spPr>
          <a:xfrm flipV="1">
            <a:off x="3513062" y="3650903"/>
            <a:ext cx="181975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C4A8C212-BA12-4453-A58C-2937E04AC927}"/>
              </a:ext>
            </a:extLst>
          </p:cNvPr>
          <p:cNvCxnSpPr>
            <a:stCxn id="32" idx="6"/>
            <a:endCxn id="11" idx="2"/>
          </p:cNvCxnSpPr>
          <p:nvPr/>
        </p:nvCxnSpPr>
        <p:spPr>
          <a:xfrm>
            <a:off x="4449166" y="3650903"/>
            <a:ext cx="216024" cy="23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en arc 115">
            <a:extLst>
              <a:ext uri="{FF2B5EF4-FFF2-40B4-BE49-F238E27FC236}">
                <a16:creationId xmlns:a16="http://schemas.microsoft.com/office/drawing/2014/main" id="{A77BD2C9-73D7-42A9-9F7A-65CB4DCBA87C}"/>
              </a:ext>
            </a:extLst>
          </p:cNvPr>
          <p:cNvCxnSpPr>
            <a:stCxn id="47" idx="1"/>
            <a:endCxn id="11" idx="0"/>
          </p:cNvCxnSpPr>
          <p:nvPr/>
        </p:nvCxnSpPr>
        <p:spPr>
          <a:xfrm rot="16200000" flipH="1" flipV="1">
            <a:off x="5066258" y="2931975"/>
            <a:ext cx="320163" cy="834268"/>
          </a:xfrm>
          <a:prstGeom prst="curvedConnector3">
            <a:avLst>
              <a:gd name="adj1" fmla="val -138841"/>
            </a:avLst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en arc 116">
            <a:extLst>
              <a:ext uri="{FF2B5EF4-FFF2-40B4-BE49-F238E27FC236}">
                <a16:creationId xmlns:a16="http://schemas.microsoft.com/office/drawing/2014/main" id="{20667A08-9AAE-46BC-B1ED-A4DF1A149446}"/>
              </a:ext>
            </a:extLst>
          </p:cNvPr>
          <p:cNvCxnSpPr>
            <a:stCxn id="11" idx="4"/>
            <a:endCxn id="42" idx="3"/>
          </p:cNvCxnSpPr>
          <p:nvPr/>
        </p:nvCxnSpPr>
        <p:spPr>
          <a:xfrm rot="16200000" flipH="1">
            <a:off x="5068563" y="3537866"/>
            <a:ext cx="315555" cy="834268"/>
          </a:xfrm>
          <a:prstGeom prst="curvedConnector3">
            <a:avLst>
              <a:gd name="adj1" fmla="val 23797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5699B743-3020-4142-9E42-EB9F7B031142}"/>
              </a:ext>
            </a:extLst>
          </p:cNvPr>
          <p:cNvCxnSpPr>
            <a:stCxn id="42" idx="0"/>
            <a:endCxn id="47" idx="4"/>
          </p:cNvCxnSpPr>
          <p:nvPr/>
        </p:nvCxnSpPr>
        <p:spPr>
          <a:xfrm flipV="1">
            <a:off x="5745309" y="3434879"/>
            <a:ext cx="0" cy="432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FD68DD1E-4ACC-4907-A4E1-C7C1C3EB62CD}"/>
              </a:ext>
            </a:extLst>
          </p:cNvPr>
          <p:cNvSpPr/>
          <p:nvPr/>
        </p:nvSpPr>
        <p:spPr>
          <a:xfrm>
            <a:off x="5370659" y="175138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3675FA12-E7C1-48A5-8F6B-076B9A300079}"/>
              </a:ext>
            </a:extLst>
          </p:cNvPr>
          <p:cNvCxnSpPr>
            <a:stCxn id="47" idx="0"/>
            <a:endCxn id="54" idx="4"/>
          </p:cNvCxnSpPr>
          <p:nvPr/>
        </p:nvCxnSpPr>
        <p:spPr>
          <a:xfrm flipV="1">
            <a:off x="5745309" y="2471465"/>
            <a:ext cx="2415" cy="6753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5B431BA7-27CB-4F4E-8910-33B896BFDAFD}"/>
              </a:ext>
            </a:extLst>
          </p:cNvPr>
          <p:cNvSpPr/>
          <p:nvPr/>
        </p:nvSpPr>
        <p:spPr>
          <a:xfrm>
            <a:off x="6290531" y="9260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F83002E4-A89C-47CA-9148-674B2335D28D}"/>
              </a:ext>
            </a:extLst>
          </p:cNvPr>
          <p:cNvGrpSpPr/>
          <p:nvPr/>
        </p:nvGrpSpPr>
        <p:grpSpPr>
          <a:xfrm>
            <a:off x="5601294" y="1130623"/>
            <a:ext cx="288032" cy="288032"/>
            <a:chOff x="6588224" y="1844824"/>
            <a:chExt cx="288032" cy="288032"/>
          </a:xfrm>
        </p:grpSpPr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405CC2AC-74C4-4E9D-A13B-D0CA855A0160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858FEF45-F717-4A0A-BA21-01D93C192A27}"/>
                </a:ext>
              </a:extLst>
            </p:cNvPr>
            <p:cNvCxnSpPr>
              <a:stCxn id="58" idx="7"/>
              <a:endCxn id="58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3E93453C-64CE-4173-8052-DABC6DB959BD}"/>
                </a:ext>
              </a:extLst>
            </p:cNvPr>
            <p:cNvCxnSpPr>
              <a:stCxn id="58" idx="1"/>
              <a:endCxn id="58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7D5D5440-29A9-4224-A6A8-ADEE2ACF08E2}"/>
              </a:ext>
            </a:extLst>
          </p:cNvPr>
          <p:cNvCxnSpPr>
            <a:stCxn id="54" idx="0"/>
            <a:endCxn id="58" idx="4"/>
          </p:cNvCxnSpPr>
          <p:nvPr/>
        </p:nvCxnSpPr>
        <p:spPr>
          <a:xfrm flipH="1" flipV="1">
            <a:off x="5745310" y="1418655"/>
            <a:ext cx="2414" cy="33273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FE15D363-571B-4EE5-93BB-71DB126C4B86}"/>
              </a:ext>
            </a:extLst>
          </p:cNvPr>
          <p:cNvCxnSpPr>
            <a:stCxn id="56" idx="2"/>
            <a:endCxn id="58" idx="6"/>
          </p:cNvCxnSpPr>
          <p:nvPr/>
        </p:nvCxnSpPr>
        <p:spPr>
          <a:xfrm flipH="1" flipV="1">
            <a:off x="5889326" y="1274639"/>
            <a:ext cx="401205" cy="114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B8F09917-3813-4276-8132-4F7014A112A4}"/>
              </a:ext>
            </a:extLst>
          </p:cNvPr>
          <p:cNvCxnSpPr>
            <a:stCxn id="7" idx="2"/>
            <a:endCxn id="56" idx="6"/>
          </p:cNvCxnSpPr>
          <p:nvPr/>
        </p:nvCxnSpPr>
        <p:spPr>
          <a:xfrm flipH="1">
            <a:off x="7044660" y="1286095"/>
            <a:ext cx="14081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60F9EB5-23DC-494A-8E51-15032DA50F10}"/>
              </a:ext>
            </a:extLst>
          </p:cNvPr>
          <p:cNvCxnSpPr>
            <a:stCxn id="58" idx="0"/>
            <a:endCxn id="48" idx="4"/>
          </p:cNvCxnSpPr>
          <p:nvPr/>
        </p:nvCxnSpPr>
        <p:spPr>
          <a:xfrm flipH="1" flipV="1">
            <a:off x="5745309" y="626567"/>
            <a:ext cx="1" cy="5040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eur en arc 129">
            <a:extLst>
              <a:ext uri="{FF2B5EF4-FFF2-40B4-BE49-F238E27FC236}">
                <a16:creationId xmlns:a16="http://schemas.microsoft.com/office/drawing/2014/main" id="{ED309AE6-A1C4-4620-9A90-9CD3BC3D4B54}"/>
              </a:ext>
            </a:extLst>
          </p:cNvPr>
          <p:cNvCxnSpPr>
            <a:stCxn id="47" idx="0"/>
            <a:endCxn id="32" idx="0"/>
          </p:cNvCxnSpPr>
          <p:nvPr/>
        </p:nvCxnSpPr>
        <p:spPr>
          <a:xfrm rot="16200000" flipH="1" flipV="1">
            <a:off x="4836698" y="2382251"/>
            <a:ext cx="144016" cy="1673207"/>
          </a:xfrm>
          <a:prstGeom prst="curvedConnector3">
            <a:avLst>
              <a:gd name="adj1" fmla="val -568790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en arc 130">
            <a:extLst>
              <a:ext uri="{FF2B5EF4-FFF2-40B4-BE49-F238E27FC236}">
                <a16:creationId xmlns:a16="http://schemas.microsoft.com/office/drawing/2014/main" id="{356FEF0C-96CA-49BD-AF08-0CBC19CA6414}"/>
              </a:ext>
            </a:extLst>
          </p:cNvPr>
          <p:cNvCxnSpPr>
            <a:stCxn id="47" idx="0"/>
            <a:endCxn id="27" idx="1"/>
          </p:cNvCxnSpPr>
          <p:nvPr/>
        </p:nvCxnSpPr>
        <p:spPr>
          <a:xfrm rot="16200000" flipH="1">
            <a:off x="5817317" y="3074838"/>
            <a:ext cx="1338325" cy="1482342"/>
          </a:xfrm>
          <a:prstGeom prst="curvedConnector3">
            <a:avLst>
              <a:gd name="adj1" fmla="val -46261"/>
            </a:avLst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en arc 131">
            <a:extLst>
              <a:ext uri="{FF2B5EF4-FFF2-40B4-BE49-F238E27FC236}">
                <a16:creationId xmlns:a16="http://schemas.microsoft.com/office/drawing/2014/main" id="{55566BC2-D9B5-4274-8CD1-7AEC240FECA9}"/>
              </a:ext>
            </a:extLst>
          </p:cNvPr>
          <p:cNvCxnSpPr>
            <a:stCxn id="47" idx="0"/>
            <a:endCxn id="7" idx="3"/>
          </p:cNvCxnSpPr>
          <p:nvPr/>
        </p:nvCxnSpPr>
        <p:spPr>
          <a:xfrm rot="5400000" flipH="1" flipV="1">
            <a:off x="5607022" y="1526218"/>
            <a:ext cx="1758917" cy="1482342"/>
          </a:xfrm>
          <a:prstGeom prst="curvedConnector3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E0D2CE3A-DBBF-4AE2-B1AB-4274C8CCA403}"/>
              </a:ext>
            </a:extLst>
          </p:cNvPr>
          <p:cNvCxnSpPr>
            <a:endCxn id="15" idx="1"/>
          </p:cNvCxnSpPr>
          <p:nvPr/>
        </p:nvCxnSpPr>
        <p:spPr>
          <a:xfrm>
            <a:off x="2733776" y="3146846"/>
            <a:ext cx="533435" cy="40452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60CC43EE-509A-4FB1-9ADE-E0FDDD7ECD02}"/>
              </a:ext>
            </a:extLst>
          </p:cNvPr>
          <p:cNvCxnSpPr>
            <a:endCxn id="15" idx="3"/>
          </p:cNvCxnSpPr>
          <p:nvPr/>
        </p:nvCxnSpPr>
        <p:spPr>
          <a:xfrm flipV="1">
            <a:off x="2733776" y="3755042"/>
            <a:ext cx="533435" cy="39991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7EE6BE7A-BADC-4F56-BB61-43EF784FEF34}"/>
              </a:ext>
            </a:extLst>
          </p:cNvPr>
          <p:cNvCxnSpPr>
            <a:endCxn id="7" idx="7"/>
          </p:cNvCxnSpPr>
          <p:nvPr/>
        </p:nvCxnSpPr>
        <p:spPr>
          <a:xfrm flipH="1">
            <a:off x="7431321" y="770583"/>
            <a:ext cx="575617" cy="413677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AC32FCFC-2126-418C-96FF-646F6027B949}"/>
              </a:ext>
            </a:extLst>
          </p:cNvPr>
          <p:cNvCxnSpPr>
            <a:endCxn id="7" idx="5"/>
          </p:cNvCxnSpPr>
          <p:nvPr/>
        </p:nvCxnSpPr>
        <p:spPr>
          <a:xfrm flipH="1" flipV="1">
            <a:off x="7431321" y="1387930"/>
            <a:ext cx="575617" cy="39076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2C17308-FBE7-4CC4-91D6-5AE42AA13A02}"/>
              </a:ext>
            </a:extLst>
          </p:cNvPr>
          <p:cNvCxnSpPr>
            <a:endCxn id="27" idx="7"/>
          </p:cNvCxnSpPr>
          <p:nvPr/>
        </p:nvCxnSpPr>
        <p:spPr>
          <a:xfrm flipH="1">
            <a:off x="7431321" y="4112778"/>
            <a:ext cx="514666" cy="372394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B8D8C7DA-0A41-4C3A-BFDF-E785BAF9CBC9}"/>
              </a:ext>
            </a:extLst>
          </p:cNvPr>
          <p:cNvCxnSpPr>
            <a:endCxn id="27" idx="5"/>
          </p:cNvCxnSpPr>
          <p:nvPr/>
        </p:nvCxnSpPr>
        <p:spPr>
          <a:xfrm flipH="1" flipV="1">
            <a:off x="7431321" y="4688842"/>
            <a:ext cx="575617" cy="3152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4468D870-70F0-4ECB-88F2-38CFD93C1785}"/>
              </a:ext>
            </a:extLst>
          </p:cNvPr>
          <p:cNvCxnSpPr>
            <a:endCxn id="23" idx="5"/>
          </p:cNvCxnSpPr>
          <p:nvPr/>
        </p:nvCxnSpPr>
        <p:spPr>
          <a:xfrm flipH="1" flipV="1">
            <a:off x="5847145" y="6345026"/>
            <a:ext cx="222200" cy="35490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7360F97-7B3C-43DF-8B6F-A297CA531540}"/>
              </a:ext>
            </a:extLst>
          </p:cNvPr>
          <p:cNvCxnSpPr>
            <a:endCxn id="23" idx="3"/>
          </p:cNvCxnSpPr>
          <p:nvPr/>
        </p:nvCxnSpPr>
        <p:spPr>
          <a:xfrm flipV="1">
            <a:off x="5446912" y="6345026"/>
            <a:ext cx="196563" cy="4022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493676EC-B1F7-4E65-8969-A3111EB78B29}"/>
              </a:ext>
            </a:extLst>
          </p:cNvPr>
          <p:cNvGrpSpPr/>
          <p:nvPr/>
        </p:nvGrpSpPr>
        <p:grpSpPr>
          <a:xfrm>
            <a:off x="8905528" y="2040135"/>
            <a:ext cx="288032" cy="288032"/>
            <a:chOff x="6588224" y="1844824"/>
            <a:chExt cx="288032" cy="28803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EE34DBE3-3B4C-4017-852F-8227CA32DA91}"/>
                </a:ext>
              </a:extLst>
            </p:cNvPr>
            <p:cNvSpPr/>
            <p:nvPr/>
          </p:nvSpPr>
          <p:spPr>
            <a:xfrm>
              <a:off x="6588224" y="1844824"/>
              <a:ext cx="288032" cy="288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114B60E8-5093-42B4-A795-3FA213B24D83}"/>
                </a:ext>
              </a:extLst>
            </p:cNvPr>
            <p:cNvCxnSpPr>
              <a:stCxn id="77" idx="7"/>
              <a:endCxn id="77" idx="3"/>
            </p:cNvCxnSpPr>
            <p:nvPr/>
          </p:nvCxnSpPr>
          <p:spPr>
            <a:xfrm flipH="1">
              <a:off x="6630405" y="1887005"/>
              <a:ext cx="203670" cy="20367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Connecteur droit 78">
              <a:extLst>
                <a:ext uri="{FF2B5EF4-FFF2-40B4-BE49-F238E27FC236}">
                  <a16:creationId xmlns:a16="http://schemas.microsoft.com/office/drawing/2014/main" id="{699FDA7C-9E41-4C26-B043-E7D3202F7314}"/>
                </a:ext>
              </a:extLst>
            </p:cNvPr>
            <p:cNvCxnSpPr>
              <a:stCxn id="77" idx="1"/>
              <a:endCxn id="77" idx="5"/>
            </p:cNvCxnSpPr>
            <p:nvPr/>
          </p:nvCxnSpPr>
          <p:spPr>
            <a:xfrm>
              <a:off x="6630405" y="1887005"/>
              <a:ext cx="203670" cy="20367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0" name="Ellipse 79">
            <a:extLst>
              <a:ext uri="{FF2B5EF4-FFF2-40B4-BE49-F238E27FC236}">
                <a16:creationId xmlns:a16="http://schemas.microsoft.com/office/drawing/2014/main" id="{BD615E78-0E73-4389-883E-DC5BEF51A4B0}"/>
              </a:ext>
            </a:extLst>
          </p:cNvPr>
          <p:cNvSpPr/>
          <p:nvPr/>
        </p:nvSpPr>
        <p:spPr>
          <a:xfrm>
            <a:off x="8689504" y="3120255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dirty="0" err="1"/>
              <a:t>tanh</a:t>
            </a:r>
            <a:endParaRPr lang="fr-FR" dirty="0"/>
          </a:p>
        </p:txBody>
      </p:sp>
      <p:sp>
        <p:nvSpPr>
          <p:cNvPr id="81" name="Ellipse 80">
            <a:extLst>
              <a:ext uri="{FF2B5EF4-FFF2-40B4-BE49-F238E27FC236}">
                <a16:creationId xmlns:a16="http://schemas.microsoft.com/office/drawing/2014/main" id="{85CC6BB0-6ACF-4C97-863E-C96D5BE6A0B0}"/>
              </a:ext>
            </a:extLst>
          </p:cNvPr>
          <p:cNvSpPr/>
          <p:nvPr/>
        </p:nvSpPr>
        <p:spPr>
          <a:xfrm>
            <a:off x="8689504" y="3984351"/>
            <a:ext cx="754129" cy="72008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l-GR" sz="3200" dirty="0"/>
              <a:t>σ</a:t>
            </a:r>
            <a:endParaRPr lang="fr-FR" sz="3200" dirty="0"/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66D5223E-70FC-4309-870F-2E35C49B2742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5446912" y="67917"/>
            <a:ext cx="196562" cy="31279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9FBCDD03-7197-4E36-9AD4-7BBA0AA1AE10}"/>
              </a:ext>
            </a:extLst>
          </p:cNvPr>
          <p:cNvCxnSpPr>
            <a:stCxn id="48" idx="7"/>
          </p:cNvCxnSpPr>
          <p:nvPr/>
        </p:nvCxnSpPr>
        <p:spPr>
          <a:xfrm flipV="1">
            <a:off x="5847144" y="48700"/>
            <a:ext cx="196562" cy="332016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09A4751-E69B-4AD7-B1E7-C05950F112D0}"/>
              </a:ext>
            </a:extLst>
          </p:cNvPr>
          <p:cNvCxnSpPr/>
          <p:nvPr/>
        </p:nvCxnSpPr>
        <p:spPr>
          <a:xfrm>
            <a:off x="8761512" y="5079607"/>
            <a:ext cx="576064" cy="1145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381460F5-8D49-46D2-BACB-BE5BD85EAD6A}"/>
              </a:ext>
            </a:extLst>
          </p:cNvPr>
          <p:cNvCxnSpPr/>
          <p:nvPr/>
        </p:nvCxnSpPr>
        <p:spPr>
          <a:xfrm>
            <a:off x="8761512" y="5352503"/>
            <a:ext cx="576064" cy="11456"/>
          </a:xfrm>
          <a:prstGeom prst="line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7567A37C-50BC-423C-8A3B-87FD749E899E}"/>
              </a:ext>
            </a:extLst>
          </p:cNvPr>
          <p:cNvCxnSpPr>
            <a:cxnSpLocks/>
          </p:cNvCxnSpPr>
          <p:nvPr/>
        </p:nvCxnSpPr>
        <p:spPr>
          <a:xfrm>
            <a:off x="8761512" y="5651991"/>
            <a:ext cx="576064" cy="0"/>
          </a:xfrm>
          <a:prstGeom prst="line">
            <a:avLst/>
          </a:prstGeom>
          <a:ln w="38100">
            <a:solidFill>
              <a:schemeClr val="accent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86">
            <a:extLst>
              <a:ext uri="{FF2B5EF4-FFF2-40B4-BE49-F238E27FC236}">
                <a16:creationId xmlns:a16="http://schemas.microsoft.com/office/drawing/2014/main" id="{B83FFE18-E15E-4F3A-8EBD-33D3D38F67DE}"/>
              </a:ext>
            </a:extLst>
          </p:cNvPr>
          <p:cNvCxnSpPr>
            <a:cxnSpLocks/>
          </p:cNvCxnSpPr>
          <p:nvPr/>
        </p:nvCxnSpPr>
        <p:spPr>
          <a:xfrm>
            <a:off x="8761512" y="5811143"/>
            <a:ext cx="57606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ZoneTexte 87">
            <a:extLst>
              <a:ext uri="{FF2B5EF4-FFF2-40B4-BE49-F238E27FC236}">
                <a16:creationId xmlns:a16="http://schemas.microsoft.com/office/drawing/2014/main" id="{91F01DBE-D891-4D03-AF6E-73A35793D8D8}"/>
              </a:ext>
            </a:extLst>
          </p:cNvPr>
          <p:cNvSpPr txBox="1"/>
          <p:nvPr/>
        </p:nvSpPr>
        <p:spPr>
          <a:xfrm>
            <a:off x="9193560" y="2010595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Multiplication</a:t>
            </a:r>
            <a:endParaRPr lang="fr-FR" sz="1600" dirty="0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4D40576-FF21-4760-B075-77B7117EC6C6}"/>
              </a:ext>
            </a:extLst>
          </p:cNvPr>
          <p:cNvSpPr txBox="1"/>
          <p:nvPr/>
        </p:nvSpPr>
        <p:spPr>
          <a:xfrm>
            <a:off x="9189338" y="1537576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Sum</a:t>
            </a:r>
            <a:endParaRPr lang="fr-FR" sz="1600" dirty="0"/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49BEB2F6-EA0D-46DD-913F-8140CBA422B0}"/>
              </a:ext>
            </a:extLst>
          </p:cNvPr>
          <p:cNvSpPr txBox="1"/>
          <p:nvPr/>
        </p:nvSpPr>
        <p:spPr>
          <a:xfrm>
            <a:off x="9189338" y="2524177"/>
            <a:ext cx="1512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Branching point</a:t>
            </a:r>
            <a:endParaRPr lang="fr-FR" sz="1600" dirty="0"/>
          </a:p>
        </p:txBody>
      </p:sp>
      <p:sp>
        <p:nvSpPr>
          <p:cNvPr id="91" name="ZoneTexte 90">
            <a:extLst>
              <a:ext uri="{FF2B5EF4-FFF2-40B4-BE49-F238E27FC236}">
                <a16:creationId xmlns:a16="http://schemas.microsoft.com/office/drawing/2014/main" id="{1478FCE4-00B6-4562-B11C-ECBBF5469EA3}"/>
              </a:ext>
            </a:extLst>
          </p:cNvPr>
          <p:cNvSpPr txBox="1"/>
          <p:nvPr/>
        </p:nvSpPr>
        <p:spPr>
          <a:xfrm>
            <a:off x="9553600" y="3195008"/>
            <a:ext cx="15121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Hyperbolic tangent</a:t>
            </a:r>
            <a:endParaRPr lang="fr-FR" sz="1600" dirty="0"/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9509F481-732E-47C1-8ACF-3BFE62BE5A01}"/>
              </a:ext>
            </a:extLst>
          </p:cNvPr>
          <p:cNvSpPr txBox="1"/>
          <p:nvPr/>
        </p:nvSpPr>
        <p:spPr>
          <a:xfrm>
            <a:off x="9553600" y="4059104"/>
            <a:ext cx="13429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Logistic sigmoid</a:t>
            </a:r>
            <a:endParaRPr lang="fr-FR" sz="1600" dirty="0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B8422AEA-2B11-4C1B-93CB-02576C675218}"/>
              </a:ext>
            </a:extLst>
          </p:cNvPr>
          <p:cNvSpPr txBox="1"/>
          <p:nvPr/>
        </p:nvSpPr>
        <p:spPr>
          <a:xfrm>
            <a:off x="9337576" y="4912166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Unweighted connection</a:t>
            </a:r>
            <a:endParaRPr lang="fr-FR" sz="1400" dirty="0"/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EA35C61D-2ABE-469A-8CD3-DEA69331044A}"/>
              </a:ext>
            </a:extLst>
          </p:cNvPr>
          <p:cNvSpPr txBox="1"/>
          <p:nvPr/>
        </p:nvSpPr>
        <p:spPr>
          <a:xfrm>
            <a:off x="9337576" y="520019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Weighted connection</a:t>
            </a:r>
            <a:endParaRPr lang="fr-FR" sz="1400" dirty="0"/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1E919DC6-A9DF-42BA-91E8-612377A183AF}"/>
              </a:ext>
            </a:extLst>
          </p:cNvPr>
          <p:cNvSpPr txBox="1"/>
          <p:nvPr/>
        </p:nvSpPr>
        <p:spPr>
          <a:xfrm>
            <a:off x="9337576" y="5560238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Time-lagged connection</a:t>
            </a:r>
            <a:endParaRPr lang="fr-FR" sz="1400" dirty="0"/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C150606B-2F07-4F20-8A30-61222E781DDB}"/>
              </a:ext>
            </a:extLst>
          </p:cNvPr>
          <p:cNvSpPr txBox="1"/>
          <p:nvPr/>
        </p:nvSpPr>
        <p:spPr>
          <a:xfrm>
            <a:off x="4737198" y="618358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7" name="ZoneTexte 96">
            <a:extLst>
              <a:ext uri="{FF2B5EF4-FFF2-40B4-BE49-F238E27FC236}">
                <a16:creationId xmlns:a16="http://schemas.microsoft.com/office/drawing/2014/main" id="{798150B8-CA76-4B8D-B290-A3F52B161830}"/>
              </a:ext>
            </a:extLst>
          </p:cNvPr>
          <p:cNvSpPr txBox="1"/>
          <p:nvPr/>
        </p:nvSpPr>
        <p:spPr>
          <a:xfrm>
            <a:off x="2626272" y="4115840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F450D3CE-2D7F-43B6-8831-5981919E8915}"/>
              </a:ext>
            </a:extLst>
          </p:cNvPr>
          <p:cNvSpPr txBox="1"/>
          <p:nvPr/>
        </p:nvSpPr>
        <p:spPr>
          <a:xfrm>
            <a:off x="7291951" y="1691464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4C82D891-6879-4985-B759-D99764854739}"/>
              </a:ext>
            </a:extLst>
          </p:cNvPr>
          <p:cNvSpPr txBox="1"/>
          <p:nvPr/>
        </p:nvSpPr>
        <p:spPr>
          <a:xfrm>
            <a:off x="7284282" y="4942716"/>
            <a:ext cx="762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  <a:endParaRPr lang="fr-FR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A420251A-DFCD-49DD-895A-7A357E661916}"/>
              </a:ext>
            </a:extLst>
          </p:cNvPr>
          <p:cNvSpPr txBox="1"/>
          <p:nvPr/>
        </p:nvSpPr>
        <p:spPr>
          <a:xfrm>
            <a:off x="6019500" y="6183584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1" name="ZoneTexte 100">
            <a:extLst>
              <a:ext uri="{FF2B5EF4-FFF2-40B4-BE49-F238E27FC236}">
                <a16:creationId xmlns:a16="http://schemas.microsoft.com/office/drawing/2014/main" id="{72723428-D0E9-4E8E-938C-B8F5BC2FEBCE}"/>
              </a:ext>
            </a:extLst>
          </p:cNvPr>
          <p:cNvSpPr txBox="1"/>
          <p:nvPr/>
        </p:nvSpPr>
        <p:spPr>
          <a:xfrm>
            <a:off x="7296670" y="434150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2" name="ZoneTexte 101">
            <a:extLst>
              <a:ext uri="{FF2B5EF4-FFF2-40B4-BE49-F238E27FC236}">
                <a16:creationId xmlns:a16="http://schemas.microsoft.com/office/drawing/2014/main" id="{F48DA1BC-4750-4C7E-A2D9-3950B00D91C2}"/>
              </a:ext>
            </a:extLst>
          </p:cNvPr>
          <p:cNvSpPr txBox="1"/>
          <p:nvPr/>
        </p:nvSpPr>
        <p:spPr>
          <a:xfrm>
            <a:off x="2316795" y="2834387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09B75C4D-973A-4F06-927D-0A293DD66A69}"/>
              </a:ext>
            </a:extLst>
          </p:cNvPr>
          <p:cNvSpPr txBox="1"/>
          <p:nvPr/>
        </p:nvSpPr>
        <p:spPr>
          <a:xfrm>
            <a:off x="7263879" y="3778638"/>
            <a:ext cx="111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  <p:sp>
        <p:nvSpPr>
          <p:cNvPr id="104" name="ZoneTexte 103">
            <a:extLst>
              <a:ext uri="{FF2B5EF4-FFF2-40B4-BE49-F238E27FC236}">
                <a16:creationId xmlns:a16="http://schemas.microsoft.com/office/drawing/2014/main" id="{6CA249C9-C3D7-432A-A908-5793CADABA14}"/>
              </a:ext>
            </a:extLst>
          </p:cNvPr>
          <p:cNvSpPr txBox="1"/>
          <p:nvPr/>
        </p:nvSpPr>
        <p:spPr>
          <a:xfrm>
            <a:off x="4616384" y="11384"/>
            <a:ext cx="878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output</a:t>
            </a:r>
            <a:endParaRPr lang="fr-FR" dirty="0"/>
          </a:p>
        </p:txBody>
      </p:sp>
      <p:sp>
        <p:nvSpPr>
          <p:cNvPr id="105" name="ZoneTexte 104">
            <a:extLst>
              <a:ext uri="{FF2B5EF4-FFF2-40B4-BE49-F238E27FC236}">
                <a16:creationId xmlns:a16="http://schemas.microsoft.com/office/drawing/2014/main" id="{41605444-5529-4EAD-842E-6B79BB48F18A}"/>
              </a:ext>
            </a:extLst>
          </p:cNvPr>
          <p:cNvSpPr txBox="1"/>
          <p:nvPr/>
        </p:nvSpPr>
        <p:spPr>
          <a:xfrm>
            <a:off x="6004272" y="11384"/>
            <a:ext cx="11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recurrent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3710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B591DD-ECE2-449C-A573-61C3FE19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Systems where the output does not depend only on input</a:t>
                </a:r>
              </a:p>
              <a:p>
                <a:pPr lvl="1"/>
                <a:r>
                  <a:rPr lang="en-US" dirty="0"/>
                  <a:t>But also on a history of </a:t>
                </a:r>
                <a:r>
                  <a:rPr lang="en-US" i="1" dirty="0"/>
                  <a:t>previous</a:t>
                </a:r>
                <a:r>
                  <a:rPr lang="en-US" dirty="0"/>
                  <a:t> </a:t>
                </a:r>
                <a:r>
                  <a:rPr lang="en-US" i="1" dirty="0"/>
                  <a:t>inputs</a:t>
                </a:r>
              </a:p>
              <a:p>
                <a:pPr lvl="1"/>
                <a:r>
                  <a:rPr lang="en-US" dirty="0"/>
                  <a:t>Typical of </a:t>
                </a:r>
                <a:r>
                  <a:rPr lang="en-US" b="1" dirty="0"/>
                  <a:t>time-series</a:t>
                </a:r>
                <a:r>
                  <a:rPr lang="en-US" dirty="0"/>
                  <a:t> analysis</a:t>
                </a:r>
              </a:p>
              <a:p>
                <a:pPr lvl="1"/>
                <a:r>
                  <a:rPr lang="en-US" dirty="0"/>
                  <a:t>But in general, any type of sequence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can also be called </a:t>
                </a:r>
                <a:r>
                  <a:rPr lang="en-US" b="1" dirty="0"/>
                  <a:t>state</a:t>
                </a:r>
                <a:r>
                  <a:rPr lang="en-US" dirty="0"/>
                  <a:t>,</a:t>
                </a:r>
                <a:r>
                  <a:rPr lang="en-US" b="1" dirty="0"/>
                  <a:t> hidden state</a:t>
                </a:r>
                <a:r>
                  <a:rPr lang="en-US" dirty="0"/>
                  <a:t>, history of system</a:t>
                </a:r>
                <a:endParaRPr lang="en-US" b="1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B1230EC-2A45-47AD-8299-0B3C8AA31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8932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18A76C-DD38-4068-9ABA-EFDDA87E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A90370D-93EB-4918-B74E-F09AE66CDA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51638"/>
            <a:ext cx="10515600" cy="4675817"/>
          </a:xfrm>
        </p:spPr>
        <p:txBody>
          <a:bodyPr/>
          <a:lstStyle/>
          <a:p>
            <a:r>
              <a:rPr lang="en-US" dirty="0"/>
              <a:t>Two “memory lanes” per unit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, no weights (!), </a:t>
            </a:r>
            <a:r>
              <a:rPr lang="en-US" b="1" dirty="0"/>
              <a:t>avoids exploding/vanishing</a:t>
            </a:r>
          </a:p>
          <a:p>
            <a:pPr lvl="1"/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/>
              <a:t>, carried out from the recent past</a:t>
            </a:r>
            <a:endParaRPr lang="it-IT" b="0" dirty="0"/>
          </a:p>
          <a:p>
            <a:pPr lvl="1"/>
            <a:endParaRPr lang="en-US" b="1" dirty="0"/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A4E21CAE-ACA8-4D03-9060-914873777928}"/>
              </a:ext>
            </a:extLst>
          </p:cNvPr>
          <p:cNvSpPr txBox="1"/>
          <p:nvPr/>
        </p:nvSpPr>
        <p:spPr>
          <a:xfrm>
            <a:off x="655164" y="459911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921EEE1F-5FC4-47A0-8D65-38461411FDC9}"/>
              </a:ext>
            </a:extLst>
          </p:cNvPr>
          <p:cNvSpPr txBox="1"/>
          <p:nvPr/>
        </p:nvSpPr>
        <p:spPr>
          <a:xfrm>
            <a:off x="679907" y="3265540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2F143D9C-DFF2-4A8A-AB53-9D6C4CC9F905}"/>
              </a:ext>
            </a:extLst>
          </p:cNvPr>
          <p:cNvCxnSpPr>
            <a:cxnSpLocks/>
          </p:cNvCxnSpPr>
          <p:nvPr/>
        </p:nvCxnSpPr>
        <p:spPr>
          <a:xfrm>
            <a:off x="1480007" y="3088122"/>
            <a:ext cx="89271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3277D4A-E31E-458E-910A-44F89BDEBBB9}"/>
              </a:ext>
            </a:extLst>
          </p:cNvPr>
          <p:cNvCxnSpPr>
            <a:cxnSpLocks/>
          </p:cNvCxnSpPr>
          <p:nvPr/>
        </p:nvCxnSpPr>
        <p:spPr>
          <a:xfrm>
            <a:off x="1480007" y="5422858"/>
            <a:ext cx="7055963" cy="1"/>
          </a:xfrm>
          <a:prstGeom prst="straightConnector1">
            <a:avLst/>
          </a:prstGeom>
          <a:ln w="57150">
            <a:solidFill>
              <a:srgbClr val="D51A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599925-B8B5-4A4B-B649-FB059E82D0A5}"/>
              </a:ext>
            </a:extLst>
          </p:cNvPr>
          <p:cNvSpPr/>
          <p:nvPr/>
        </p:nvSpPr>
        <p:spPr>
          <a:xfrm>
            <a:off x="2894029" y="3667902"/>
            <a:ext cx="5986020" cy="1511398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800" dirty="0"/>
              <a:t>LSTM unit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BED86AC7-8720-4C04-A848-1D4D5DC26BA9}"/>
              </a:ext>
            </a:extLst>
          </p:cNvPr>
          <p:cNvCxnSpPr>
            <a:cxnSpLocks/>
          </p:cNvCxnSpPr>
          <p:nvPr/>
        </p:nvCxnSpPr>
        <p:spPr>
          <a:xfrm flipV="1">
            <a:off x="3563332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E2AA8D53-8BED-406D-A507-B9BB2A56FF62}"/>
              </a:ext>
            </a:extLst>
          </p:cNvPr>
          <p:cNvCxnSpPr>
            <a:cxnSpLocks/>
          </p:cNvCxnSpPr>
          <p:nvPr/>
        </p:nvCxnSpPr>
        <p:spPr>
          <a:xfrm flipV="1">
            <a:off x="5120325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67F7EEF-988A-41DA-9FCB-11048DB09CE6}"/>
              </a:ext>
            </a:extLst>
          </p:cNvPr>
          <p:cNvCxnSpPr>
            <a:cxnSpLocks/>
          </p:cNvCxnSpPr>
          <p:nvPr/>
        </p:nvCxnSpPr>
        <p:spPr>
          <a:xfrm flipV="1">
            <a:off x="6960123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76AC68DA-66FB-4366-BADD-1D84C82CC42E}"/>
              </a:ext>
            </a:extLst>
          </p:cNvPr>
          <p:cNvCxnSpPr>
            <a:cxnSpLocks/>
          </p:cNvCxnSpPr>
          <p:nvPr/>
        </p:nvCxnSpPr>
        <p:spPr>
          <a:xfrm flipV="1">
            <a:off x="8535970" y="4742557"/>
            <a:ext cx="0" cy="68030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3B316B9-E1D2-45FD-B946-2C8E2AF1F02A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4064524" y="3286086"/>
            <a:ext cx="1" cy="381818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E8986E3-7785-4E14-8EDE-C1A226F66870}"/>
              </a:ext>
            </a:extLst>
          </p:cNvPr>
          <p:cNvCxnSpPr>
            <a:cxnSpLocks/>
            <a:endCxn id="24" idx="4"/>
          </p:cNvCxnSpPr>
          <p:nvPr/>
        </p:nvCxnSpPr>
        <p:spPr>
          <a:xfrm flipV="1">
            <a:off x="6102285" y="3279787"/>
            <a:ext cx="0" cy="388118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26F1B0D6-5243-454E-8269-30E4DFDB63B0}"/>
              </a:ext>
            </a:extLst>
          </p:cNvPr>
          <p:cNvGrpSpPr/>
          <p:nvPr/>
        </p:nvGrpSpPr>
        <p:grpSpPr>
          <a:xfrm>
            <a:off x="3819427" y="2876020"/>
            <a:ext cx="494513" cy="438348"/>
            <a:chOff x="650449" y="4293909"/>
            <a:chExt cx="494513" cy="438348"/>
          </a:xfrm>
        </p:grpSpPr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B8AD16DA-6B90-41D8-B851-0B017411E2BC}"/>
                </a:ext>
              </a:extLst>
            </p:cNvPr>
            <p:cNvSpPr/>
            <p:nvPr/>
          </p:nvSpPr>
          <p:spPr>
            <a:xfrm>
              <a:off x="688157" y="4308049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Signe de multiplication 19">
              <a:extLst>
                <a:ext uri="{FF2B5EF4-FFF2-40B4-BE49-F238E27FC236}">
                  <a16:creationId xmlns:a16="http://schemas.microsoft.com/office/drawing/2014/main" id="{9FF19F7C-5188-4E8A-BC2A-FEC9A44100BA}"/>
                </a:ext>
              </a:extLst>
            </p:cNvPr>
            <p:cNvSpPr/>
            <p:nvPr/>
          </p:nvSpPr>
          <p:spPr>
            <a:xfrm>
              <a:off x="650449" y="4293909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9566FEBD-9207-4A61-A543-19406CB3DA0B}"/>
              </a:ext>
            </a:extLst>
          </p:cNvPr>
          <p:cNvGrpSpPr/>
          <p:nvPr/>
        </p:nvGrpSpPr>
        <p:grpSpPr>
          <a:xfrm>
            <a:off x="5894895" y="2883861"/>
            <a:ext cx="414779" cy="395926"/>
            <a:chOff x="1300900" y="4278182"/>
            <a:chExt cx="414779" cy="395926"/>
          </a:xfrm>
        </p:grpSpPr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62F339D7-85DE-4326-A066-1631778E5CA7}"/>
                </a:ext>
              </a:extLst>
            </p:cNvPr>
            <p:cNvSpPr/>
            <p:nvPr/>
          </p:nvSpPr>
          <p:spPr>
            <a:xfrm>
              <a:off x="1300900" y="4278182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Signe Plus 25">
              <a:extLst>
                <a:ext uri="{FF2B5EF4-FFF2-40B4-BE49-F238E27FC236}">
                  <a16:creationId xmlns:a16="http://schemas.microsoft.com/office/drawing/2014/main" id="{51205C75-B7E7-4ED1-A4B5-8B06574DBDFD}"/>
                </a:ext>
              </a:extLst>
            </p:cNvPr>
            <p:cNvSpPr/>
            <p:nvPr/>
          </p:nvSpPr>
          <p:spPr>
            <a:xfrm>
              <a:off x="1300900" y="4284482"/>
              <a:ext cx="414775" cy="389626"/>
            </a:xfrm>
            <a:prstGeom prst="mathPlus">
              <a:avLst>
                <a:gd name="adj1" fmla="val 53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4FCB73-F264-4F6A-BD6E-58C37C3A6049}"/>
                  </a:ext>
                </a:extLst>
              </p:cNvPr>
              <p:cNvSpPr/>
              <p:nvPr/>
            </p:nvSpPr>
            <p:spPr>
              <a:xfrm>
                <a:off x="3090815" y="5620821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F4FCB73-F264-4F6A-BD6E-58C37C3A6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815" y="5620821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A7434087-DBDF-45EE-AB8B-BC2E7AD651E8}"/>
              </a:ext>
            </a:extLst>
          </p:cNvPr>
          <p:cNvCxnSpPr>
            <a:cxnSpLocks/>
          </p:cNvCxnSpPr>
          <p:nvPr/>
        </p:nvCxnSpPr>
        <p:spPr>
          <a:xfrm flipV="1">
            <a:off x="3810000" y="4742557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43A693DE-9472-461E-B660-D3E2EB911E5E}"/>
              </a:ext>
            </a:extLst>
          </p:cNvPr>
          <p:cNvCxnSpPr>
            <a:cxnSpLocks/>
          </p:cNvCxnSpPr>
          <p:nvPr/>
        </p:nvCxnSpPr>
        <p:spPr>
          <a:xfrm flipV="1">
            <a:off x="5338713" y="4737147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08A58FF-A64A-4ECD-B00C-97FAEC10B95F}"/>
              </a:ext>
            </a:extLst>
          </p:cNvPr>
          <p:cNvCxnSpPr>
            <a:cxnSpLocks/>
          </p:cNvCxnSpPr>
          <p:nvPr/>
        </p:nvCxnSpPr>
        <p:spPr>
          <a:xfrm flipV="1">
            <a:off x="7150231" y="4742703"/>
            <a:ext cx="0" cy="1179497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 : en angle 50">
            <a:extLst>
              <a:ext uri="{FF2B5EF4-FFF2-40B4-BE49-F238E27FC236}">
                <a16:creationId xmlns:a16="http://schemas.microsoft.com/office/drawing/2014/main" id="{A95074F3-96D5-46C5-ADCA-8CEB6750B6C1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3715732" y="4739174"/>
            <a:ext cx="5022914" cy="1182880"/>
          </a:xfrm>
          <a:prstGeom prst="bentConnector3">
            <a:avLst>
              <a:gd name="adj1" fmla="val 100109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1A463846-1635-4D52-A682-051D681D717C}"/>
              </a:ext>
            </a:extLst>
          </p:cNvPr>
          <p:cNvCxnSpPr>
            <a:cxnSpLocks/>
          </p:cNvCxnSpPr>
          <p:nvPr/>
        </p:nvCxnSpPr>
        <p:spPr>
          <a:xfrm>
            <a:off x="8385143" y="3108439"/>
            <a:ext cx="0" cy="826152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E366A5BB-4C0F-482C-A0B0-E82E2E3F259D}"/>
              </a:ext>
            </a:extLst>
          </p:cNvPr>
          <p:cNvCxnSpPr>
            <a:cxnSpLocks/>
          </p:cNvCxnSpPr>
          <p:nvPr/>
        </p:nvCxnSpPr>
        <p:spPr>
          <a:xfrm>
            <a:off x="8880049" y="4757237"/>
            <a:ext cx="1527142" cy="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/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79" name="ZoneTexte 78">
                <a:extLst>
                  <a:ext uri="{FF2B5EF4-FFF2-40B4-BE49-F238E27FC236}">
                    <a16:creationId xmlns:a16="http://schemas.microsoft.com/office/drawing/2014/main" id="{A77CEB37-9319-4952-93B7-38BFC9542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354" y="4444649"/>
                <a:ext cx="867266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/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A5E4A031-78C5-4AA2-990B-8C8E39EA9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9632" y="2758658"/>
                <a:ext cx="867266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/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9AC06910-942D-49CD-8203-8DA16B794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98" y="2641319"/>
                <a:ext cx="867266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/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B8245065-2550-4956-BD83-077788F41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42" y="4990662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7408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C7308-E404-41FE-8ABA-BA10782C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17ACEC8-CD58-47D4-94CF-F16F2B37A92D}"/>
              </a:ext>
            </a:extLst>
          </p:cNvPr>
          <p:cNvCxnSpPr/>
          <p:nvPr/>
        </p:nvCxnSpPr>
        <p:spPr>
          <a:xfrm>
            <a:off x="1632408" y="2391109"/>
            <a:ext cx="892718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4FCD453-AF24-437D-8D8E-61DA0C7AF13F}"/>
              </a:ext>
            </a:extLst>
          </p:cNvPr>
          <p:cNvCxnSpPr/>
          <p:nvPr/>
        </p:nvCxnSpPr>
        <p:spPr>
          <a:xfrm>
            <a:off x="1632408" y="4725845"/>
            <a:ext cx="8927184" cy="0"/>
          </a:xfrm>
          <a:prstGeom prst="straightConnector1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CB54A96-96B6-4491-9D34-3B6CECAB1899}"/>
              </a:ext>
            </a:extLst>
          </p:cNvPr>
          <p:cNvSpPr/>
          <p:nvPr/>
        </p:nvSpPr>
        <p:spPr>
          <a:xfrm>
            <a:off x="3046430" y="2970889"/>
            <a:ext cx="5986020" cy="151139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EBAE2BE-F7EE-4658-A870-B238FA311767}"/>
              </a:ext>
            </a:extLst>
          </p:cNvPr>
          <p:cNvCxnSpPr>
            <a:cxnSpLocks/>
          </p:cNvCxnSpPr>
          <p:nvPr/>
        </p:nvCxnSpPr>
        <p:spPr>
          <a:xfrm flipV="1">
            <a:off x="3715733" y="3791443"/>
            <a:ext cx="0" cy="934403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22CCD47C-6DC6-4974-9AB1-E7C9F89B18FD}"/>
              </a:ext>
            </a:extLst>
          </p:cNvPr>
          <p:cNvCxnSpPr>
            <a:cxnSpLocks/>
          </p:cNvCxnSpPr>
          <p:nvPr/>
        </p:nvCxnSpPr>
        <p:spPr>
          <a:xfrm flipV="1">
            <a:off x="5272726" y="3935856"/>
            <a:ext cx="0" cy="78999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E16C2F86-E8E8-4A2F-BEA7-4E09311C304A}"/>
              </a:ext>
            </a:extLst>
          </p:cNvPr>
          <p:cNvCxnSpPr>
            <a:cxnSpLocks/>
          </p:cNvCxnSpPr>
          <p:nvPr/>
        </p:nvCxnSpPr>
        <p:spPr>
          <a:xfrm flipV="1">
            <a:off x="7112524" y="3935856"/>
            <a:ext cx="0" cy="789990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FD2AF23-E1D6-4308-B714-1EAD7B0D15A1}"/>
              </a:ext>
            </a:extLst>
          </p:cNvPr>
          <p:cNvCxnSpPr>
            <a:cxnSpLocks/>
            <a:endCxn id="23" idx="4"/>
          </p:cNvCxnSpPr>
          <p:nvPr/>
        </p:nvCxnSpPr>
        <p:spPr>
          <a:xfrm flipV="1">
            <a:off x="4216926" y="2589073"/>
            <a:ext cx="0" cy="469387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20AA0E8E-FFEE-4A4B-9AB8-09943419BC68}"/>
              </a:ext>
            </a:extLst>
          </p:cNvPr>
          <p:cNvCxnSpPr>
            <a:cxnSpLocks/>
            <a:endCxn id="21" idx="4"/>
          </p:cNvCxnSpPr>
          <p:nvPr/>
        </p:nvCxnSpPr>
        <p:spPr>
          <a:xfrm flipH="1" flipV="1">
            <a:off x="6254686" y="2582774"/>
            <a:ext cx="8061" cy="77062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FC581A88-E931-4218-B4C9-D20190F68423}"/>
              </a:ext>
            </a:extLst>
          </p:cNvPr>
          <p:cNvGrpSpPr/>
          <p:nvPr/>
        </p:nvGrpSpPr>
        <p:grpSpPr>
          <a:xfrm>
            <a:off x="3971828" y="2179007"/>
            <a:ext cx="494513" cy="438348"/>
            <a:chOff x="650449" y="4293909"/>
            <a:chExt cx="494513" cy="438348"/>
          </a:xfrm>
        </p:grpSpPr>
        <p:sp>
          <p:nvSpPr>
            <p:cNvPr id="23" name="Ellipse 22">
              <a:extLst>
                <a:ext uri="{FF2B5EF4-FFF2-40B4-BE49-F238E27FC236}">
                  <a16:creationId xmlns:a16="http://schemas.microsoft.com/office/drawing/2014/main" id="{0836BD0C-0EF9-41F8-9634-06039D738E0D}"/>
                </a:ext>
              </a:extLst>
            </p:cNvPr>
            <p:cNvSpPr/>
            <p:nvPr/>
          </p:nvSpPr>
          <p:spPr>
            <a:xfrm>
              <a:off x="688157" y="4308049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Signe de multiplication 23">
              <a:extLst>
                <a:ext uri="{FF2B5EF4-FFF2-40B4-BE49-F238E27FC236}">
                  <a16:creationId xmlns:a16="http://schemas.microsoft.com/office/drawing/2014/main" id="{984FC980-8266-4AF1-BCBA-9159B4CDB4E1}"/>
                </a:ext>
              </a:extLst>
            </p:cNvPr>
            <p:cNvSpPr/>
            <p:nvPr/>
          </p:nvSpPr>
          <p:spPr>
            <a:xfrm>
              <a:off x="650449" y="4293909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121670EE-C9D1-4995-B559-A5BC537574D1}"/>
              </a:ext>
            </a:extLst>
          </p:cNvPr>
          <p:cNvGrpSpPr/>
          <p:nvPr/>
        </p:nvGrpSpPr>
        <p:grpSpPr>
          <a:xfrm>
            <a:off x="6047296" y="2186848"/>
            <a:ext cx="414779" cy="395926"/>
            <a:chOff x="1300900" y="4278182"/>
            <a:chExt cx="414779" cy="395926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93B9A1DD-AB15-4978-BB47-87421D436149}"/>
                </a:ext>
              </a:extLst>
            </p:cNvPr>
            <p:cNvSpPr/>
            <p:nvPr/>
          </p:nvSpPr>
          <p:spPr>
            <a:xfrm>
              <a:off x="1300900" y="4278182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Signe Plus 21">
              <a:extLst>
                <a:ext uri="{FF2B5EF4-FFF2-40B4-BE49-F238E27FC236}">
                  <a16:creationId xmlns:a16="http://schemas.microsoft.com/office/drawing/2014/main" id="{A218D919-8EFA-4FF9-B6C8-F32B3593853A}"/>
                </a:ext>
              </a:extLst>
            </p:cNvPr>
            <p:cNvSpPr/>
            <p:nvPr/>
          </p:nvSpPr>
          <p:spPr>
            <a:xfrm>
              <a:off x="1300900" y="4284482"/>
              <a:ext cx="414775" cy="389626"/>
            </a:xfrm>
            <a:prstGeom prst="mathPlus">
              <a:avLst>
                <a:gd name="adj1" fmla="val 5338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0A7C6A-7E22-4CF6-8E83-584AB778F830}"/>
                  </a:ext>
                </a:extLst>
              </p:cNvPr>
              <p:cNvSpPr/>
              <p:nvPr/>
            </p:nvSpPr>
            <p:spPr>
              <a:xfrm>
                <a:off x="3243216" y="4923808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80A7C6A-7E22-4CF6-8E83-584AB778F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216" y="4923808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1AF2D0E-69A8-42CD-9712-51833469BA21}"/>
              </a:ext>
            </a:extLst>
          </p:cNvPr>
          <p:cNvCxnSpPr>
            <a:cxnSpLocks/>
          </p:cNvCxnSpPr>
          <p:nvPr/>
        </p:nvCxnSpPr>
        <p:spPr>
          <a:xfrm flipV="1">
            <a:off x="3962401" y="3805292"/>
            <a:ext cx="18668" cy="1419750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35A21898-2E0B-4C42-BE75-8F4EC5D20E23}"/>
              </a:ext>
            </a:extLst>
          </p:cNvPr>
          <p:cNvCxnSpPr>
            <a:cxnSpLocks/>
          </p:cNvCxnSpPr>
          <p:nvPr/>
        </p:nvCxnSpPr>
        <p:spPr>
          <a:xfrm flipV="1">
            <a:off x="5491114" y="3919176"/>
            <a:ext cx="0" cy="1300456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7411D01-F763-4A12-A89B-145A998EF8EE}"/>
              </a:ext>
            </a:extLst>
          </p:cNvPr>
          <p:cNvCxnSpPr>
            <a:cxnSpLocks/>
          </p:cNvCxnSpPr>
          <p:nvPr/>
        </p:nvCxnSpPr>
        <p:spPr>
          <a:xfrm flipV="1">
            <a:off x="7302632" y="3935856"/>
            <a:ext cx="0" cy="1289332"/>
          </a:xfrm>
          <a:prstGeom prst="line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 : en angle 19">
            <a:extLst>
              <a:ext uri="{FF2B5EF4-FFF2-40B4-BE49-F238E27FC236}">
                <a16:creationId xmlns:a16="http://schemas.microsoft.com/office/drawing/2014/main" id="{21888CEE-F11E-4BC4-A848-C875B258E051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3868133" y="4408855"/>
            <a:ext cx="4990221" cy="816186"/>
          </a:xfrm>
          <a:prstGeom prst="bentConnector3">
            <a:avLst>
              <a:gd name="adj1" fmla="val 99903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">
            <a:extLst>
              <a:ext uri="{FF2B5EF4-FFF2-40B4-BE49-F238E27FC236}">
                <a16:creationId xmlns:a16="http://schemas.microsoft.com/office/drawing/2014/main" id="{9F7E24B2-9996-4ABA-B990-C67401680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C76B0643-025A-4511-AA7B-9DAA57C8DFFE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CBF5F8A9-E30E-4896-8F0B-D39F778F4DD7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22D7AB58-44EB-4D48-A496-6C8F5C5DCCC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Signe de multiplication 36">
              <a:extLst>
                <a:ext uri="{FF2B5EF4-FFF2-40B4-BE49-F238E27FC236}">
                  <a16:creationId xmlns:a16="http://schemas.microsoft.com/office/drawing/2014/main" id="{AB248D3B-6958-4121-8DEF-4919F1FF70FC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2C2FA175-97BA-4C55-A6CD-DD0649B66B12}"/>
              </a:ext>
            </a:extLst>
          </p:cNvPr>
          <p:cNvCxnSpPr>
            <a:cxnSpLocks/>
            <a:stCxn id="40" idx="1"/>
            <a:endCxn id="36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92ACA3CB-832A-4EA9-A557-A9BE62C817CD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CC7B0A3-A35F-464A-A06F-673F9B1EF7F4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9F86237-4D93-460B-8719-BACF3D04DD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42" name="Image 41">
            <a:extLst>
              <a:ext uri="{FF2B5EF4-FFF2-40B4-BE49-F238E27FC236}">
                <a16:creationId xmlns:a16="http://schemas.microsoft.com/office/drawing/2014/main" id="{44B1631F-01FB-4F62-905C-403075C6AAE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6A684E64-A9E3-4F1A-9F85-0275FAFD268E}"/>
              </a:ext>
            </a:extLst>
          </p:cNvPr>
          <p:cNvCxnSpPr/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e 43">
            <a:extLst>
              <a:ext uri="{FF2B5EF4-FFF2-40B4-BE49-F238E27FC236}">
                <a16:creationId xmlns:a16="http://schemas.microsoft.com/office/drawing/2014/main" id="{116CF12D-B829-4D0B-9250-2CE8692CA8F3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EF29559-642A-4FB7-B9CC-74E9A53CA092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1A9FAEF6-6407-4D8A-A5F2-7945872261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pic>
        <p:nvPicPr>
          <p:cNvPr id="47" name="Image 46">
            <a:extLst>
              <a:ext uri="{FF2B5EF4-FFF2-40B4-BE49-F238E27FC236}">
                <a16:creationId xmlns:a16="http://schemas.microsoft.com/office/drawing/2014/main" id="{1FF4F59B-C35B-4F68-8F31-05B47CEA9B2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48" name="Groupe 47">
            <a:extLst>
              <a:ext uri="{FF2B5EF4-FFF2-40B4-BE49-F238E27FC236}">
                <a16:creationId xmlns:a16="http://schemas.microsoft.com/office/drawing/2014/main" id="{209565CC-67B7-4326-B3D4-4E0362A586D8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9A632C51-0212-49A0-B70B-FA2F2A1EEC01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Signe de multiplication 49">
              <a:extLst>
                <a:ext uri="{FF2B5EF4-FFF2-40B4-BE49-F238E27FC236}">
                  <a16:creationId xmlns:a16="http://schemas.microsoft.com/office/drawing/2014/main" id="{C3CA8C7D-E78C-40CE-BBD0-9F5D4D3ABF9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6361D17-3B65-4A6F-96BF-E52CCAD5FB9F}"/>
              </a:ext>
            </a:extLst>
          </p:cNvPr>
          <p:cNvCxnSpPr>
            <a:cxnSpLocks/>
          </p:cNvCxnSpPr>
          <p:nvPr/>
        </p:nvCxnSpPr>
        <p:spPr>
          <a:xfrm flipV="1">
            <a:off x="8688371" y="4385695"/>
            <a:ext cx="0" cy="340151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2B943B6-4B62-4DA6-A953-51891076F21C}"/>
              </a:ext>
            </a:extLst>
          </p:cNvPr>
          <p:cNvCxnSpPr>
            <a:stCxn id="49" idx="6"/>
          </p:cNvCxnSpPr>
          <p:nvPr/>
        </p:nvCxnSpPr>
        <p:spPr>
          <a:xfrm flipV="1">
            <a:off x="8760131" y="3726588"/>
            <a:ext cx="1799461" cy="11305"/>
          </a:xfrm>
          <a:prstGeom prst="straightConnector1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F23BC1AB-8F99-4C98-A34D-327F625E6BA3}"/>
              </a:ext>
            </a:extLst>
          </p:cNvPr>
          <p:cNvCxnSpPr>
            <a:cxnSpLocks/>
          </p:cNvCxnSpPr>
          <p:nvPr/>
        </p:nvCxnSpPr>
        <p:spPr>
          <a:xfrm>
            <a:off x="8540686" y="2391109"/>
            <a:ext cx="0" cy="802601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3EE82D7B-B4D4-4BD8-96EB-788AD6C2E7DB}"/>
              </a:ext>
            </a:extLst>
          </p:cNvPr>
          <p:cNvSpPr txBox="1"/>
          <p:nvPr/>
        </p:nvSpPr>
        <p:spPr>
          <a:xfrm>
            <a:off x="808353" y="3935856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D51ADA"/>
                </a:solidFill>
              </a:rPr>
              <a:t>Short-term memory</a:t>
            </a:r>
          </a:p>
          <a:p>
            <a:pPr algn="ctr"/>
            <a:r>
              <a:rPr lang="en-US" dirty="0">
                <a:solidFill>
                  <a:srgbClr val="D51ADA"/>
                </a:solidFill>
              </a:rPr>
              <a:t>(“hidden state”)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3FBCD02-6B10-435A-AC33-ED8324E6618D}"/>
                  </a:ext>
                </a:extLst>
              </p:cNvPr>
              <p:cNvSpPr txBox="1"/>
              <p:nvPr/>
            </p:nvSpPr>
            <p:spPr>
              <a:xfrm>
                <a:off x="613531" y="432740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23FBCD02-6B10-435A-AC33-ED8324E66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531" y="4327408"/>
                <a:ext cx="867266" cy="646331"/>
              </a:xfrm>
              <a:prstGeom prst="rect">
                <a:avLst/>
              </a:prstGeom>
              <a:blipFill>
                <a:blip r:embed="rId6"/>
                <a:stretch>
                  <a:fillRect r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ZoneTexte 61">
            <a:extLst>
              <a:ext uri="{FF2B5EF4-FFF2-40B4-BE49-F238E27FC236}">
                <a16:creationId xmlns:a16="http://schemas.microsoft.com/office/drawing/2014/main" id="{7E814A30-05E6-45DA-BFB1-C9536C4F32FB}"/>
              </a:ext>
            </a:extLst>
          </p:cNvPr>
          <p:cNvSpPr txBox="1"/>
          <p:nvPr/>
        </p:nvSpPr>
        <p:spPr>
          <a:xfrm>
            <a:off x="825240" y="2585089"/>
            <a:ext cx="2249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</a:rPr>
              <a:t>Long-term memory</a:t>
            </a:r>
          </a:p>
          <a:p>
            <a:pPr algn="ctr"/>
            <a:r>
              <a:rPr lang="en-US" dirty="0">
                <a:solidFill>
                  <a:schemeClr val="accent6"/>
                </a:solidFill>
              </a:rPr>
              <a:t>(“cell state”)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FAFDE59-90D4-432D-9553-A138B83B93D3}"/>
                  </a:ext>
                </a:extLst>
              </p:cNvPr>
              <p:cNvSpPr txBox="1"/>
              <p:nvPr/>
            </p:nvSpPr>
            <p:spPr>
              <a:xfrm>
                <a:off x="624531" y="1960868"/>
                <a:ext cx="86726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36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3" name="ZoneTexte 62">
                <a:extLst>
                  <a:ext uri="{FF2B5EF4-FFF2-40B4-BE49-F238E27FC236}">
                    <a16:creationId xmlns:a16="http://schemas.microsoft.com/office/drawing/2014/main" id="{1FAFDE59-90D4-432D-9553-A138B83B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31" y="1960868"/>
                <a:ext cx="867266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ZoneTexte 63">
            <a:extLst>
              <a:ext uri="{FF2B5EF4-FFF2-40B4-BE49-F238E27FC236}">
                <a16:creationId xmlns:a16="http://schemas.microsoft.com/office/drawing/2014/main" id="{7B2162FA-B0A4-4E25-A50E-9B03AFDDCABC}"/>
              </a:ext>
            </a:extLst>
          </p:cNvPr>
          <p:cNvSpPr txBox="1"/>
          <p:nvPr/>
        </p:nvSpPr>
        <p:spPr>
          <a:xfrm>
            <a:off x="2701458" y="5540123"/>
            <a:ext cx="170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512039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endCxn id="3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2070355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4783710" y="1923068"/>
            <a:ext cx="507161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Bulle narrative : rectangle 43">
            <a:extLst>
              <a:ext uri="{FF2B5EF4-FFF2-40B4-BE49-F238E27FC236}">
                <a16:creationId xmlns:a16="http://schemas.microsoft.com/office/drawing/2014/main" id="{7CBA8AAD-B2ED-4497-9A41-2419F533FC9C}"/>
              </a:ext>
            </a:extLst>
          </p:cNvPr>
          <p:cNvSpPr/>
          <p:nvPr/>
        </p:nvSpPr>
        <p:spPr>
          <a:xfrm>
            <a:off x="6015476" y="2198326"/>
            <a:ext cx="3481633" cy="1172880"/>
          </a:xfrm>
          <a:prstGeom prst="wedgeRectCallout">
            <a:avLst>
              <a:gd name="adj1" fmla="val -100893"/>
              <a:gd name="adj2" fmla="val -99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value between 0 and 1, that will multiply the current value of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84BF34-3A91-4EAA-9EAB-8C6A4B981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715733" y="3058460"/>
            <a:ext cx="852927" cy="732983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7B290352-98AD-41CC-8467-7FF982F8692E}"/>
              </a:ext>
            </a:extLst>
          </p:cNvPr>
          <p:cNvSpPr/>
          <p:nvPr/>
        </p:nvSpPr>
        <p:spPr>
          <a:xfrm>
            <a:off x="6015477" y="3506353"/>
            <a:ext cx="3481633" cy="1172880"/>
          </a:xfrm>
          <a:prstGeom prst="wedgeRectCallout">
            <a:avLst>
              <a:gd name="adj1" fmla="val -94666"/>
              <a:gd name="adj2" fmla="val -500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This is why it is using a </a:t>
            </a:r>
            <a:r>
              <a:rPr lang="en-US" b="1" dirty="0">
                <a:solidFill>
                  <a:srgbClr val="0070C0"/>
                </a:solidFill>
              </a:rPr>
              <a:t>Sigmoid</a:t>
            </a:r>
            <a:r>
              <a:rPr lang="en-US" b="1" dirty="0"/>
              <a:t> activation function</a:t>
            </a:r>
            <a:r>
              <a:rPr lang="en-US" dirty="0"/>
              <a:t>, whose output is in [0.0,1.0]!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EF49800B-D3BA-4465-9E6E-6BF02AA5D123}"/>
              </a:ext>
            </a:extLst>
          </p:cNvPr>
          <p:cNvSpPr/>
          <p:nvPr/>
        </p:nvSpPr>
        <p:spPr>
          <a:xfrm>
            <a:off x="5957741" y="5170991"/>
            <a:ext cx="3481633" cy="1172880"/>
          </a:xfrm>
          <a:prstGeom prst="wedgeRectCallout">
            <a:avLst>
              <a:gd name="adj1" fmla="val -98186"/>
              <a:gd name="adj2" fmla="val -13039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Since the </a:t>
            </a:r>
            <a:r>
              <a:rPr lang="en-US" b="1" dirty="0"/>
              <a:t>value can also be zero</a:t>
            </a:r>
            <a:r>
              <a:rPr lang="en-US" dirty="0"/>
              <a:t>, it can erase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/>
              <a:t>!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“FORGET GATE”</a:t>
            </a:r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642409" y="1280876"/>
            <a:ext cx="2563297" cy="1420376"/>
          </a:xfrm>
          <a:prstGeom prst="wedgeRectCallout">
            <a:avLst>
              <a:gd name="adj1" fmla="val 59876"/>
              <a:gd name="adj2" fmla="val 7718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“What percentage of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 should we push forward?”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/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Bulle narrative : rectangle 49">
                <a:extLst>
                  <a:ext uri="{FF2B5EF4-FFF2-40B4-BE49-F238E27FC236}">
                    <a16:creationId xmlns:a16="http://schemas.microsoft.com/office/drawing/2014/main" id="{B895E482-6D22-4815-9005-9994A15F9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2257" y="1038225"/>
                <a:ext cx="5604625" cy="970486"/>
              </a:xfrm>
              <a:prstGeom prst="wedgeRectCallout">
                <a:avLst>
                  <a:gd name="adj1" fmla="val -88659"/>
                  <a:gd name="adj2" fmla="val 70033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00577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Bulle narrative : rectangle 40">
            <a:extLst>
              <a:ext uri="{FF2B5EF4-FFF2-40B4-BE49-F238E27FC236}">
                <a16:creationId xmlns:a16="http://schemas.microsoft.com/office/drawing/2014/main" id="{522B62B1-C7F7-417E-85E3-0ADC5B16F487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2477D93-1B91-4A11-BC8D-A8F86A70E29A}"/>
              </a:ext>
            </a:extLst>
          </p:cNvPr>
          <p:cNvSpPr/>
          <p:nvPr/>
        </p:nvSpPr>
        <p:spPr>
          <a:xfrm>
            <a:off x="6719552" y="3100498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D51ADA"/>
                </a:solidFill>
              </a:rPr>
              <a:t>value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Bulle narrative : rectangle 52">
            <a:extLst>
              <a:ext uri="{FF2B5EF4-FFF2-40B4-BE49-F238E27FC236}">
                <a16:creationId xmlns:a16="http://schemas.microsoft.com/office/drawing/2014/main" id="{8BB47DAC-4EAC-4428-AFF4-8A12176C8DE3}"/>
              </a:ext>
            </a:extLst>
          </p:cNvPr>
          <p:cNvSpPr/>
          <p:nvPr/>
        </p:nvSpPr>
        <p:spPr>
          <a:xfrm>
            <a:off x="1055801" y="3274804"/>
            <a:ext cx="3279939" cy="1172880"/>
          </a:xfrm>
          <a:prstGeom prst="wedgeRectCallout">
            <a:avLst>
              <a:gd name="adj1" fmla="val 73651"/>
              <a:gd name="adj2" fmla="val -16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percentage</a:t>
            </a:r>
            <a:r>
              <a:rPr lang="en-US" dirty="0">
                <a:solidFill>
                  <a:schemeClr val="tx1"/>
                </a:solidFill>
              </a:rPr>
              <a:t> (or </a:t>
            </a:r>
            <a:r>
              <a:rPr lang="en-US" b="1" dirty="0">
                <a:solidFill>
                  <a:schemeClr val="tx1"/>
                </a:solidFill>
              </a:rPr>
              <a:t>ratio</a:t>
            </a:r>
            <a:r>
              <a:rPr lang="en-US" dirty="0">
                <a:solidFill>
                  <a:schemeClr val="tx1"/>
                </a:solidFill>
              </a:rPr>
              <a:t>), which activation function do you think it will use?</a:t>
            </a:r>
          </a:p>
        </p:txBody>
      </p:sp>
      <p:sp>
        <p:nvSpPr>
          <p:cNvPr id="54" name="Bulle narrative : rectangle 53">
            <a:extLst>
              <a:ext uri="{FF2B5EF4-FFF2-40B4-BE49-F238E27FC236}">
                <a16:creationId xmlns:a16="http://schemas.microsoft.com/office/drawing/2014/main" id="{8709B54D-4F93-4920-A68C-5B37A3D5BE14}"/>
              </a:ext>
            </a:extLst>
          </p:cNvPr>
          <p:cNvSpPr/>
          <p:nvPr/>
        </p:nvSpPr>
        <p:spPr>
          <a:xfrm>
            <a:off x="7981571" y="3290618"/>
            <a:ext cx="3279939" cy="1172880"/>
          </a:xfrm>
          <a:prstGeom prst="wedgeRectCallout">
            <a:avLst>
              <a:gd name="adj1" fmla="val -68041"/>
              <a:gd name="adj2" fmla="val -146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computes a </a:t>
            </a:r>
            <a:r>
              <a:rPr lang="en-US" b="1" dirty="0">
                <a:solidFill>
                  <a:schemeClr val="tx1"/>
                </a:solidFill>
              </a:rPr>
              <a:t>value</a:t>
            </a:r>
            <a:r>
              <a:rPr lang="en-US" dirty="0">
                <a:solidFill>
                  <a:schemeClr val="tx1"/>
                </a:solidFill>
              </a:rPr>
              <a:t>, which activation function do you think it will use?</a:t>
            </a:r>
          </a:p>
        </p:txBody>
      </p:sp>
    </p:spTree>
    <p:extLst>
      <p:ext uri="{BB962C8B-B14F-4D97-AF65-F5344CB8AC3E}">
        <p14:creationId xmlns:p14="http://schemas.microsoft.com/office/powerpoint/2010/main" val="42513902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0D9037F-4E74-44B6-89EF-6A6AAC275AEA}"/>
              </a:ext>
            </a:extLst>
          </p:cNvPr>
          <p:cNvGrpSpPr/>
          <p:nvPr/>
        </p:nvGrpSpPr>
        <p:grpSpPr>
          <a:xfrm>
            <a:off x="1632408" y="2130367"/>
            <a:ext cx="8927184" cy="3347267"/>
            <a:chOff x="1480007" y="2876020"/>
            <a:chExt cx="8927184" cy="3347267"/>
          </a:xfrm>
        </p:grpSpPr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57258907-1D40-4E63-99DE-DF0C510AD4F1}"/>
                </a:ext>
              </a:extLst>
            </p:cNvPr>
            <p:cNvCxnSpPr/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5248067B-1279-4719-A95D-C8360ECB496E}"/>
                </a:ext>
              </a:extLst>
            </p:cNvPr>
            <p:cNvCxnSpPr/>
            <p:nvPr/>
          </p:nvCxnSpPr>
          <p:spPr>
            <a:xfrm>
              <a:off x="1480007" y="5422858"/>
              <a:ext cx="8927184" cy="0"/>
            </a:xfrm>
            <a:prstGeom prst="straightConnector1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 : coins arrondis 22">
              <a:extLst>
                <a:ext uri="{FF2B5EF4-FFF2-40B4-BE49-F238E27FC236}">
                  <a16:creationId xmlns:a16="http://schemas.microsoft.com/office/drawing/2014/main" id="{6D7C7489-7118-40E1-9BD8-99BDB5FB546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cxnSp>
          <p:nvCxnSpPr>
            <p:cNvPr id="24" name="Connecteur droit 23">
              <a:extLst>
                <a:ext uri="{FF2B5EF4-FFF2-40B4-BE49-F238E27FC236}">
                  <a16:creationId xmlns:a16="http://schemas.microsoft.com/office/drawing/2014/main" id="{A29ACF33-4B81-40A9-B516-F2657784EE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cteur droit 24">
              <a:extLst>
                <a:ext uri="{FF2B5EF4-FFF2-40B4-BE49-F238E27FC236}">
                  <a16:creationId xmlns:a16="http://schemas.microsoft.com/office/drawing/2014/main" id="{4E1AFBE4-DD03-4BF8-BFA4-A30A459F22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3915A348-FD6D-42A3-B832-6D2A5B077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486C8CA2-2DBC-4D84-95E3-63B50A654B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5970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5ED39645-450B-45A5-ACD9-4B265737AC29}"/>
                </a:ext>
              </a:extLst>
            </p:cNvPr>
            <p:cNvCxnSpPr>
              <a:cxnSpLocks/>
              <a:endCxn id="3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cteur droit 28">
              <a:extLst>
                <a:ext uri="{FF2B5EF4-FFF2-40B4-BE49-F238E27FC236}">
                  <a16:creationId xmlns:a16="http://schemas.microsoft.com/office/drawing/2014/main" id="{2B9480EA-C52E-4DEB-8B3E-BAEAE652E091}"/>
                </a:ext>
              </a:extLst>
            </p:cNvPr>
            <p:cNvCxnSpPr>
              <a:cxnSpLocks/>
              <a:stCxn id="50" idx="0"/>
              <a:endCxn id="37" idx="4"/>
            </p:cNvCxnSpPr>
            <p:nvPr/>
          </p:nvCxnSpPr>
          <p:spPr>
            <a:xfrm flipH="1" flipV="1">
              <a:off x="6102285" y="3279787"/>
              <a:ext cx="8061" cy="770624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61591EC1-A695-4195-93E5-41CDCE1A9EF8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4AF13D9B-8320-4A0F-99B3-DCBF5F8F8E3C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Signe de multiplication 39">
                <a:extLst>
                  <a:ext uri="{FF2B5EF4-FFF2-40B4-BE49-F238E27FC236}">
                    <a16:creationId xmlns:a16="http://schemas.microsoft.com/office/drawing/2014/main" id="{F29D87A8-3808-4E3B-9EBB-205D6165CE5F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31" name="Groupe 30">
              <a:extLst>
                <a:ext uri="{FF2B5EF4-FFF2-40B4-BE49-F238E27FC236}">
                  <a16:creationId xmlns:a16="http://schemas.microsoft.com/office/drawing/2014/main" id="{39725B48-C072-4819-8ED5-92D3607340B0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3D716BBB-39E8-44FF-8118-2B424A814867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Signe Plus 37">
                <a:extLst>
                  <a:ext uri="{FF2B5EF4-FFF2-40B4-BE49-F238E27FC236}">
                    <a16:creationId xmlns:a16="http://schemas.microsoft.com/office/drawing/2014/main" id="{7EACFBD7-76F8-4E38-9F81-5B08F1CC1C02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B1A099F2-F4F6-4E0F-A019-A2EC2E5DBB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Connecteur droit 32">
              <a:extLst>
                <a:ext uri="{FF2B5EF4-FFF2-40B4-BE49-F238E27FC236}">
                  <a16:creationId xmlns:a16="http://schemas.microsoft.com/office/drawing/2014/main" id="{5F9F157F-6D40-4ED2-AB5B-BBE8636C97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2F41976C-4985-4B1F-9BC9-EF6937874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E5EAFF7C-4F23-4C75-ACB4-156DF5AB9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 : en angle 35">
              <a:extLst>
                <a:ext uri="{FF2B5EF4-FFF2-40B4-BE49-F238E27FC236}">
                  <a16:creationId xmlns:a16="http://schemas.microsoft.com/office/drawing/2014/main" id="{89AF1419-D471-4320-BB95-C8A171C53E45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V="1">
              <a:off x="3715732" y="4739174"/>
              <a:ext cx="5022914" cy="1182880"/>
            </a:xfrm>
            <a:prstGeom prst="bentConnector3">
              <a:avLst>
                <a:gd name="adj1" fmla="val 100109"/>
              </a:avLst>
            </a:prstGeom>
            <a:ln w="571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4" y="1923068"/>
            <a:ext cx="367703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7643190" y="1923068"/>
            <a:ext cx="2212134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B2F37EE-8B49-40D8-B57B-5D0C4E306D40}"/>
              </a:ext>
            </a:extLst>
          </p:cNvPr>
          <p:cNvSpPr/>
          <p:nvPr/>
        </p:nvSpPr>
        <p:spPr>
          <a:xfrm>
            <a:off x="4972640" y="3101813"/>
            <a:ext cx="823274" cy="81867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%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5FFD32A-B41F-4B20-BE9F-1003D524291F}"/>
              </a:ext>
            </a:extLst>
          </p:cNvPr>
          <p:cNvGrpSpPr/>
          <p:nvPr/>
        </p:nvGrpSpPr>
        <p:grpSpPr>
          <a:xfrm>
            <a:off x="6017649" y="3290618"/>
            <a:ext cx="494513" cy="438348"/>
            <a:chOff x="4124228" y="2282767"/>
            <a:chExt cx="494513" cy="438348"/>
          </a:xfrm>
        </p:grpSpPr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49DF648-6128-4877-A59A-BAE288328B77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Signe de multiplication 50">
              <a:extLst>
                <a:ext uri="{FF2B5EF4-FFF2-40B4-BE49-F238E27FC236}">
                  <a16:creationId xmlns:a16="http://schemas.microsoft.com/office/drawing/2014/main" id="{67D4C83A-D517-4C9A-AD09-E856FF54832E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8BF5AAA5-83AD-43FE-B7B9-B157F1E21AD6}"/>
              </a:ext>
            </a:extLst>
          </p:cNvPr>
          <p:cNvCxnSpPr>
            <a:stCxn id="3" idx="3"/>
            <a:endCxn id="50" idx="2"/>
          </p:cNvCxnSpPr>
          <p:nvPr/>
        </p:nvCxnSpPr>
        <p:spPr>
          <a:xfrm flipV="1">
            <a:off x="5795914" y="3502721"/>
            <a:ext cx="259443" cy="8431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C0CFCFC7-2FD1-4573-A39E-CDCA4B2337FF}"/>
              </a:ext>
            </a:extLst>
          </p:cNvPr>
          <p:cNvCxnSpPr>
            <a:cxnSpLocks/>
            <a:stCxn id="45" idx="1"/>
            <a:endCxn id="50" idx="6"/>
          </p:cNvCxnSpPr>
          <p:nvPr/>
        </p:nvCxnSpPr>
        <p:spPr>
          <a:xfrm flipH="1" flipV="1">
            <a:off x="6470136" y="3502721"/>
            <a:ext cx="249416" cy="7116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EA24324C-A3EF-4135-9096-C1F4F76687F8}"/>
              </a:ext>
            </a:extLst>
          </p:cNvPr>
          <p:cNvGrpSpPr/>
          <p:nvPr/>
        </p:nvGrpSpPr>
        <p:grpSpPr>
          <a:xfrm>
            <a:off x="6719552" y="3100498"/>
            <a:ext cx="823274" cy="818678"/>
            <a:chOff x="6719552" y="3100498"/>
            <a:chExt cx="823274" cy="818678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2477D93-1B91-4A11-BC8D-A8F86A70E29A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D51ADA"/>
                  </a:solidFill>
                </a:rPr>
                <a:t>value</a:t>
              </a:r>
            </a:p>
          </p:txBody>
        </p:sp>
        <p:pic>
          <p:nvPicPr>
            <p:cNvPr id="7" name="Image 6">
              <a:extLst>
                <a:ext uri="{FF2B5EF4-FFF2-40B4-BE49-F238E27FC236}">
                  <a16:creationId xmlns:a16="http://schemas.microsoft.com/office/drawing/2014/main" id="{E3C4DC41-9795-41DA-B2FB-69D109058A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64981" y="3211622"/>
              <a:ext cx="738699" cy="665401"/>
            </a:xfrm>
            <a:prstGeom prst="rect">
              <a:avLst/>
            </a:prstGeom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7631B518-5449-43B0-BC03-077E28F7B9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4990858" y="3175448"/>
            <a:ext cx="780554" cy="668688"/>
          </a:xfrm>
          <a:prstGeom prst="rect">
            <a:avLst/>
          </a:prstGeom>
        </p:spPr>
      </p:pic>
      <p:sp>
        <p:nvSpPr>
          <p:cNvPr id="46" name="Bulle narrative : rectangle 45">
            <a:extLst>
              <a:ext uri="{FF2B5EF4-FFF2-40B4-BE49-F238E27FC236}">
                <a16:creationId xmlns:a16="http://schemas.microsoft.com/office/drawing/2014/main" id="{FABC034F-51F3-4264-86C3-55C7C6B80B50}"/>
              </a:ext>
            </a:extLst>
          </p:cNvPr>
          <p:cNvSpPr/>
          <p:nvPr/>
        </p:nvSpPr>
        <p:spPr>
          <a:xfrm>
            <a:off x="7016885" y="4825543"/>
            <a:ext cx="1732372" cy="595187"/>
          </a:xfrm>
          <a:prstGeom prst="wedgeRectCallout">
            <a:avLst>
              <a:gd name="adj1" fmla="val -76663"/>
              <a:gd name="adj2" fmla="val -1553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“INPUT GATE”</a:t>
            </a:r>
          </a:p>
        </p:txBody>
      </p:sp>
      <p:sp>
        <p:nvSpPr>
          <p:cNvPr id="47" name="Bulle narrative : rectangle 46">
            <a:extLst>
              <a:ext uri="{FF2B5EF4-FFF2-40B4-BE49-F238E27FC236}">
                <a16:creationId xmlns:a16="http://schemas.microsoft.com/office/drawing/2014/main" id="{CCDEBB6C-4E15-4704-A4E5-F17DB78E770C}"/>
              </a:ext>
            </a:extLst>
          </p:cNvPr>
          <p:cNvSpPr/>
          <p:nvPr/>
        </p:nvSpPr>
        <p:spPr>
          <a:xfrm>
            <a:off x="263951" y="1448136"/>
            <a:ext cx="4284095" cy="1172880"/>
          </a:xfrm>
          <a:prstGeom prst="wedgeRectCallout">
            <a:avLst>
              <a:gd name="adj1" fmla="val 85495"/>
              <a:gd name="adj2" fmla="val 9223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much of the current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modified by the input, should we use to update the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/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Bulle narrative : rectangle 47">
                <a:extLst>
                  <a:ext uri="{FF2B5EF4-FFF2-40B4-BE49-F238E27FC236}">
                    <a16:creationId xmlns:a16="http://schemas.microsoft.com/office/drawing/2014/main" id="{0F0DF404-E26A-4C83-8D67-FE8144785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998" y="3675959"/>
                <a:ext cx="4622401" cy="821560"/>
              </a:xfrm>
              <a:prstGeom prst="wedgeRectCallout">
                <a:avLst>
                  <a:gd name="adj1" fmla="val 58423"/>
                  <a:gd name="adj2" fmla="val -39435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/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Bulle narrative : rectangle 48">
                <a:extLst>
                  <a:ext uri="{FF2B5EF4-FFF2-40B4-BE49-F238E27FC236}">
                    <a16:creationId xmlns:a16="http://schemas.microsoft.com/office/drawing/2014/main" id="{CA12E0FB-5161-49A6-9A59-D97E3C5CE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1251" y="3674060"/>
                <a:ext cx="4425667" cy="833755"/>
              </a:xfrm>
              <a:prstGeom prst="wedgeRectCallout">
                <a:avLst>
                  <a:gd name="adj1" fmla="val -60681"/>
                  <a:gd name="adj2" fmla="val -42191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/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4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24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it-IT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Bulle narrative : rectangle 54">
                <a:extLst>
                  <a:ext uri="{FF2B5EF4-FFF2-40B4-BE49-F238E27FC236}">
                    <a16:creationId xmlns:a16="http://schemas.microsoft.com/office/drawing/2014/main" id="{9394F12C-30E1-46D1-A869-501A02446E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649" y="1105098"/>
                <a:ext cx="6059269" cy="945352"/>
              </a:xfrm>
              <a:prstGeom prst="wedgeRectCallout">
                <a:avLst>
                  <a:gd name="adj1" fmla="val -44723"/>
                  <a:gd name="adj2" fmla="val 75454"/>
                </a:avLst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5066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8F9409-AF34-4562-B20C-56999A903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Parenthesis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E580A5-330B-4A98-B5B2-EF0D51C8CF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61C6458-F561-42F4-B3B3-BAD6DB980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59" r="6241" b="1062"/>
          <a:stretch/>
        </p:blipFill>
        <p:spPr>
          <a:xfrm>
            <a:off x="2226296" y="1423358"/>
            <a:ext cx="7739407" cy="467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9285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8F5BBC-185B-4A00-BBC1-95A1619B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Long-Short Term Memory Unit</a:t>
            </a:r>
          </a:p>
        </p:txBody>
      </p: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B501F3B-7554-41B9-ABC9-E83A190D2245}"/>
              </a:ext>
            </a:extLst>
          </p:cNvPr>
          <p:cNvGrpSpPr/>
          <p:nvPr/>
        </p:nvGrpSpPr>
        <p:grpSpPr>
          <a:xfrm>
            <a:off x="1632408" y="2214877"/>
            <a:ext cx="8927184" cy="3347267"/>
            <a:chOff x="1480007" y="2876020"/>
            <a:chExt cx="8927184" cy="3347267"/>
          </a:xfrm>
        </p:grpSpPr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79B35F7D-F131-4322-B301-42EAF3DDA5BD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3088122"/>
              <a:ext cx="8927184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38253ADA-2ED0-4B94-BD94-E2F68F1B7C19}"/>
                </a:ext>
              </a:extLst>
            </p:cNvPr>
            <p:cNvCxnSpPr>
              <a:cxnSpLocks/>
            </p:cNvCxnSpPr>
            <p:nvPr/>
          </p:nvCxnSpPr>
          <p:spPr>
            <a:xfrm>
              <a:off x="1480007" y="5422858"/>
              <a:ext cx="7055963" cy="1"/>
            </a:xfrm>
            <a:prstGeom prst="straightConnector1">
              <a:avLst/>
            </a:prstGeom>
            <a:ln w="57150">
              <a:solidFill>
                <a:srgbClr val="D51ADA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 : coins arrondis 50">
              <a:extLst>
                <a:ext uri="{FF2B5EF4-FFF2-40B4-BE49-F238E27FC236}">
                  <a16:creationId xmlns:a16="http://schemas.microsoft.com/office/drawing/2014/main" id="{81694263-B595-4C96-B155-6A2FB3DDFBE0}"/>
                </a:ext>
              </a:extLst>
            </p:cNvPr>
            <p:cNvSpPr/>
            <p:nvPr/>
          </p:nvSpPr>
          <p:spPr>
            <a:xfrm>
              <a:off x="2894029" y="3667902"/>
              <a:ext cx="5986020" cy="1511398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800" dirty="0"/>
                <a:t>LSTM unit</a:t>
              </a:r>
            </a:p>
          </p:txBody>
        </p:sp>
        <p:cxnSp>
          <p:nvCxnSpPr>
            <p:cNvPr id="52" name="Connecteur droit 51">
              <a:extLst>
                <a:ext uri="{FF2B5EF4-FFF2-40B4-BE49-F238E27FC236}">
                  <a16:creationId xmlns:a16="http://schemas.microsoft.com/office/drawing/2014/main" id="{489BAE30-76A1-465C-9B01-DCE7633A7D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3332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cteur droit 52">
              <a:extLst>
                <a:ext uri="{FF2B5EF4-FFF2-40B4-BE49-F238E27FC236}">
                  <a16:creationId xmlns:a16="http://schemas.microsoft.com/office/drawing/2014/main" id="{3355871E-371E-4BFA-ACAA-3AF1A9BF5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20325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D5EDF2FD-4FF8-4133-8915-33F2D66701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60123" y="4742557"/>
              <a:ext cx="0" cy="680302"/>
            </a:xfrm>
            <a:prstGeom prst="line">
              <a:avLst/>
            </a:prstGeom>
            <a:ln w="5715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889844E4-B2C3-455D-BB87-EB2B8CE2481D}"/>
                </a:ext>
              </a:extLst>
            </p:cNvPr>
            <p:cNvCxnSpPr>
              <a:cxnSpLocks/>
              <a:endCxn id="69" idx="4"/>
            </p:cNvCxnSpPr>
            <p:nvPr/>
          </p:nvCxnSpPr>
          <p:spPr>
            <a:xfrm flipV="1">
              <a:off x="4064524" y="3286086"/>
              <a:ext cx="1" cy="3818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C0937776-94F7-4FF9-A6A8-8F58E0CB9A11}"/>
                </a:ext>
              </a:extLst>
            </p:cNvPr>
            <p:cNvCxnSpPr>
              <a:cxnSpLocks/>
              <a:endCxn id="67" idx="4"/>
            </p:cNvCxnSpPr>
            <p:nvPr/>
          </p:nvCxnSpPr>
          <p:spPr>
            <a:xfrm flipV="1">
              <a:off x="6102285" y="3279787"/>
              <a:ext cx="0" cy="388118"/>
            </a:xfrm>
            <a:prstGeom prst="line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87354B9D-C6FD-4F3A-B89B-6D3AB8B677D7}"/>
                </a:ext>
              </a:extLst>
            </p:cNvPr>
            <p:cNvGrpSpPr/>
            <p:nvPr/>
          </p:nvGrpSpPr>
          <p:grpSpPr>
            <a:xfrm>
              <a:off x="3819427" y="2876020"/>
              <a:ext cx="494513" cy="438348"/>
              <a:chOff x="650449" y="4293909"/>
              <a:chExt cx="494513" cy="438348"/>
            </a:xfrm>
          </p:grpSpPr>
          <p:sp>
            <p:nvSpPr>
              <p:cNvPr id="69" name="Ellipse 68">
                <a:extLst>
                  <a:ext uri="{FF2B5EF4-FFF2-40B4-BE49-F238E27FC236}">
                    <a16:creationId xmlns:a16="http://schemas.microsoft.com/office/drawing/2014/main" id="{0BC49457-5605-4007-9731-C5015A8A4E0D}"/>
                  </a:ext>
                </a:extLst>
              </p:cNvPr>
              <p:cNvSpPr/>
              <p:nvPr/>
            </p:nvSpPr>
            <p:spPr>
              <a:xfrm>
                <a:off x="688157" y="4308049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Signe de multiplication 69">
                <a:extLst>
                  <a:ext uri="{FF2B5EF4-FFF2-40B4-BE49-F238E27FC236}">
                    <a16:creationId xmlns:a16="http://schemas.microsoft.com/office/drawing/2014/main" id="{4ABE4738-A334-43DC-9F94-4A307E67B098}"/>
                  </a:ext>
                </a:extLst>
              </p:cNvPr>
              <p:cNvSpPr/>
              <p:nvPr/>
            </p:nvSpPr>
            <p:spPr>
              <a:xfrm>
                <a:off x="650449" y="4293909"/>
                <a:ext cx="494513" cy="438348"/>
              </a:xfrm>
              <a:prstGeom prst="mathMultiply">
                <a:avLst>
                  <a:gd name="adj1" fmla="val 3912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9" name="Groupe 58">
              <a:extLst>
                <a:ext uri="{FF2B5EF4-FFF2-40B4-BE49-F238E27FC236}">
                  <a16:creationId xmlns:a16="http://schemas.microsoft.com/office/drawing/2014/main" id="{0BA833B6-96A3-48C3-800F-132682307DEC}"/>
                </a:ext>
              </a:extLst>
            </p:cNvPr>
            <p:cNvGrpSpPr/>
            <p:nvPr/>
          </p:nvGrpSpPr>
          <p:grpSpPr>
            <a:xfrm>
              <a:off x="5894895" y="2883861"/>
              <a:ext cx="414779" cy="395926"/>
              <a:chOff x="1300900" y="4278182"/>
              <a:chExt cx="414779" cy="395926"/>
            </a:xfrm>
          </p:grpSpPr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01E007B6-5AE5-4F7B-AF22-34797B796A7D}"/>
                  </a:ext>
                </a:extLst>
              </p:cNvPr>
              <p:cNvSpPr/>
              <p:nvPr/>
            </p:nvSpPr>
            <p:spPr>
              <a:xfrm>
                <a:off x="1300900" y="4278182"/>
                <a:ext cx="414779" cy="39592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Signe Plus 67">
                <a:extLst>
                  <a:ext uri="{FF2B5EF4-FFF2-40B4-BE49-F238E27FC236}">
                    <a16:creationId xmlns:a16="http://schemas.microsoft.com/office/drawing/2014/main" id="{0871F533-9177-46AC-9542-8E60F7952F26}"/>
                  </a:ext>
                </a:extLst>
              </p:cNvPr>
              <p:cNvSpPr/>
              <p:nvPr/>
            </p:nvSpPr>
            <p:spPr>
              <a:xfrm>
                <a:off x="1300900" y="4284482"/>
                <a:ext cx="414775" cy="389626"/>
              </a:xfrm>
              <a:prstGeom prst="mathPlus">
                <a:avLst>
                  <a:gd name="adj1" fmla="val 5338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/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D4E0F341-4533-433F-920F-ED137D187D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0815" y="5620821"/>
                  <a:ext cx="624917" cy="6024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BA803BF-1BA3-44C2-AA29-77889A3E6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0000" y="474255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eur droit 61">
              <a:extLst>
                <a:ext uri="{FF2B5EF4-FFF2-40B4-BE49-F238E27FC236}">
                  <a16:creationId xmlns:a16="http://schemas.microsoft.com/office/drawing/2014/main" id="{3EA1EB98-C3D4-4E24-9388-18EA6A2FE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38713" y="4737147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5F05BF6-0E4D-407F-9856-E41DD0990F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50231" y="4742703"/>
              <a:ext cx="0" cy="1179497"/>
            </a:xfrm>
            <a:prstGeom prst="line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0E0164A-8A64-4EE3-9353-DE50DF1B31A8}"/>
              </a:ext>
            </a:extLst>
          </p:cNvPr>
          <p:cNvSpPr/>
          <p:nvPr/>
        </p:nvSpPr>
        <p:spPr>
          <a:xfrm>
            <a:off x="1197203" y="1923068"/>
            <a:ext cx="645735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04FF3B9B-392E-44BB-8AA0-B887F34AC4E0}"/>
              </a:ext>
            </a:extLst>
          </p:cNvPr>
          <p:cNvGrpSpPr/>
          <p:nvPr/>
        </p:nvGrpSpPr>
        <p:grpSpPr>
          <a:xfrm>
            <a:off x="8269856" y="3089304"/>
            <a:ext cx="578179" cy="505043"/>
            <a:chOff x="6719552" y="3100498"/>
            <a:chExt cx="823274" cy="818678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FF1A579-9F86-43CC-90D9-663F32889347}"/>
                </a:ext>
              </a:extLst>
            </p:cNvPr>
            <p:cNvSpPr/>
            <p:nvPr/>
          </p:nvSpPr>
          <p:spPr>
            <a:xfrm>
              <a:off x="6719552" y="3100498"/>
              <a:ext cx="823274" cy="8186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000" dirty="0">
                <a:solidFill>
                  <a:srgbClr val="D51ADA"/>
                </a:solidFill>
              </a:endParaRPr>
            </a:p>
          </p:txBody>
        </p:sp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199D797C-A75B-4F53-B349-FB54A33E0D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580" b="5914"/>
            <a:stretch/>
          </p:blipFill>
          <p:spPr>
            <a:xfrm>
              <a:off x="6773359" y="3209298"/>
              <a:ext cx="738700" cy="665400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9FFF2B6C-A111-4C2F-9756-584A43A07C47}"/>
              </a:ext>
            </a:extLst>
          </p:cNvPr>
          <p:cNvSpPr/>
          <p:nvPr/>
        </p:nvSpPr>
        <p:spPr>
          <a:xfrm>
            <a:off x="9155980" y="1923067"/>
            <a:ext cx="870009" cy="3921551"/>
          </a:xfrm>
          <a:prstGeom prst="rect">
            <a:avLst/>
          </a:prstGeom>
          <a:solidFill>
            <a:schemeClr val="dk1">
              <a:alpha val="7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Bulle narrative : rectangle 47">
            <a:extLst>
              <a:ext uri="{FF2B5EF4-FFF2-40B4-BE49-F238E27FC236}">
                <a16:creationId xmlns:a16="http://schemas.microsoft.com/office/drawing/2014/main" id="{0F224B56-9817-4854-8EFC-6FE2F04E40B4}"/>
              </a:ext>
            </a:extLst>
          </p:cNvPr>
          <p:cNvSpPr/>
          <p:nvPr/>
        </p:nvSpPr>
        <p:spPr>
          <a:xfrm>
            <a:off x="1341578" y="3483805"/>
            <a:ext cx="4830353" cy="997256"/>
          </a:xfrm>
          <a:prstGeom prst="wedgeRectCallout">
            <a:avLst>
              <a:gd name="adj1" fmla="val 84006"/>
              <a:gd name="adj2" fmla="val 817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“How should we update the </a:t>
            </a:r>
            <a:r>
              <a:rPr lang="en-US" b="1" dirty="0">
                <a:solidFill>
                  <a:srgbClr val="D51ADA"/>
                </a:solidFill>
              </a:rPr>
              <a:t>Short-Term Memory</a:t>
            </a:r>
            <a:r>
              <a:rPr lang="en-US" dirty="0">
                <a:solidFill>
                  <a:schemeClr val="tx1"/>
                </a:solidFill>
              </a:rPr>
              <a:t>, taking into account the current input and the updated </a:t>
            </a:r>
            <a:r>
              <a:rPr lang="en-US" b="1" dirty="0">
                <a:solidFill>
                  <a:schemeClr val="accent6"/>
                </a:solidFill>
              </a:rPr>
              <a:t>Long-Term Memory</a:t>
            </a:r>
            <a:r>
              <a:rPr lang="en-US" dirty="0">
                <a:solidFill>
                  <a:schemeClr val="tx1"/>
                </a:solidFill>
              </a:rPr>
              <a:t>?”</a:t>
            </a:r>
          </a:p>
        </p:txBody>
      </p:sp>
      <p:cxnSp>
        <p:nvCxnSpPr>
          <p:cNvPr id="74" name="Connecteur droit 73">
            <a:extLst>
              <a:ext uri="{FF2B5EF4-FFF2-40B4-BE49-F238E27FC236}">
                <a16:creationId xmlns:a16="http://schemas.microsoft.com/office/drawing/2014/main" id="{AFE793C6-C0DB-4567-B2FD-1E9A650FFD4A}"/>
              </a:ext>
            </a:extLst>
          </p:cNvPr>
          <p:cNvCxnSpPr>
            <a:cxnSpLocks/>
          </p:cNvCxnSpPr>
          <p:nvPr/>
        </p:nvCxnSpPr>
        <p:spPr>
          <a:xfrm>
            <a:off x="8537544" y="2447296"/>
            <a:ext cx="3142" cy="746414"/>
          </a:xfrm>
          <a:prstGeom prst="line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7E08FD9B-AF95-4280-83A6-CE22787AC0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358"/>
          <a:stretch/>
        </p:blipFill>
        <p:spPr>
          <a:xfrm>
            <a:off x="8250610" y="3875476"/>
            <a:ext cx="607744" cy="520644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6" name="Connecteur : en angle 75">
            <a:extLst>
              <a:ext uri="{FF2B5EF4-FFF2-40B4-BE49-F238E27FC236}">
                <a16:creationId xmlns:a16="http://schemas.microsoft.com/office/drawing/2014/main" id="{F70F2977-4CFD-4B88-88CB-8C7AF71BEA06}"/>
              </a:ext>
            </a:extLst>
          </p:cNvPr>
          <p:cNvCxnSpPr>
            <a:cxnSpLocks/>
          </p:cNvCxnSpPr>
          <p:nvPr/>
        </p:nvCxnSpPr>
        <p:spPr>
          <a:xfrm flipV="1">
            <a:off x="3839264" y="4303210"/>
            <a:ext cx="4979902" cy="957701"/>
          </a:xfrm>
          <a:prstGeom prst="bentConnector3">
            <a:avLst>
              <a:gd name="adj1" fmla="val 100164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>
            <a:extLst>
              <a:ext uri="{FF2B5EF4-FFF2-40B4-BE49-F238E27FC236}">
                <a16:creationId xmlns:a16="http://schemas.microsoft.com/office/drawing/2014/main" id="{E716CBAA-8B48-4973-A46C-6EE63867807E}"/>
              </a:ext>
            </a:extLst>
          </p:cNvPr>
          <p:cNvCxnSpPr>
            <a:cxnSpLocks/>
          </p:cNvCxnSpPr>
          <p:nvPr/>
        </p:nvCxnSpPr>
        <p:spPr>
          <a:xfrm flipV="1">
            <a:off x="8688371" y="4251489"/>
            <a:ext cx="0" cy="510227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2A5B1A51-074B-4E99-8462-455533F8614A}"/>
              </a:ext>
            </a:extLst>
          </p:cNvPr>
          <p:cNvGrpSpPr/>
          <p:nvPr/>
        </p:nvGrpSpPr>
        <p:grpSpPr>
          <a:xfrm>
            <a:off x="8307644" y="3525790"/>
            <a:ext cx="494513" cy="438348"/>
            <a:chOff x="4124228" y="2282767"/>
            <a:chExt cx="494513" cy="438348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9C294631-B521-4BC1-A404-886F38170B9F}"/>
                </a:ext>
              </a:extLst>
            </p:cNvPr>
            <p:cNvSpPr/>
            <p:nvPr/>
          </p:nvSpPr>
          <p:spPr>
            <a:xfrm>
              <a:off x="4161936" y="2296907"/>
              <a:ext cx="414779" cy="39592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Signe de multiplication 79">
              <a:extLst>
                <a:ext uri="{FF2B5EF4-FFF2-40B4-BE49-F238E27FC236}">
                  <a16:creationId xmlns:a16="http://schemas.microsoft.com/office/drawing/2014/main" id="{74B3BBFC-8550-4CB1-B112-ADA0B87B9C76}"/>
                </a:ext>
              </a:extLst>
            </p:cNvPr>
            <p:cNvSpPr/>
            <p:nvPr/>
          </p:nvSpPr>
          <p:spPr>
            <a:xfrm>
              <a:off x="4124228" y="2282767"/>
              <a:ext cx="494513" cy="438348"/>
            </a:xfrm>
            <a:prstGeom prst="mathMultiply">
              <a:avLst>
                <a:gd name="adj1" fmla="val 3912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1" name="Bulle narrative : rectangle 80">
            <a:extLst>
              <a:ext uri="{FF2B5EF4-FFF2-40B4-BE49-F238E27FC236}">
                <a16:creationId xmlns:a16="http://schemas.microsoft.com/office/drawing/2014/main" id="{4577B6CA-9B2D-4A5C-9DCE-D94B8C96EAA0}"/>
              </a:ext>
            </a:extLst>
          </p:cNvPr>
          <p:cNvSpPr/>
          <p:nvPr/>
        </p:nvSpPr>
        <p:spPr>
          <a:xfrm>
            <a:off x="9350513" y="2376648"/>
            <a:ext cx="2620733" cy="887709"/>
          </a:xfrm>
          <a:prstGeom prst="wedgeRectCallout">
            <a:avLst>
              <a:gd name="adj1" fmla="val -73076"/>
              <a:gd name="adj2" fmla="val 6351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Potential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rgbClr val="D51ADA"/>
                </a:solidFill>
              </a:rPr>
              <a:t>Short-Term Memory</a:t>
            </a:r>
          </a:p>
        </p:txBody>
      </p:sp>
      <p:sp>
        <p:nvSpPr>
          <p:cNvPr id="82" name="Bulle narrative : rectangle 81">
            <a:extLst>
              <a:ext uri="{FF2B5EF4-FFF2-40B4-BE49-F238E27FC236}">
                <a16:creationId xmlns:a16="http://schemas.microsoft.com/office/drawing/2014/main" id="{2ACC2DE3-1DAF-4C03-84A6-8EE380B98465}"/>
              </a:ext>
            </a:extLst>
          </p:cNvPr>
          <p:cNvSpPr/>
          <p:nvPr/>
        </p:nvSpPr>
        <p:spPr>
          <a:xfrm>
            <a:off x="9350513" y="5274960"/>
            <a:ext cx="2620733" cy="1037982"/>
          </a:xfrm>
          <a:prstGeom prst="wedgeRectCallout">
            <a:avLst>
              <a:gd name="adj1" fmla="val -72673"/>
              <a:gd name="adj2" fmla="val -1530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much of it will actually be passed on to the next LSTM unit</a:t>
            </a:r>
            <a:endParaRPr lang="en-US" b="1" dirty="0">
              <a:solidFill>
                <a:srgbClr val="D51ADA"/>
              </a:solidFill>
            </a:endParaRPr>
          </a:p>
        </p:txBody>
      </p: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C9FC9536-270B-4169-B04E-74AB3B08C9F2}"/>
              </a:ext>
            </a:extLst>
          </p:cNvPr>
          <p:cNvCxnSpPr>
            <a:cxnSpLocks/>
            <a:stCxn id="79" idx="6"/>
          </p:cNvCxnSpPr>
          <p:nvPr/>
        </p:nvCxnSpPr>
        <p:spPr>
          <a:xfrm flipV="1">
            <a:off x="8760131" y="3732681"/>
            <a:ext cx="1799461" cy="5212"/>
          </a:xfrm>
          <a:prstGeom prst="line">
            <a:avLst/>
          </a:prstGeom>
          <a:ln w="5715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/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Output</a:t>
                </a:r>
                <a:endParaRPr lang="it-IT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8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84" name="Bulle narrative : rectangle 83">
                <a:extLst>
                  <a:ext uri="{FF2B5EF4-FFF2-40B4-BE49-F238E27FC236}">
                    <a16:creationId xmlns:a16="http://schemas.microsoft.com/office/drawing/2014/main" id="{13445B7C-0F6F-4046-AC77-2C55F675A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2036" y="3964047"/>
                <a:ext cx="1715363" cy="873250"/>
              </a:xfrm>
              <a:prstGeom prst="wedgeRectCallout">
                <a:avLst>
                  <a:gd name="adj1" fmla="val -66658"/>
                  <a:gd name="adj2" fmla="val -7503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Bulle narrative : rectangle 84">
            <a:extLst>
              <a:ext uri="{FF2B5EF4-FFF2-40B4-BE49-F238E27FC236}">
                <a16:creationId xmlns:a16="http://schemas.microsoft.com/office/drawing/2014/main" id="{6F593459-C861-4D1D-B5F1-CA88484FBA51}"/>
              </a:ext>
            </a:extLst>
          </p:cNvPr>
          <p:cNvSpPr/>
          <p:nvPr/>
        </p:nvSpPr>
        <p:spPr>
          <a:xfrm>
            <a:off x="6011161" y="5047671"/>
            <a:ext cx="1837934" cy="595187"/>
          </a:xfrm>
          <a:prstGeom prst="wedgeRectCallout">
            <a:avLst>
              <a:gd name="adj1" fmla="val 59376"/>
              <a:gd name="adj2" fmla="val -19807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“OUTPUT GATE”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/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it-IT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r>
                                <a:rPr lang="it-IT" sz="2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it-IT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 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2400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it-IT" sz="2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Bulle narrative : rectangle 85">
                <a:extLst>
                  <a:ext uri="{FF2B5EF4-FFF2-40B4-BE49-F238E27FC236}">
                    <a16:creationId xmlns:a16="http://schemas.microsoft.com/office/drawing/2014/main" id="{DCFB1E15-AF25-4569-BC50-20F750CB10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47" y="1356976"/>
                <a:ext cx="7965209" cy="945352"/>
              </a:xfrm>
              <a:prstGeom prst="wedgeRectCallout">
                <a:avLst>
                  <a:gd name="adj1" fmla="val 51297"/>
                  <a:gd name="adj2" fmla="val 1891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78184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/>
          <p:nvPr/>
        </p:nvCxnSpPr>
        <p:spPr>
          <a:xfrm>
            <a:off x="4996206" y="2042018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4996206" y="2656332"/>
            <a:ext cx="2919166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  <a:r>
              <a:rPr lang="en-US" baseline="-2500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/>
          <p:nvPr/>
        </p:nvCxnSpPr>
        <p:spPr>
          <a:xfrm>
            <a:off x="4996204" y="3115561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4996204" y="3729875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LSTM</a:t>
            </a:r>
            <a:r>
              <a:rPr lang="en-US" baseline="-2500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/>
          <p:nvPr/>
        </p:nvCxnSpPr>
        <p:spPr>
          <a:xfrm>
            <a:off x="4996204" y="4133742"/>
            <a:ext cx="194192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4996204" y="4748056"/>
            <a:ext cx="291916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157" y="3250237"/>
                <a:ext cx="782424" cy="584775"/>
              </a:xfrm>
              <a:prstGeom prst="rect">
                <a:avLst/>
              </a:prstGeom>
              <a:blipFill>
                <a:blip r:embed="rId3"/>
                <a:stretch>
                  <a:fillRect r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C4DFECC-8C59-4AA6-A4F6-8C3DE4CF6F6F}"/>
              </a:ext>
            </a:extLst>
          </p:cNvPr>
          <p:cNvCxnSpPr>
            <a:stCxn id="19" idx="3"/>
            <a:endCxn id="28" idx="2"/>
          </p:cNvCxnSpPr>
          <p:nvPr/>
        </p:nvCxnSpPr>
        <p:spPr>
          <a:xfrm flipV="1">
            <a:off x="5816334" y="5133840"/>
            <a:ext cx="2725921" cy="192762"/>
          </a:xfrm>
          <a:prstGeom prst="bentConnector2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7210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Connecteur droit avec flèche 4">
            <a:extLst>
              <a:ext uri="{FF2B5EF4-FFF2-40B4-BE49-F238E27FC236}">
                <a16:creationId xmlns:a16="http://schemas.microsoft.com/office/drawing/2014/main" id="{CE20C094-3D66-4840-A0CF-F2247EC313CD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2387528" y="5133841"/>
            <a:ext cx="6154727" cy="174790"/>
          </a:xfrm>
          <a:prstGeom prst="bentConnector3">
            <a:avLst>
              <a:gd name="adj1" fmla="val 100085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4556" y="3115561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/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2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sz="32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83FB1605-DDFC-4E69-8311-BAF05AED5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6697" y="4178742"/>
                <a:ext cx="284375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Accolade fermante 41">
            <a:extLst>
              <a:ext uri="{FF2B5EF4-FFF2-40B4-BE49-F238E27FC236}">
                <a16:creationId xmlns:a16="http://schemas.microsoft.com/office/drawing/2014/main" id="{6FA389C7-58AC-4AF3-9C81-1CCAAD8EB3DE}"/>
              </a:ext>
            </a:extLst>
          </p:cNvPr>
          <p:cNvSpPr/>
          <p:nvPr/>
        </p:nvSpPr>
        <p:spPr>
          <a:xfrm rot="16200000">
            <a:off x="10399697" y="3236296"/>
            <a:ext cx="181529" cy="1802436"/>
          </a:xfrm>
          <a:prstGeom prst="righ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/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051ED55-D160-4089-9540-0DD2AE3F9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848367"/>
                <a:ext cx="2036196" cy="629774"/>
              </a:xfrm>
              <a:prstGeom prst="rect">
                <a:avLst/>
              </a:prstGeom>
              <a:blipFill>
                <a:blip r:embed="rId7"/>
                <a:stretch>
                  <a:fillRect r="-1190"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9C6CA38E-942E-4A88-B37D-1C48350C1392}"/>
              </a:ext>
            </a:extLst>
          </p:cNvPr>
          <p:cNvCxnSpPr>
            <a:cxnSpLocks/>
            <a:stCxn id="43" idx="2"/>
          </p:cNvCxnSpPr>
          <p:nvPr/>
        </p:nvCxnSpPr>
        <p:spPr>
          <a:xfrm flipH="1">
            <a:off x="7268066" y="1478141"/>
            <a:ext cx="546752" cy="1202861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/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C70CA02-83D1-437B-A8C1-39D919403B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720" y="5649933"/>
                <a:ext cx="2300146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BC12CEB5-41C7-4F3A-8CDE-792238AF4C64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490189" y="4729145"/>
            <a:ext cx="456604" cy="920788"/>
          </a:xfrm>
          <a:prstGeom prst="line">
            <a:avLst/>
          </a:prstGeom>
          <a:ln>
            <a:solidFill>
              <a:srgbClr val="D51A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28999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BD3234-C874-46FA-B57F-5B1803BA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architecture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1E088CF-D131-4919-874F-FC0D894000B0}"/>
              </a:ext>
            </a:extLst>
          </p:cNvPr>
          <p:cNvCxnSpPr>
            <a:cxnSpLocks/>
          </p:cNvCxnSpPr>
          <p:nvPr/>
        </p:nvCxnSpPr>
        <p:spPr>
          <a:xfrm>
            <a:off x="1121790" y="2042018"/>
            <a:ext cx="5816337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2AF594A8-6E2B-4C5C-9D2E-39E87E7F0F5F}"/>
              </a:ext>
            </a:extLst>
          </p:cNvPr>
          <p:cNvCxnSpPr>
            <a:cxnSpLocks/>
          </p:cNvCxnSpPr>
          <p:nvPr/>
        </p:nvCxnSpPr>
        <p:spPr>
          <a:xfrm>
            <a:off x="1121790" y="2681002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95FB187-05E5-4F4C-BD74-216CE4220C57}"/>
              </a:ext>
            </a:extLst>
          </p:cNvPr>
          <p:cNvSpPr/>
          <p:nvPr/>
        </p:nvSpPr>
        <p:spPr>
          <a:xfrm>
            <a:off x="534028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C364ED-8909-40B6-8A9D-A038208FA18C}"/>
              </a:ext>
            </a:extLst>
          </p:cNvPr>
          <p:cNvCxnSpPr>
            <a:cxnSpLocks/>
          </p:cNvCxnSpPr>
          <p:nvPr/>
        </p:nvCxnSpPr>
        <p:spPr>
          <a:xfrm>
            <a:off x="1121790" y="3115561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CB7254E8-72E7-4F65-897B-76E2AA9C7BFC}"/>
              </a:ext>
            </a:extLst>
          </p:cNvPr>
          <p:cNvCxnSpPr>
            <a:cxnSpLocks/>
          </p:cNvCxnSpPr>
          <p:nvPr/>
        </p:nvCxnSpPr>
        <p:spPr>
          <a:xfrm>
            <a:off x="1121790" y="3729875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90767802-1D8B-47F3-8E3C-CAD61AC0C305}"/>
              </a:ext>
            </a:extLst>
          </p:cNvPr>
          <p:cNvSpPr/>
          <p:nvPr/>
        </p:nvSpPr>
        <p:spPr>
          <a:xfrm>
            <a:off x="534028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017559A6-4303-4BA3-8A23-9D434C01A3A7}"/>
              </a:ext>
            </a:extLst>
          </p:cNvPr>
          <p:cNvCxnSpPr>
            <a:cxnSpLocks/>
          </p:cNvCxnSpPr>
          <p:nvPr/>
        </p:nvCxnSpPr>
        <p:spPr>
          <a:xfrm>
            <a:off x="1121790" y="4133742"/>
            <a:ext cx="5816335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E70ABD7B-E6F9-4404-AA37-63AD349062FE}"/>
              </a:ext>
            </a:extLst>
          </p:cNvPr>
          <p:cNvCxnSpPr>
            <a:cxnSpLocks/>
          </p:cNvCxnSpPr>
          <p:nvPr/>
        </p:nvCxnSpPr>
        <p:spPr>
          <a:xfrm>
            <a:off x="1121790" y="4748056"/>
            <a:ext cx="679358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C4ACC13-814F-42DC-8769-F45E04348EE8}"/>
              </a:ext>
            </a:extLst>
          </p:cNvPr>
          <p:cNvSpPr/>
          <p:nvPr/>
        </p:nvSpPr>
        <p:spPr>
          <a:xfrm>
            <a:off x="534028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B2037D7-35EB-4A77-A56E-C77F389FC61E}"/>
              </a:ext>
            </a:extLst>
          </p:cNvPr>
          <p:cNvCxnSpPr>
            <a:cxnSpLocks/>
            <a:endCxn id="19" idx="0"/>
          </p:cNvCxnSpPr>
          <p:nvPr/>
        </p:nvCxnSpPr>
        <p:spPr>
          <a:xfrm flipH="1">
            <a:off x="5503876" y="2081685"/>
            <a:ext cx="1376" cy="2943684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/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3059206-36D3-49C6-9003-DC1A3B4122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417" y="5025369"/>
                <a:ext cx="624917" cy="6024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19D2BA80-AA4B-486E-A8CA-0943E04104BF}"/>
              </a:ext>
            </a:extLst>
          </p:cNvPr>
          <p:cNvSpPr/>
          <p:nvPr/>
        </p:nvSpPr>
        <p:spPr>
          <a:xfrm>
            <a:off x="7915372" y="2081685"/>
            <a:ext cx="1253765" cy="30521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</a:t>
            </a:r>
          </a:p>
          <a:p>
            <a:pPr algn="ctr"/>
            <a:r>
              <a:rPr lang="en-US" dirty="0"/>
              <a:t>Modules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12148DF1-D59F-4823-8E80-DB765BAD8D2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9169137" y="3607763"/>
            <a:ext cx="66302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/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it-IT" sz="44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7BD8C35D-2FED-49D1-9296-974F805F9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4380" y="3200656"/>
                <a:ext cx="1085654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66B6C66C-22E0-47FE-A0F0-30C46EED74C6}"/>
              </a:ext>
            </a:extLst>
          </p:cNvPr>
          <p:cNvSpPr/>
          <p:nvPr/>
        </p:nvSpPr>
        <p:spPr>
          <a:xfrm>
            <a:off x="3597503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BB9DAFF4-0631-492D-B76C-CBED0BA46468}"/>
              </a:ext>
            </a:extLst>
          </p:cNvPr>
          <p:cNvSpPr/>
          <p:nvPr/>
        </p:nvSpPr>
        <p:spPr>
          <a:xfrm>
            <a:off x="3597501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02DFD10-49A5-4F09-86E0-E4A5D6290F25}"/>
              </a:ext>
            </a:extLst>
          </p:cNvPr>
          <p:cNvSpPr/>
          <p:nvPr/>
        </p:nvSpPr>
        <p:spPr>
          <a:xfrm>
            <a:off x="3597501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91936C7-3E64-4AD6-984E-149403E475FD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775727" y="2081685"/>
            <a:ext cx="14436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/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6C09554A-4F86-40C5-968E-301FC9525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992" y="5007398"/>
                <a:ext cx="725470" cy="6024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 : coins arrondis 33">
            <a:extLst>
              <a:ext uri="{FF2B5EF4-FFF2-40B4-BE49-F238E27FC236}">
                <a16:creationId xmlns:a16="http://schemas.microsoft.com/office/drawing/2014/main" id="{CF6046DF-14DA-4C94-9AFA-CD947F34F605}"/>
              </a:ext>
            </a:extLst>
          </p:cNvPr>
          <p:cNvSpPr/>
          <p:nvPr/>
        </p:nvSpPr>
        <p:spPr>
          <a:xfrm>
            <a:off x="1883792" y="1919471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5" name="Rectangle : coins arrondis 34">
            <a:extLst>
              <a:ext uri="{FF2B5EF4-FFF2-40B4-BE49-F238E27FC236}">
                <a16:creationId xmlns:a16="http://schemas.microsoft.com/office/drawing/2014/main" id="{F1F36651-AA61-4E22-BDBC-7FA6E90C3EAB}"/>
              </a:ext>
            </a:extLst>
          </p:cNvPr>
          <p:cNvSpPr/>
          <p:nvPr/>
        </p:nvSpPr>
        <p:spPr>
          <a:xfrm>
            <a:off x="1883790" y="2993014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6" name="Rectangle : coins arrondis 35">
            <a:extLst>
              <a:ext uri="{FF2B5EF4-FFF2-40B4-BE49-F238E27FC236}">
                <a16:creationId xmlns:a16="http://schemas.microsoft.com/office/drawing/2014/main" id="{18FB2496-9C67-4964-AEE0-5BFA3F1932DC}"/>
              </a:ext>
            </a:extLst>
          </p:cNvPr>
          <p:cNvSpPr/>
          <p:nvPr/>
        </p:nvSpPr>
        <p:spPr>
          <a:xfrm>
            <a:off x="1883790" y="4011195"/>
            <a:ext cx="1253765" cy="848412"/>
          </a:xfrm>
          <a:prstGeom prst="roundRect">
            <a:avLst/>
          </a:prstGeom>
          <a:gradFill>
            <a:gsLst>
              <a:gs pos="0">
                <a:srgbClr val="CAE8AA"/>
              </a:gs>
              <a:gs pos="52000">
                <a:schemeClr val="bg1"/>
              </a:gs>
              <a:gs pos="100000">
                <a:srgbClr val="F19BF3"/>
              </a:gs>
            </a:gsLst>
            <a:lin ang="5400000" scaled="1"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LSTM</a:t>
            </a:r>
            <a:r>
              <a:rPr lang="en-US" baseline="-25000" dirty="0"/>
              <a:t>N</a:t>
            </a:r>
            <a:endParaRPr lang="en-US" dirty="0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A17FB855-4FB4-484D-8656-E58CF47A96B4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2024793" y="2081685"/>
            <a:ext cx="0" cy="2925713"/>
          </a:xfrm>
          <a:prstGeom prst="line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/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C9284BE3-962C-4952-A272-67CD8CD90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2058" y="5007398"/>
                <a:ext cx="725470" cy="6024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DF44E3C3-F26A-40B4-9200-D30BDE27459F}"/>
              </a:ext>
            </a:extLst>
          </p:cNvPr>
          <p:cNvSpPr/>
          <p:nvPr/>
        </p:nvSpPr>
        <p:spPr>
          <a:xfrm>
            <a:off x="659379" y="1781666"/>
            <a:ext cx="462409" cy="3243699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0,</a:t>
            </a:r>
          </a:p>
          <a:p>
            <a:pPr algn="r"/>
            <a:r>
              <a:rPr lang="en-US" sz="2400" dirty="0"/>
              <a:t>…</a:t>
            </a:r>
          </a:p>
          <a:p>
            <a:pPr algn="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/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0A618A9-EA9F-4FFA-ABDA-3C3DCF7F18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6576" y="2315352"/>
                <a:ext cx="810711" cy="6297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/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4414A336-438E-4318-8B93-438966F6B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1298" y="3340323"/>
                <a:ext cx="810711" cy="62977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/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ln>
                <a:solidFill>
                  <a:srgbClr val="D51ADA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i="1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0D3B666-9D01-44FE-9409-A346CFAB1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280" y="4378969"/>
                <a:ext cx="810711" cy="62977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rgbClr val="D51ADA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952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53D4F2-9B9E-49DC-8F8D-5C14B67AB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Alternatives to computing and storing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dirty="0"/>
                  <a:t>Autoregressive models</a:t>
                </a:r>
              </a:p>
              <a:p>
                <a:pPr lvl="1"/>
                <a:r>
                  <a:rPr lang="en-US" dirty="0"/>
                  <a:t>Assumption: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it-IT" b="0" dirty="0"/>
              </a:p>
              <a:p>
                <a:pPr lvl="1"/>
                <a:r>
                  <a:rPr lang="en-US" dirty="0"/>
                  <a:t>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They might look simple, but good performance</a:t>
                </a:r>
              </a:p>
              <a:p>
                <a:pPr lvl="1"/>
                <a:r>
                  <a:rPr lang="en-US" dirty="0"/>
                  <a:t>Auto-Regressive Moving Average (ARMA)</a:t>
                </a:r>
              </a:p>
              <a:p>
                <a:pPr lvl="1"/>
                <a:r>
                  <a:rPr lang="en-US" dirty="0"/>
                  <a:t>Auto-Regressive Integrated Moving Average (ARIMA)</a:t>
                </a:r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224C4604-9A1F-4C89-81B1-CF51EDB467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5900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C931D-0AED-4146-937B-EA9B6BD20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Recurrent Units (GRUs)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6D4853-F8FE-4D24-984C-045D3D4F06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9"/>
            <a:ext cx="10515600" cy="2292608"/>
          </a:xfrm>
        </p:spPr>
        <p:txBody>
          <a:bodyPr/>
          <a:lstStyle/>
          <a:p>
            <a:r>
              <a:rPr lang="en-US" dirty="0"/>
              <a:t>Variant of LSTM with less parameters per unit (12 vs 16)</a:t>
            </a:r>
          </a:p>
          <a:p>
            <a:pPr lvl="1"/>
            <a:r>
              <a:rPr lang="en-US" dirty="0"/>
              <a:t>Considered more or less just as accurate, faster to train</a:t>
            </a:r>
          </a:p>
          <a:p>
            <a:pPr lvl="1"/>
            <a:r>
              <a:rPr lang="en-US" dirty="0"/>
              <a:t>More recent applications favor GRUs over LSTMs</a:t>
            </a:r>
          </a:p>
          <a:p>
            <a:pPr lvl="1"/>
            <a:r>
              <a:rPr lang="en-US" dirty="0"/>
              <a:t>But not always, in practice people </a:t>
            </a:r>
            <a:r>
              <a:rPr lang="en-US" i="1" dirty="0"/>
              <a:t>try both</a:t>
            </a:r>
            <a:r>
              <a:rPr lang="en-US" dirty="0"/>
              <a:t> and then pick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02190CF-7D84-471D-B69E-8F6AD77D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598" y="4317486"/>
            <a:ext cx="3711889" cy="16202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D8E8743-F337-4BBC-B35F-E8413BEC1A18}"/>
              </a:ext>
            </a:extLst>
          </p:cNvPr>
          <p:cNvSpPr txBox="1"/>
          <p:nvPr/>
        </p:nvSpPr>
        <p:spPr>
          <a:xfrm>
            <a:off x="4123565" y="3749344"/>
            <a:ext cx="34505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pytorch</a:t>
            </a:r>
            <a:r>
              <a:rPr lang="en-US" sz="3200" dirty="0"/>
              <a:t> LSTM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EBFEC4-4474-4D7E-9ECE-CA034A8AE07B}"/>
              </a:ext>
            </a:extLst>
          </p:cNvPr>
          <p:cNvSpPr txBox="1"/>
          <p:nvPr/>
        </p:nvSpPr>
        <p:spPr>
          <a:xfrm>
            <a:off x="8149204" y="3774545"/>
            <a:ext cx="28652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pytorch</a:t>
            </a:r>
            <a:r>
              <a:rPr lang="en-US" sz="3200" dirty="0"/>
              <a:t> GRU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3BE5B14-14D0-47CE-9A68-9662A3F7E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66" y="4323486"/>
            <a:ext cx="4339472" cy="1068431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A5B95AC2-677D-499A-AAAE-52276936D9D9}"/>
              </a:ext>
            </a:extLst>
          </p:cNvPr>
          <p:cNvSpPr txBox="1"/>
          <p:nvPr/>
        </p:nvSpPr>
        <p:spPr>
          <a:xfrm>
            <a:off x="558523" y="3774545"/>
            <a:ext cx="26142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pytorch</a:t>
            </a:r>
            <a:r>
              <a:rPr lang="en-US" sz="3200" dirty="0"/>
              <a:t> RNN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B16B240-DA74-4B2D-A4A6-9E37709E82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23" y="4272927"/>
            <a:ext cx="3607480" cy="58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56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2" y="3634445"/>
            <a:ext cx="9343955" cy="2568392"/>
          </a:xfrm>
        </p:spPr>
        <p:txBody>
          <a:bodyPr>
            <a:noAutofit/>
          </a:bodyPr>
          <a:lstStyle/>
          <a:p>
            <a:r>
              <a:rPr lang="en-US" dirty="0"/>
              <a:t>Bibliography</a:t>
            </a:r>
            <a:br>
              <a:rPr lang="en-US" dirty="0"/>
            </a:br>
            <a:r>
              <a:rPr lang="en-US" sz="1600" dirty="0"/>
              <a:t>- Amari, S. I. (1972). </a:t>
            </a:r>
            <a:r>
              <a:rPr lang="en-US" sz="1600" i="1" dirty="0"/>
              <a:t>Learning patterns and pattern sequences by self-organizing nets of threshold elements</a:t>
            </a:r>
            <a:r>
              <a:rPr lang="en-US" sz="1600" dirty="0"/>
              <a:t>. IEEE Transactions on computers, 100(11), 1197-1206. [</a:t>
            </a:r>
            <a:r>
              <a:rPr lang="en-US" sz="1600" b="1" dirty="0">
                <a:solidFill>
                  <a:srgbClr val="FF0000"/>
                </a:solidFill>
              </a:rPr>
              <a:t>RNNs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Cho, K., Van </a:t>
            </a:r>
            <a:r>
              <a:rPr lang="en-US" sz="1600" dirty="0" err="1"/>
              <a:t>Merriënboer</a:t>
            </a:r>
            <a:r>
              <a:rPr lang="en-US" sz="1600" dirty="0"/>
              <a:t>, B., </a:t>
            </a:r>
            <a:r>
              <a:rPr lang="en-US" sz="1600" dirty="0" err="1"/>
              <a:t>Bahdanau</a:t>
            </a:r>
            <a:r>
              <a:rPr lang="en-US" sz="1600" dirty="0"/>
              <a:t>, D., &amp; </a:t>
            </a:r>
            <a:r>
              <a:rPr lang="en-US" sz="1600" dirty="0" err="1"/>
              <a:t>Bengio</a:t>
            </a:r>
            <a:r>
              <a:rPr lang="en-US" sz="1600" dirty="0"/>
              <a:t>, Y. (2014). On the properties of neural machine translation: Encoder-decoder approaches. </a:t>
            </a:r>
            <a:r>
              <a:rPr lang="en-US" sz="1600" dirty="0" err="1"/>
              <a:t>arXiv</a:t>
            </a:r>
            <a:r>
              <a:rPr lang="en-US" sz="1600" dirty="0"/>
              <a:t> preprint arXiv:1409.1259. [</a:t>
            </a:r>
            <a:r>
              <a:rPr lang="en-US" sz="1600" b="1" dirty="0">
                <a:solidFill>
                  <a:srgbClr val="FF0000"/>
                </a:solidFill>
              </a:rPr>
              <a:t>GRUs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Hochreiter</a:t>
            </a:r>
            <a:r>
              <a:rPr lang="en-US" sz="1600" dirty="0"/>
              <a:t>, S., &amp; </a:t>
            </a:r>
            <a:r>
              <a:rPr lang="en-US" sz="1600" dirty="0" err="1"/>
              <a:t>Schmidhuber</a:t>
            </a:r>
            <a:r>
              <a:rPr lang="en-US" sz="1600" dirty="0"/>
              <a:t>, J. (1997). </a:t>
            </a:r>
            <a:r>
              <a:rPr lang="en-US" sz="1600" i="1" dirty="0"/>
              <a:t>Long short-term memory</a:t>
            </a:r>
            <a:r>
              <a:rPr lang="en-US" sz="1600" dirty="0"/>
              <a:t>. Neural computation, 9(8), 1735-1780. [</a:t>
            </a:r>
            <a:r>
              <a:rPr lang="en-US" sz="1600" b="1" dirty="0">
                <a:solidFill>
                  <a:srgbClr val="FF0000"/>
                </a:solidFill>
              </a:rPr>
              <a:t>LSTMs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Hopfield, J. J. (1982). Neural networks and physical systems with emergent collective computational abilities. Proceedings of the national academy of sciences, 79(8), 2554-2558. [</a:t>
            </a:r>
            <a:r>
              <a:rPr lang="en-US" sz="1600" b="1" dirty="0">
                <a:solidFill>
                  <a:srgbClr val="FF0000"/>
                </a:solidFill>
              </a:rPr>
              <a:t>RNNs</a:t>
            </a:r>
            <a:r>
              <a:rPr lang="en-US" sz="1600" dirty="0"/>
              <a:t>]</a:t>
            </a:r>
            <a:br>
              <a:rPr lang="en-US" sz="1600" dirty="0"/>
            </a:br>
            <a:r>
              <a:rPr lang="en-US" sz="1600" dirty="0"/>
              <a:t>- </a:t>
            </a:r>
            <a:r>
              <a:rPr lang="en-US" sz="1600" dirty="0" err="1"/>
              <a:t>StatQuest</a:t>
            </a:r>
            <a:r>
              <a:rPr lang="en-US" sz="1600" dirty="0"/>
              <a:t>, Long Short-Term Memory (LSTM), Clearly Explained, </a:t>
            </a:r>
            <a:r>
              <a:rPr lang="en-US" sz="1600" dirty="0">
                <a:hlinkClick r:id="rId2"/>
              </a:rPr>
              <a:t>https://www.youtube.com/watch?v=YCzL96nL7j0</a:t>
            </a:r>
            <a:r>
              <a:rPr lang="en-US" sz="1600" dirty="0"/>
              <a:t> 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6704D3-8F3D-4078-B56B-91CD0113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E48132-F2B7-4052-A0F9-1F66692368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neural networks, this could be an issue</a:t>
            </a:r>
          </a:p>
          <a:p>
            <a:pPr lvl="1"/>
            <a:r>
              <a:rPr lang="en-US" dirty="0"/>
              <a:t>So far, input tensors for an application had the </a:t>
            </a:r>
            <a:r>
              <a:rPr lang="en-US" b="1" dirty="0"/>
              <a:t>exact same shape</a:t>
            </a:r>
            <a:endParaRPr lang="en-US" dirty="0"/>
          </a:p>
          <a:p>
            <a:pPr lvl="1"/>
            <a:r>
              <a:rPr lang="en-US" i="1" dirty="0"/>
              <a:t>Variable number of steps</a:t>
            </a:r>
            <a:r>
              <a:rPr lang="en-US" dirty="0"/>
              <a:t> in sequences for same application</a:t>
            </a:r>
          </a:p>
          <a:p>
            <a:pPr lvl="1"/>
            <a:r>
              <a:rPr lang="en-US" dirty="0"/>
              <a:t>For example, how could a CNN deal with a variable-sized input?</a:t>
            </a:r>
          </a:p>
          <a:p>
            <a:endParaRPr lang="en-US" dirty="0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B051CC08-6099-43A7-B70E-C9FAB28B9F17}"/>
              </a:ext>
            </a:extLst>
          </p:cNvPr>
          <p:cNvGrpSpPr/>
          <p:nvPr/>
        </p:nvGrpSpPr>
        <p:grpSpPr>
          <a:xfrm>
            <a:off x="2541509" y="3761266"/>
            <a:ext cx="7108981" cy="2168096"/>
            <a:chOff x="1507118" y="3577384"/>
            <a:chExt cx="2546853" cy="2168096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307AAF21-F0F8-4215-942C-110732A22A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07118" y="3577384"/>
              <a:ext cx="0" cy="21446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559BDFE7-75ED-431F-95A7-D10E51851FA6}"/>
                </a:ext>
              </a:extLst>
            </p:cNvPr>
            <p:cNvCxnSpPr>
              <a:cxnSpLocks/>
            </p:cNvCxnSpPr>
            <p:nvPr/>
          </p:nvCxnSpPr>
          <p:spPr>
            <a:xfrm>
              <a:off x="1507118" y="5722070"/>
              <a:ext cx="2546853" cy="234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C964D7DF-32E2-40E4-A21F-10A045894EEB}"/>
              </a:ext>
            </a:extLst>
          </p:cNvPr>
          <p:cNvSpPr/>
          <p:nvPr/>
        </p:nvSpPr>
        <p:spPr>
          <a:xfrm>
            <a:off x="2545237" y="4494484"/>
            <a:ext cx="5052767" cy="738198"/>
          </a:xfrm>
          <a:custGeom>
            <a:avLst/>
            <a:gdLst>
              <a:gd name="connsiteX0" fmla="*/ 0 w 5052767"/>
              <a:gd name="connsiteY0" fmla="*/ 558283 h 738198"/>
              <a:gd name="connsiteX1" fmla="*/ 1253765 w 5052767"/>
              <a:gd name="connsiteY1" fmla="*/ 2102 h 738198"/>
              <a:gd name="connsiteX2" fmla="*/ 2818615 w 5052767"/>
              <a:gd name="connsiteY2" fmla="*/ 737392 h 738198"/>
              <a:gd name="connsiteX3" fmla="*/ 4015819 w 5052767"/>
              <a:gd name="connsiteY3" fmla="*/ 143504 h 738198"/>
              <a:gd name="connsiteX4" fmla="*/ 5052767 w 5052767"/>
              <a:gd name="connsiteY4" fmla="*/ 30382 h 738198"/>
              <a:gd name="connsiteX5" fmla="*/ 5052767 w 5052767"/>
              <a:gd name="connsiteY5" fmla="*/ 30382 h 738198"/>
              <a:gd name="connsiteX6" fmla="*/ 5052767 w 5052767"/>
              <a:gd name="connsiteY6" fmla="*/ 30382 h 738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52767" h="738198">
                <a:moveTo>
                  <a:pt x="0" y="558283"/>
                </a:moveTo>
                <a:cubicBezTo>
                  <a:pt x="391998" y="265267"/>
                  <a:pt x="783996" y="-27749"/>
                  <a:pt x="1253765" y="2102"/>
                </a:cubicBezTo>
                <a:cubicBezTo>
                  <a:pt x="1723534" y="31953"/>
                  <a:pt x="2358273" y="713825"/>
                  <a:pt x="2818615" y="737392"/>
                </a:cubicBezTo>
                <a:cubicBezTo>
                  <a:pt x="3278957" y="760959"/>
                  <a:pt x="3643460" y="261339"/>
                  <a:pt x="4015819" y="143504"/>
                </a:cubicBezTo>
                <a:cubicBezTo>
                  <a:pt x="4388178" y="25669"/>
                  <a:pt x="5052767" y="30382"/>
                  <a:pt x="5052767" y="30382"/>
                </a:cubicBezTo>
                <a:lnTo>
                  <a:pt x="5052767" y="30382"/>
                </a:lnTo>
                <a:lnTo>
                  <a:pt x="5052767" y="30382"/>
                </a:ln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7787DA33-CE73-49A8-950C-2DBDA4169C84}"/>
              </a:ext>
            </a:extLst>
          </p:cNvPr>
          <p:cNvSpPr/>
          <p:nvPr/>
        </p:nvSpPr>
        <p:spPr>
          <a:xfrm>
            <a:off x="2535810" y="4609707"/>
            <a:ext cx="7899662" cy="1078130"/>
          </a:xfrm>
          <a:custGeom>
            <a:avLst/>
            <a:gdLst>
              <a:gd name="connsiteX0" fmla="*/ 0 w 7899662"/>
              <a:gd name="connsiteY0" fmla="*/ 904973 h 1078130"/>
              <a:gd name="connsiteX1" fmla="*/ 744718 w 7899662"/>
              <a:gd name="connsiteY1" fmla="*/ 1074656 h 1078130"/>
              <a:gd name="connsiteX2" fmla="*/ 1527143 w 7899662"/>
              <a:gd name="connsiteY2" fmla="*/ 914400 h 1078130"/>
              <a:gd name="connsiteX3" fmla="*/ 2168165 w 7899662"/>
              <a:gd name="connsiteY3" fmla="*/ 848413 h 1078130"/>
              <a:gd name="connsiteX4" fmla="*/ 3308809 w 7899662"/>
              <a:gd name="connsiteY4" fmla="*/ 1074656 h 1078130"/>
              <a:gd name="connsiteX5" fmla="*/ 4317477 w 7899662"/>
              <a:gd name="connsiteY5" fmla="*/ 641023 h 1078130"/>
              <a:gd name="connsiteX6" fmla="*/ 5561815 w 7899662"/>
              <a:gd name="connsiteY6" fmla="*/ 669303 h 1078130"/>
              <a:gd name="connsiteX7" fmla="*/ 6372520 w 7899662"/>
              <a:gd name="connsiteY7" fmla="*/ 1036949 h 1078130"/>
              <a:gd name="connsiteX8" fmla="*/ 7579151 w 7899662"/>
              <a:gd name="connsiteY8" fmla="*/ 188536 h 1078130"/>
              <a:gd name="connsiteX9" fmla="*/ 7899662 w 7899662"/>
              <a:gd name="connsiteY9" fmla="*/ 0 h 1078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99662" h="1078130">
                <a:moveTo>
                  <a:pt x="0" y="904973"/>
                </a:moveTo>
                <a:cubicBezTo>
                  <a:pt x="245097" y="989029"/>
                  <a:pt x="490194" y="1073085"/>
                  <a:pt x="744718" y="1074656"/>
                </a:cubicBezTo>
                <a:cubicBezTo>
                  <a:pt x="999242" y="1076227"/>
                  <a:pt x="1289902" y="952107"/>
                  <a:pt x="1527143" y="914400"/>
                </a:cubicBezTo>
                <a:cubicBezTo>
                  <a:pt x="1764384" y="876693"/>
                  <a:pt x="1871221" y="821704"/>
                  <a:pt x="2168165" y="848413"/>
                </a:cubicBezTo>
                <a:cubicBezTo>
                  <a:pt x="2465109" y="875122"/>
                  <a:pt x="2950590" y="1109221"/>
                  <a:pt x="3308809" y="1074656"/>
                </a:cubicBezTo>
                <a:cubicBezTo>
                  <a:pt x="3667028" y="1040091"/>
                  <a:pt x="3941976" y="708582"/>
                  <a:pt x="4317477" y="641023"/>
                </a:cubicBezTo>
                <a:cubicBezTo>
                  <a:pt x="4692978" y="573464"/>
                  <a:pt x="5219308" y="603315"/>
                  <a:pt x="5561815" y="669303"/>
                </a:cubicBezTo>
                <a:cubicBezTo>
                  <a:pt x="5904322" y="735291"/>
                  <a:pt x="6036297" y="1117077"/>
                  <a:pt x="6372520" y="1036949"/>
                </a:cubicBezTo>
                <a:cubicBezTo>
                  <a:pt x="6708743" y="956821"/>
                  <a:pt x="7324627" y="361361"/>
                  <a:pt x="7579151" y="188536"/>
                </a:cubicBezTo>
                <a:cubicBezTo>
                  <a:pt x="7833675" y="15711"/>
                  <a:pt x="7866668" y="7855"/>
                  <a:pt x="7899662" y="0"/>
                </a:cubicBezTo>
              </a:path>
            </a:pathLst>
          </a:cu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07D7184-60C5-478D-82B0-E55D73E884BD}"/>
              </a:ext>
            </a:extLst>
          </p:cNvPr>
          <p:cNvSpPr/>
          <p:nvPr/>
        </p:nvSpPr>
        <p:spPr>
          <a:xfrm>
            <a:off x="2545237" y="3682318"/>
            <a:ext cx="4232635" cy="776560"/>
          </a:xfrm>
          <a:custGeom>
            <a:avLst/>
            <a:gdLst>
              <a:gd name="connsiteX0" fmla="*/ 0 w 4232635"/>
              <a:gd name="connsiteY0" fmla="*/ 776560 h 776560"/>
              <a:gd name="connsiteX1" fmla="*/ 377072 w 4232635"/>
              <a:gd name="connsiteY1" fmla="*/ 493756 h 776560"/>
              <a:gd name="connsiteX2" fmla="*/ 933254 w 4232635"/>
              <a:gd name="connsiteY2" fmla="*/ 295793 h 776560"/>
              <a:gd name="connsiteX3" fmla="*/ 1395167 w 4232635"/>
              <a:gd name="connsiteY3" fmla="*/ 314647 h 776560"/>
              <a:gd name="connsiteX4" fmla="*/ 2073897 w 4232635"/>
              <a:gd name="connsiteY4" fmla="*/ 625731 h 776560"/>
              <a:gd name="connsiteX5" fmla="*/ 3120272 w 4232635"/>
              <a:gd name="connsiteY5" fmla="*/ 173245 h 776560"/>
              <a:gd name="connsiteX6" fmla="*/ 3751868 w 4232635"/>
              <a:gd name="connsiteY6" fmla="*/ 12989 h 776560"/>
              <a:gd name="connsiteX7" fmla="*/ 4025245 w 4232635"/>
              <a:gd name="connsiteY7" fmla="*/ 12989 h 776560"/>
              <a:gd name="connsiteX8" fmla="*/ 4232635 w 4232635"/>
              <a:gd name="connsiteY8" fmla="*/ 41270 h 776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32635" h="776560">
                <a:moveTo>
                  <a:pt x="0" y="776560"/>
                </a:moveTo>
                <a:cubicBezTo>
                  <a:pt x="110765" y="675222"/>
                  <a:pt x="221530" y="573884"/>
                  <a:pt x="377072" y="493756"/>
                </a:cubicBezTo>
                <a:cubicBezTo>
                  <a:pt x="532614" y="413628"/>
                  <a:pt x="763572" y="325644"/>
                  <a:pt x="933254" y="295793"/>
                </a:cubicBezTo>
                <a:cubicBezTo>
                  <a:pt x="1102936" y="265942"/>
                  <a:pt x="1205060" y="259657"/>
                  <a:pt x="1395167" y="314647"/>
                </a:cubicBezTo>
                <a:cubicBezTo>
                  <a:pt x="1585274" y="369637"/>
                  <a:pt x="1786380" y="649298"/>
                  <a:pt x="2073897" y="625731"/>
                </a:cubicBezTo>
                <a:cubicBezTo>
                  <a:pt x="2361415" y="602164"/>
                  <a:pt x="2840610" y="275369"/>
                  <a:pt x="3120272" y="173245"/>
                </a:cubicBezTo>
                <a:cubicBezTo>
                  <a:pt x="3399934" y="71121"/>
                  <a:pt x="3601039" y="39698"/>
                  <a:pt x="3751868" y="12989"/>
                </a:cubicBezTo>
                <a:cubicBezTo>
                  <a:pt x="3902697" y="-13720"/>
                  <a:pt x="3945117" y="8276"/>
                  <a:pt x="4025245" y="12989"/>
                </a:cubicBezTo>
                <a:cubicBezTo>
                  <a:pt x="4105373" y="17702"/>
                  <a:pt x="4169004" y="29486"/>
                  <a:pt x="4232635" y="41270"/>
                </a:cubicBezTo>
              </a:path>
            </a:pathLst>
          </a:cu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3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5F0269-9466-4B45-B847-2FB0AB9F5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BF21C-D982-44BC-A548-79BEBF575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Interestingly, first ideas are from 1925 (!)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Ising</a:t>
            </a:r>
            <a:r>
              <a:rPr lang="en-US" dirty="0"/>
              <a:t> model” (Lenz and </a:t>
            </a:r>
            <a:r>
              <a:rPr lang="en-US" dirty="0" err="1"/>
              <a:t>Ising</a:t>
            </a:r>
            <a:r>
              <a:rPr lang="en-US" dirty="0"/>
              <a:t>), model of magnetism (no learning)</a:t>
            </a:r>
          </a:p>
          <a:p>
            <a:pPr lvl="1"/>
            <a:r>
              <a:rPr lang="en-US" dirty="0" err="1"/>
              <a:t>Shin’ici</a:t>
            </a:r>
            <a:r>
              <a:rPr lang="en-US" dirty="0"/>
              <a:t> Amari, 1972, version with adaptable weights</a:t>
            </a:r>
          </a:p>
          <a:p>
            <a:pPr lvl="1"/>
            <a:r>
              <a:rPr lang="en-US" dirty="0"/>
              <a:t>Popularized by John Hopfield in 1982, “Hopfield Networks”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040CDCE-2AC0-4E10-BF7F-AF0C6EC10B69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5" name="Connecteur : en arc 4">
            <a:extLst>
              <a:ext uri="{FF2B5EF4-FFF2-40B4-BE49-F238E27FC236}">
                <a16:creationId xmlns:a16="http://schemas.microsoft.com/office/drawing/2014/main" id="{0EC07437-0F7B-4E2F-835C-43834515090B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4C669AF-A38E-43F8-BF69-FE5D4DE691DB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9C6553F1-5BA0-4E93-B36A-DEF6A8B29BA8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0B39A5-9B03-441B-8525-529DB0CAD41B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C20B39A5-9B03-441B-8525-529DB0CAD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07772C-FEA6-4053-948E-03FCA38A0A12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807772C-FEA6-4053-948E-03FCA38A0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3E9E1A97-830A-45DC-A3E7-8397BABF2698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0070DE18-A895-4449-9832-7FA4E5D29834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30C334-3127-40CA-B749-3CDCE84ED0BF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130C334-3127-40CA-B749-3CDCE84ED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4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36FB75F-5E84-40EA-B9EB-A7A6471544F7}"/>
              </a:ext>
            </a:extLst>
          </p:cNvPr>
          <p:cNvCxnSpPr>
            <a:stCxn id="10" idx="3"/>
            <a:endCxn id="1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65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The architecture is conceived to predict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it-IT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it-IT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RNN unit is designed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Other modules can later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58890A29-70BA-4849-BE64-E4FD6964D8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9969AE-6420-40E7-9152-ED5D428EB361}"/>
              </a:ext>
            </a:extLst>
          </p:cNvPr>
          <p:cNvSpPr/>
          <p:nvPr/>
        </p:nvSpPr>
        <p:spPr>
          <a:xfrm>
            <a:off x="3271101" y="3754916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RNN</a:t>
            </a:r>
          </a:p>
        </p:txBody>
      </p:sp>
      <p:cxnSp>
        <p:nvCxnSpPr>
          <p:cNvPr id="7" name="Connecteur : en arc 6">
            <a:extLst>
              <a:ext uri="{FF2B5EF4-FFF2-40B4-BE49-F238E27FC236}">
                <a16:creationId xmlns:a16="http://schemas.microsoft.com/office/drawing/2014/main" id="{3D3DD52C-694E-47CC-BAAE-60B37CA446E1}"/>
              </a:ext>
            </a:extLst>
          </p:cNvPr>
          <p:cNvCxnSpPr>
            <a:cxnSpLocks/>
            <a:stCxn id="4" idx="3"/>
            <a:endCxn id="4" idx="1"/>
          </p:cNvCxnSpPr>
          <p:nvPr/>
        </p:nvCxnSpPr>
        <p:spPr>
          <a:xfrm flipH="1">
            <a:off x="3271101" y="4358232"/>
            <a:ext cx="1495720" cy="12700"/>
          </a:xfrm>
          <a:prstGeom prst="curvedConnector5">
            <a:avLst>
              <a:gd name="adj1" fmla="val -15284"/>
              <a:gd name="adj2" fmla="val 9593819"/>
              <a:gd name="adj3" fmla="val 112133"/>
            </a:avLst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0F0B3-EF29-41C4-87F6-7AA27A3F8B86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4766821" y="4358232"/>
            <a:ext cx="650448" cy="1270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38B68E-3611-4FCE-89D7-E4E323F33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620653" y="4352078"/>
            <a:ext cx="650448" cy="61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/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508" y="4028912"/>
                <a:ext cx="75414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/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it-IT" sz="3600" b="0" i="1" smtClean="0">
                              <a:solidFill>
                                <a:srgbClr val="D51ADA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it-IT" sz="3600" b="0" i="1" smtClean="0">
                          <a:solidFill>
                            <a:srgbClr val="D51AD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>
                  <a:solidFill>
                    <a:srgbClr val="D51ADA"/>
                  </a:solidFill>
                </a:endParaRPr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8874EB42-F50F-465A-99EF-EFD115091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269" y="4047766"/>
                <a:ext cx="82013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3D4E8EEF-050A-4CC7-AAAF-234F82F3324D}"/>
              </a:ext>
            </a:extLst>
          </p:cNvPr>
          <p:cNvSpPr/>
          <p:nvPr/>
        </p:nvSpPr>
        <p:spPr>
          <a:xfrm>
            <a:off x="6652967" y="3761266"/>
            <a:ext cx="1291472" cy="12066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…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036B88DB-2CB2-4144-8D50-E75B6715EC1D}"/>
              </a:ext>
            </a:extLst>
          </p:cNvPr>
          <p:cNvCxnSpPr>
            <a:cxnSpLocks/>
            <a:stCxn id="17" idx="3"/>
            <a:endCxn id="23" idx="1"/>
          </p:cNvCxnSpPr>
          <p:nvPr/>
        </p:nvCxnSpPr>
        <p:spPr>
          <a:xfrm flipV="1">
            <a:off x="6237401" y="4364582"/>
            <a:ext cx="415566" cy="635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/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5E0B8158-71B2-4B11-919F-5488D39C2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9113" y="4078543"/>
                <a:ext cx="782424" cy="584775"/>
              </a:xfrm>
              <a:prstGeom prst="rect">
                <a:avLst/>
              </a:prstGeom>
              <a:blipFill>
                <a:blip r:embed="rId5"/>
                <a:stretch>
                  <a:fillRect r="-3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9356FB6-53A7-4A1A-BE38-A3502A426604}"/>
              </a:ext>
            </a:extLst>
          </p:cNvPr>
          <p:cNvCxnSpPr>
            <a:stCxn id="23" idx="3"/>
            <a:endCxn id="32" idx="1"/>
          </p:cNvCxnSpPr>
          <p:nvPr/>
        </p:nvCxnSpPr>
        <p:spPr>
          <a:xfrm>
            <a:off x="7944439" y="4364582"/>
            <a:ext cx="594674" cy="634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470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E9969AE-6420-40E7-9152-ED5D428EB361}"/>
              </a:ext>
            </a:extLst>
          </p:cNvPr>
          <p:cNvSpPr/>
          <p:nvPr/>
        </p:nvSpPr>
        <p:spPr>
          <a:xfrm>
            <a:off x="6749588" y="3601129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1170F0B3-EF29-41C4-87F6-7AA27A3F8B86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7497448" y="3252989"/>
            <a:ext cx="0" cy="34814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238B68E-3611-4FCE-89D7-E4E323F33865}"/>
              </a:ext>
            </a:extLst>
          </p:cNvPr>
          <p:cNvCxnSpPr>
            <a:cxnSpLocks/>
            <a:stCxn id="16" idx="0"/>
            <a:endCxn id="4" idx="2"/>
          </p:cNvCxnSpPr>
          <p:nvPr/>
        </p:nvCxnSpPr>
        <p:spPr>
          <a:xfrm flipV="1">
            <a:off x="7497448" y="4807760"/>
            <a:ext cx="0" cy="641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/>
              <p:nvPr/>
            </p:nvSpPr>
            <p:spPr>
              <a:xfrm>
                <a:off x="7120375" y="5448962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A9E73F4D-BA9C-4EAD-B10E-0866C5E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375" y="5448962"/>
                <a:ext cx="75414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A8D7988-BB11-4315-BA09-AB39993E6A0C}"/>
                  </a:ext>
                </a:extLst>
              </p:cNvPr>
              <p:cNvSpPr txBox="1"/>
              <p:nvPr/>
            </p:nvSpPr>
            <p:spPr>
              <a:xfrm>
                <a:off x="6963260" y="2214457"/>
                <a:ext cx="105580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it-IT" sz="36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4A8D7988-BB11-4315-BA09-AB39993E6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260" y="2214457"/>
                <a:ext cx="105580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9668F6F3-DFCE-4022-AC5D-280DC77A79DF}"/>
              </a:ext>
            </a:extLst>
          </p:cNvPr>
          <p:cNvSpPr/>
          <p:nvPr/>
        </p:nvSpPr>
        <p:spPr>
          <a:xfrm>
            <a:off x="4160364" y="3605011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78F60A3C-4C77-4C90-A1C6-109715865C7A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4908224" y="3252989"/>
            <a:ext cx="0" cy="352022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9E42347-89DD-4728-B929-0F7A3EA9AD28}"/>
              </a:ext>
            </a:extLst>
          </p:cNvPr>
          <p:cNvCxnSpPr>
            <a:cxnSpLocks/>
            <a:stCxn id="22" idx="0"/>
            <a:endCxn id="19" idx="2"/>
          </p:cNvCxnSpPr>
          <p:nvPr/>
        </p:nvCxnSpPr>
        <p:spPr>
          <a:xfrm flipV="1">
            <a:off x="4908224" y="4811642"/>
            <a:ext cx="0" cy="641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846E6BC-8625-4ECD-899C-C0C64675F82F}"/>
                  </a:ext>
                </a:extLst>
              </p:cNvPr>
              <p:cNvSpPr txBox="1"/>
              <p:nvPr/>
            </p:nvSpPr>
            <p:spPr>
              <a:xfrm>
                <a:off x="4531151" y="5452844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D846E6BC-8625-4ECD-899C-C0C64675F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1151" y="5452844"/>
                <a:ext cx="75414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D9B5C8-A5F3-487F-B55D-72CEF43ECAC9}"/>
                  </a:ext>
                </a:extLst>
              </p:cNvPr>
              <p:cNvSpPr txBox="1"/>
              <p:nvPr/>
            </p:nvSpPr>
            <p:spPr>
              <a:xfrm>
                <a:off x="4374036" y="2218339"/>
                <a:ext cx="105580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3DD9B5C8-A5F3-487F-B55D-72CEF43EC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036" y="2218339"/>
                <a:ext cx="105580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8ACAECD0-ACCC-49FE-9990-B63D4F61639D}"/>
              </a:ext>
            </a:extLst>
          </p:cNvPr>
          <p:cNvSpPr/>
          <p:nvPr/>
        </p:nvSpPr>
        <p:spPr>
          <a:xfrm>
            <a:off x="1941926" y="3605011"/>
            <a:ext cx="1495720" cy="1206631"/>
          </a:xfrm>
          <a:prstGeom prst="roundRect">
            <a:avLst/>
          </a:prstGeom>
          <a:gradFill flip="none" rotWithShape="1">
            <a:gsLst>
              <a:gs pos="0">
                <a:srgbClr val="D51ADA">
                  <a:tint val="66000"/>
                  <a:satMod val="160000"/>
                </a:srgbClr>
              </a:gs>
              <a:gs pos="50000">
                <a:srgbClr val="D51ADA">
                  <a:tint val="44500"/>
                  <a:satMod val="160000"/>
                </a:srgbClr>
              </a:gs>
              <a:gs pos="100000">
                <a:srgbClr val="D51ADA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/>
              <a:t>RNN</a:t>
            </a:r>
            <a:endParaRPr lang="en-US" sz="3600" dirty="0"/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4C22566-CAD7-4538-996E-7029787B7523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2689786" y="3252989"/>
            <a:ext cx="0" cy="352022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309BA68-0985-40D0-A297-E0391B2DC790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2689786" y="4811642"/>
            <a:ext cx="0" cy="6412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02D2D95-F110-44CC-B05F-9A769F7BA499}"/>
                  </a:ext>
                </a:extLst>
              </p:cNvPr>
              <p:cNvSpPr txBox="1"/>
              <p:nvPr/>
            </p:nvSpPr>
            <p:spPr>
              <a:xfrm>
                <a:off x="2312713" y="5452844"/>
                <a:ext cx="75414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502D2D95-F110-44CC-B05F-9A769F7BA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2713" y="5452844"/>
                <a:ext cx="754145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B6FB065-60A5-4F68-8DF5-B45D30F2123B}"/>
                  </a:ext>
                </a:extLst>
              </p:cNvPr>
              <p:cNvSpPr txBox="1"/>
              <p:nvPr/>
            </p:nvSpPr>
            <p:spPr>
              <a:xfrm>
                <a:off x="2155598" y="2218339"/>
                <a:ext cx="1055804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3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ZoneTexte 27">
                <a:extLst>
                  <a:ext uri="{FF2B5EF4-FFF2-40B4-BE49-F238E27FC236}">
                    <a16:creationId xmlns:a16="http://schemas.microsoft.com/office/drawing/2014/main" id="{DB6FB065-60A5-4F68-8DF5-B45D30F21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5598" y="2218339"/>
                <a:ext cx="105580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23756B4A-8541-44C9-A3D2-A3FABCCB27AE}"/>
              </a:ext>
            </a:extLst>
          </p:cNvPr>
          <p:cNvCxnSpPr>
            <a:stCxn id="24" idx="3"/>
            <a:endCxn id="19" idx="1"/>
          </p:cNvCxnSpPr>
          <p:nvPr/>
        </p:nvCxnSpPr>
        <p:spPr>
          <a:xfrm>
            <a:off x="3437646" y="4208327"/>
            <a:ext cx="722718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49774E7-DBC3-4DE3-AA90-E54DDED2A713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656084" y="4208327"/>
            <a:ext cx="55932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B37BF0E0-7010-4898-B5A2-8ED61536B0D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1310326" y="4208327"/>
            <a:ext cx="631600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8F3EEDA-E971-4C7A-A177-4BEB43A731EC}"/>
              </a:ext>
            </a:extLst>
          </p:cNvPr>
          <p:cNvSpPr/>
          <p:nvPr/>
        </p:nvSpPr>
        <p:spPr>
          <a:xfrm>
            <a:off x="592310" y="3809631"/>
            <a:ext cx="718016" cy="708243"/>
          </a:xfrm>
          <a:prstGeom prst="rect">
            <a:avLst/>
          </a:prstGeom>
          <a:solidFill>
            <a:srgbClr val="F7C8F8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0.0</a:t>
            </a:r>
            <a:endParaRPr lang="en-US" sz="2800" dirty="0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8DE79C02-6A49-420E-8154-FC0AC2313D88}"/>
              </a:ext>
            </a:extLst>
          </p:cNvPr>
          <p:cNvSpPr txBox="1"/>
          <p:nvPr/>
        </p:nvSpPr>
        <p:spPr>
          <a:xfrm>
            <a:off x="6264905" y="3946717"/>
            <a:ext cx="392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…</a:t>
            </a:r>
            <a:endParaRPr lang="en-US" sz="2800" dirty="0"/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BD8CC79B-6CEA-4E5A-9659-890B76B013ED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8245308" y="4204445"/>
            <a:ext cx="559323" cy="0"/>
          </a:xfrm>
          <a:prstGeom prst="straightConnector1">
            <a:avLst/>
          </a:prstGeom>
          <a:ln w="38100">
            <a:solidFill>
              <a:srgbClr val="D51AD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 : coins arrondis 40">
            <a:extLst>
              <a:ext uri="{FF2B5EF4-FFF2-40B4-BE49-F238E27FC236}">
                <a16:creationId xmlns:a16="http://schemas.microsoft.com/office/drawing/2014/main" id="{C91B5DD9-D495-472A-A8E5-46A4A5755234}"/>
              </a:ext>
            </a:extLst>
          </p:cNvPr>
          <p:cNvSpPr/>
          <p:nvPr/>
        </p:nvSpPr>
        <p:spPr>
          <a:xfrm>
            <a:off x="2174452" y="3096272"/>
            <a:ext cx="1036950" cy="3189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  <a:endParaRPr lang="en-US" dirty="0"/>
          </a:p>
        </p:txBody>
      </p:sp>
      <p:sp>
        <p:nvSpPr>
          <p:cNvPr id="42" name="Rectangle : coins arrondis 41">
            <a:extLst>
              <a:ext uri="{FF2B5EF4-FFF2-40B4-BE49-F238E27FC236}">
                <a16:creationId xmlns:a16="http://schemas.microsoft.com/office/drawing/2014/main" id="{C788882B-E05B-445C-B28C-77A5B2C5AB80}"/>
              </a:ext>
            </a:extLst>
          </p:cNvPr>
          <p:cNvSpPr/>
          <p:nvPr/>
        </p:nvSpPr>
        <p:spPr>
          <a:xfrm>
            <a:off x="4386036" y="3096272"/>
            <a:ext cx="1036950" cy="3189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43" name="Rectangle : coins arrondis 42">
            <a:extLst>
              <a:ext uri="{FF2B5EF4-FFF2-40B4-BE49-F238E27FC236}">
                <a16:creationId xmlns:a16="http://schemas.microsoft.com/office/drawing/2014/main" id="{D3F7AF0B-3A8B-43A5-BAA2-20B803E7EBC3}"/>
              </a:ext>
            </a:extLst>
          </p:cNvPr>
          <p:cNvSpPr/>
          <p:nvPr/>
        </p:nvSpPr>
        <p:spPr>
          <a:xfrm>
            <a:off x="6969543" y="3096272"/>
            <a:ext cx="1036950" cy="3189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  <a:endParaRPr lang="en-US" dirty="0"/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E05AACE-DCE2-4108-A82B-812A7000AEF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2689787" y="2860788"/>
            <a:ext cx="3140" cy="235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4B740E1E-0A4F-42AD-9083-A083AC5D379B}"/>
              </a:ext>
            </a:extLst>
          </p:cNvPr>
          <p:cNvCxnSpPr>
            <a:cxnSpLocks/>
            <a:stCxn id="42" idx="0"/>
            <a:endCxn id="23" idx="2"/>
          </p:cNvCxnSpPr>
          <p:nvPr/>
        </p:nvCxnSpPr>
        <p:spPr>
          <a:xfrm flipH="1" flipV="1">
            <a:off x="4901938" y="2864670"/>
            <a:ext cx="2573" cy="23160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69113D7C-59DC-4682-A81D-C0B442088833}"/>
              </a:ext>
            </a:extLst>
          </p:cNvPr>
          <p:cNvCxnSpPr>
            <a:cxnSpLocks/>
            <a:stCxn id="43" idx="0"/>
            <a:endCxn id="18" idx="2"/>
          </p:cNvCxnSpPr>
          <p:nvPr/>
        </p:nvCxnSpPr>
        <p:spPr>
          <a:xfrm flipV="1">
            <a:off x="7488018" y="2860788"/>
            <a:ext cx="3144" cy="23548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939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e 32">
            <a:extLst>
              <a:ext uri="{FF2B5EF4-FFF2-40B4-BE49-F238E27FC236}">
                <a16:creationId xmlns:a16="http://schemas.microsoft.com/office/drawing/2014/main" id="{493EA611-12F0-417C-B7C5-8555199C8419}"/>
              </a:ext>
            </a:extLst>
          </p:cNvPr>
          <p:cNvGrpSpPr/>
          <p:nvPr/>
        </p:nvGrpSpPr>
        <p:grpSpPr>
          <a:xfrm>
            <a:off x="592310" y="2214457"/>
            <a:ext cx="8212321" cy="3884718"/>
            <a:chOff x="592310" y="2214457"/>
            <a:chExt cx="8212321" cy="3884718"/>
          </a:xfrm>
        </p:grpSpPr>
        <p:sp>
          <p:nvSpPr>
            <p:cNvPr id="36" name="Rectangle : coins arrondis 35">
              <a:extLst>
                <a:ext uri="{FF2B5EF4-FFF2-40B4-BE49-F238E27FC236}">
                  <a16:creationId xmlns:a16="http://schemas.microsoft.com/office/drawing/2014/main" id="{B253B3BA-B5E5-407F-9DA5-8587C35018A0}"/>
                </a:ext>
              </a:extLst>
            </p:cNvPr>
            <p:cNvSpPr/>
            <p:nvPr/>
          </p:nvSpPr>
          <p:spPr>
            <a:xfrm>
              <a:off x="6749588" y="3601129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73533215-67A7-43E8-AB45-85EDBE3C1F8E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V="1">
              <a:off x="7497448" y="3252989"/>
              <a:ext cx="0" cy="34814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816C82F7-F598-4C59-92D6-8229B876FDD2}"/>
                </a:ext>
              </a:extLst>
            </p:cNvPr>
            <p:cNvCxnSpPr>
              <a:cxnSpLocks/>
              <a:stCxn id="61" idx="0"/>
              <a:endCxn id="36" idx="2"/>
            </p:cNvCxnSpPr>
            <p:nvPr/>
          </p:nvCxnSpPr>
          <p:spPr>
            <a:xfrm flipV="1">
              <a:off x="7497448" y="4807760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4AE60AD-DF28-41D8-A41B-9BFDC0341556}"/>
                    </a:ext>
                  </a:extLst>
                </p:cNvPr>
                <p:cNvSpPr txBox="1"/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E4AE60AD-DF28-41D8-A41B-9BFDC0341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0375" y="5448962"/>
                  <a:ext cx="754145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AFF2E0C-92BA-486D-8D80-C8BA6BB79286}"/>
                    </a:ext>
                  </a:extLst>
                </p:cNvPr>
                <p:cNvSpPr txBox="1"/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it-IT" sz="36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it-IT" sz="36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62" name="ZoneTexte 61">
                  <a:extLst>
                    <a:ext uri="{FF2B5EF4-FFF2-40B4-BE49-F238E27FC236}">
                      <a16:creationId xmlns:a16="http://schemas.microsoft.com/office/drawing/2014/main" id="{1AFF2E0C-92BA-486D-8D80-C8BA6BB792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260" y="2214457"/>
                  <a:ext cx="1055804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4D26336D-8E0B-4073-9173-8EF35634D7BD}"/>
                </a:ext>
              </a:extLst>
            </p:cNvPr>
            <p:cNvSpPr/>
            <p:nvPr/>
          </p:nvSpPr>
          <p:spPr>
            <a:xfrm>
              <a:off x="4160364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4" name="Connecteur droit avec flèche 63">
              <a:extLst>
                <a:ext uri="{FF2B5EF4-FFF2-40B4-BE49-F238E27FC236}">
                  <a16:creationId xmlns:a16="http://schemas.microsoft.com/office/drawing/2014/main" id="{C3D67D8F-DA4A-4F7F-8D52-416134F07CE6}"/>
                </a:ext>
              </a:extLst>
            </p:cNvPr>
            <p:cNvCxnSpPr>
              <a:cxnSpLocks/>
              <a:stCxn id="63" idx="0"/>
            </p:cNvCxnSpPr>
            <p:nvPr/>
          </p:nvCxnSpPr>
          <p:spPr>
            <a:xfrm flipV="1">
              <a:off x="4908224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eur droit avec flèche 64">
              <a:extLst>
                <a:ext uri="{FF2B5EF4-FFF2-40B4-BE49-F238E27FC236}">
                  <a16:creationId xmlns:a16="http://schemas.microsoft.com/office/drawing/2014/main" id="{25D3CE68-3C27-430F-846F-B7B83E084BBB}"/>
                </a:ext>
              </a:extLst>
            </p:cNvPr>
            <p:cNvCxnSpPr>
              <a:cxnSpLocks/>
              <a:stCxn id="66" idx="0"/>
              <a:endCxn id="63" idx="2"/>
            </p:cNvCxnSpPr>
            <p:nvPr/>
          </p:nvCxnSpPr>
          <p:spPr>
            <a:xfrm flipV="1">
              <a:off x="4908224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73C7283-E575-482F-B3A2-49B04B9FAE7C}"/>
                    </a:ext>
                  </a:extLst>
                </p:cNvPr>
                <p:cNvSpPr txBox="1"/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73C7283-E575-482F-B3A2-49B04B9FAE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1151" y="5452844"/>
                  <a:ext cx="754145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A55C603-12B2-44ED-BAA7-86BAD59217DD}"/>
                    </a:ext>
                  </a:extLst>
                </p:cNvPr>
                <p:cNvSpPr txBox="1"/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7" name="ZoneTexte 66">
                  <a:extLst>
                    <a:ext uri="{FF2B5EF4-FFF2-40B4-BE49-F238E27FC236}">
                      <a16:creationId xmlns:a16="http://schemas.microsoft.com/office/drawing/2014/main" id="{5A55C603-12B2-44ED-BAA7-86BAD5921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4036" y="2218339"/>
                  <a:ext cx="1055804" cy="6463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Rectangle : coins arrondis 67">
              <a:extLst>
                <a:ext uri="{FF2B5EF4-FFF2-40B4-BE49-F238E27FC236}">
                  <a16:creationId xmlns:a16="http://schemas.microsoft.com/office/drawing/2014/main" id="{47EEC12A-C05C-451A-ACCD-385091D835EB}"/>
                </a:ext>
              </a:extLst>
            </p:cNvPr>
            <p:cNvSpPr/>
            <p:nvPr/>
          </p:nvSpPr>
          <p:spPr>
            <a:xfrm>
              <a:off x="1941926" y="3605011"/>
              <a:ext cx="1495720" cy="1206631"/>
            </a:xfrm>
            <a:prstGeom prst="roundRect">
              <a:avLst/>
            </a:prstGeom>
            <a:gradFill flip="none" rotWithShape="1">
              <a:gsLst>
                <a:gs pos="0">
                  <a:srgbClr val="D51ADA">
                    <a:tint val="66000"/>
                    <a:satMod val="160000"/>
                  </a:srgbClr>
                </a:gs>
                <a:gs pos="50000">
                  <a:srgbClr val="D51ADA">
                    <a:tint val="44500"/>
                    <a:satMod val="160000"/>
                  </a:srgbClr>
                </a:gs>
                <a:gs pos="100000">
                  <a:srgbClr val="D51ADA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/>
                <a:t>RNN</a:t>
              </a:r>
              <a:endParaRPr lang="en-US" sz="3600" dirty="0"/>
            </a:p>
          </p:txBody>
        </p:sp>
        <p:cxnSp>
          <p:nvCxnSpPr>
            <p:cNvPr id="69" name="Connecteur droit avec flèche 68">
              <a:extLst>
                <a:ext uri="{FF2B5EF4-FFF2-40B4-BE49-F238E27FC236}">
                  <a16:creationId xmlns:a16="http://schemas.microsoft.com/office/drawing/2014/main" id="{83191327-2341-49A4-B281-ED770DB16708}"/>
                </a:ext>
              </a:extLst>
            </p:cNvPr>
            <p:cNvCxnSpPr>
              <a:cxnSpLocks/>
              <a:stCxn id="68" idx="0"/>
            </p:cNvCxnSpPr>
            <p:nvPr/>
          </p:nvCxnSpPr>
          <p:spPr>
            <a:xfrm flipV="1">
              <a:off x="2689786" y="3252989"/>
              <a:ext cx="0" cy="352022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avec flèche 69">
              <a:extLst>
                <a:ext uri="{FF2B5EF4-FFF2-40B4-BE49-F238E27FC236}">
                  <a16:creationId xmlns:a16="http://schemas.microsoft.com/office/drawing/2014/main" id="{FB62A6EC-189A-45B2-8141-8B8327A26808}"/>
                </a:ext>
              </a:extLst>
            </p:cNvPr>
            <p:cNvCxnSpPr>
              <a:cxnSpLocks/>
              <a:stCxn id="71" idx="0"/>
              <a:endCxn id="68" idx="2"/>
            </p:cNvCxnSpPr>
            <p:nvPr/>
          </p:nvCxnSpPr>
          <p:spPr>
            <a:xfrm flipV="1">
              <a:off x="2689786" y="4811642"/>
              <a:ext cx="0" cy="6412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200E417-B01F-40B4-A09E-6222E37AC763}"/>
                    </a:ext>
                  </a:extLst>
                </p:cNvPr>
                <p:cNvSpPr txBox="1"/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1" name="ZoneTexte 70">
                  <a:extLst>
                    <a:ext uri="{FF2B5EF4-FFF2-40B4-BE49-F238E27FC236}">
                      <a16:creationId xmlns:a16="http://schemas.microsoft.com/office/drawing/2014/main" id="{0200E417-B01F-40B4-A09E-6222E37AC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12713" y="5452844"/>
                  <a:ext cx="754145" cy="64633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3CF97A86-5B6F-4009-920E-EE29E9EA42E9}"/>
                    </a:ext>
                  </a:extLst>
                </p:cNvPr>
                <p:cNvSpPr txBox="1"/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it-IT" sz="3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it-IT" sz="3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72" name="ZoneTexte 71">
                  <a:extLst>
                    <a:ext uri="{FF2B5EF4-FFF2-40B4-BE49-F238E27FC236}">
                      <a16:creationId xmlns:a16="http://schemas.microsoft.com/office/drawing/2014/main" id="{3CF97A86-5B6F-4009-920E-EE29E9EA42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98" y="2218339"/>
                  <a:ext cx="1055804" cy="64633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eur droit avec flèche 72">
              <a:extLst>
                <a:ext uri="{FF2B5EF4-FFF2-40B4-BE49-F238E27FC236}">
                  <a16:creationId xmlns:a16="http://schemas.microsoft.com/office/drawing/2014/main" id="{4812FD24-F731-4464-BF01-013E09C23C25}"/>
                </a:ext>
              </a:extLst>
            </p:cNvPr>
            <p:cNvCxnSpPr>
              <a:stCxn id="68" idx="3"/>
              <a:endCxn id="63" idx="1"/>
            </p:cNvCxnSpPr>
            <p:nvPr/>
          </p:nvCxnSpPr>
          <p:spPr>
            <a:xfrm>
              <a:off x="3437646" y="4208327"/>
              <a:ext cx="722718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A10622DF-FB53-46C6-90F8-4073CBC421CD}"/>
                </a:ext>
              </a:extLst>
            </p:cNvPr>
            <p:cNvCxnSpPr>
              <a:cxnSpLocks/>
              <a:stCxn id="63" idx="3"/>
            </p:cNvCxnSpPr>
            <p:nvPr/>
          </p:nvCxnSpPr>
          <p:spPr>
            <a:xfrm>
              <a:off x="5656084" y="4208327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cteur droit avec flèche 74">
              <a:extLst>
                <a:ext uri="{FF2B5EF4-FFF2-40B4-BE49-F238E27FC236}">
                  <a16:creationId xmlns:a16="http://schemas.microsoft.com/office/drawing/2014/main" id="{3420E584-E651-46CA-9CEE-19BE7FB03D19}"/>
                </a:ext>
              </a:extLst>
            </p:cNvPr>
            <p:cNvCxnSpPr>
              <a:cxnSpLocks/>
              <a:endCxn id="68" idx="1"/>
            </p:cNvCxnSpPr>
            <p:nvPr/>
          </p:nvCxnSpPr>
          <p:spPr>
            <a:xfrm>
              <a:off x="1310326" y="4208327"/>
              <a:ext cx="631600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CFC840D-F7CF-460A-95C0-57D59DA5A11B}"/>
                </a:ext>
              </a:extLst>
            </p:cNvPr>
            <p:cNvSpPr/>
            <p:nvPr/>
          </p:nvSpPr>
          <p:spPr>
            <a:xfrm>
              <a:off x="592310" y="3809631"/>
              <a:ext cx="718016" cy="708243"/>
            </a:xfrm>
            <a:prstGeom prst="rect">
              <a:avLst/>
            </a:prstGeom>
            <a:solidFill>
              <a:srgbClr val="F7C8F8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/>
                <a:t>0.0</a:t>
              </a:r>
              <a:endParaRPr lang="en-US" sz="2800" dirty="0"/>
            </a:p>
          </p:txBody>
        </p:sp>
        <p:sp>
          <p:nvSpPr>
            <p:cNvPr id="77" name="ZoneTexte 76">
              <a:extLst>
                <a:ext uri="{FF2B5EF4-FFF2-40B4-BE49-F238E27FC236}">
                  <a16:creationId xmlns:a16="http://schemas.microsoft.com/office/drawing/2014/main" id="{CFB268A0-46C7-4FEE-B79E-CEB8E2EC46B2}"/>
                </a:ext>
              </a:extLst>
            </p:cNvPr>
            <p:cNvSpPr txBox="1"/>
            <p:nvPr/>
          </p:nvSpPr>
          <p:spPr>
            <a:xfrm>
              <a:off x="6264905" y="3946717"/>
              <a:ext cx="3927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…</a:t>
              </a:r>
              <a:endParaRPr lang="en-US" sz="2800" dirty="0"/>
            </a:p>
          </p:txBody>
        </p:sp>
        <p:cxnSp>
          <p:nvCxnSpPr>
            <p:cNvPr id="78" name="Connecteur droit avec flèche 77">
              <a:extLst>
                <a:ext uri="{FF2B5EF4-FFF2-40B4-BE49-F238E27FC236}">
                  <a16:creationId xmlns:a16="http://schemas.microsoft.com/office/drawing/2014/main" id="{92F6D550-1860-457E-B5A0-57895E2230A1}"/>
                </a:ext>
              </a:extLst>
            </p:cNvPr>
            <p:cNvCxnSpPr>
              <a:cxnSpLocks/>
              <a:stCxn id="36" idx="3"/>
            </p:cNvCxnSpPr>
            <p:nvPr/>
          </p:nvCxnSpPr>
          <p:spPr>
            <a:xfrm>
              <a:off x="8245308" y="4204445"/>
              <a:ext cx="559323" cy="0"/>
            </a:xfrm>
            <a:prstGeom prst="straightConnector1">
              <a:avLst/>
            </a:prstGeom>
            <a:ln w="38100">
              <a:solidFill>
                <a:srgbClr val="D51AD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 : coins arrondis 78">
              <a:extLst>
                <a:ext uri="{FF2B5EF4-FFF2-40B4-BE49-F238E27FC236}">
                  <a16:creationId xmlns:a16="http://schemas.microsoft.com/office/drawing/2014/main" id="{1B2EA661-4853-4E1D-B5DC-6EE47A5DAC9E}"/>
                </a:ext>
              </a:extLst>
            </p:cNvPr>
            <p:cNvSpPr/>
            <p:nvPr/>
          </p:nvSpPr>
          <p:spPr>
            <a:xfrm>
              <a:off x="2174452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sp>
          <p:nvSpPr>
            <p:cNvPr id="80" name="Rectangle : coins arrondis 79">
              <a:extLst>
                <a:ext uri="{FF2B5EF4-FFF2-40B4-BE49-F238E27FC236}">
                  <a16:creationId xmlns:a16="http://schemas.microsoft.com/office/drawing/2014/main" id="{9C2C7EE5-ADE3-4028-B3F2-350284A31384}"/>
                </a:ext>
              </a:extLst>
            </p:cNvPr>
            <p:cNvSpPr/>
            <p:nvPr/>
          </p:nvSpPr>
          <p:spPr>
            <a:xfrm>
              <a:off x="4386036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81" name="Rectangle : coins arrondis 80">
              <a:extLst>
                <a:ext uri="{FF2B5EF4-FFF2-40B4-BE49-F238E27FC236}">
                  <a16:creationId xmlns:a16="http://schemas.microsoft.com/office/drawing/2014/main" id="{3997DDAA-EB7C-4823-9DC6-559BF763C891}"/>
                </a:ext>
              </a:extLst>
            </p:cNvPr>
            <p:cNvSpPr/>
            <p:nvPr/>
          </p:nvSpPr>
          <p:spPr>
            <a:xfrm>
              <a:off x="6969543" y="3096272"/>
              <a:ext cx="1036950" cy="318959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…</a:t>
              </a:r>
              <a:endParaRPr lang="en-US" dirty="0"/>
            </a:p>
          </p:txBody>
        </p:sp>
        <p:cxnSp>
          <p:nvCxnSpPr>
            <p:cNvPr id="82" name="Connecteur droit avec flèche 81">
              <a:extLst>
                <a:ext uri="{FF2B5EF4-FFF2-40B4-BE49-F238E27FC236}">
                  <a16:creationId xmlns:a16="http://schemas.microsoft.com/office/drawing/2014/main" id="{4B3038E6-B2D4-42C1-A46B-68DB53798CD7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 flipH="1" flipV="1">
              <a:off x="2689787" y="2860788"/>
              <a:ext cx="3140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avec flèche 82">
              <a:extLst>
                <a:ext uri="{FF2B5EF4-FFF2-40B4-BE49-F238E27FC236}">
                  <a16:creationId xmlns:a16="http://schemas.microsoft.com/office/drawing/2014/main" id="{ADF51E74-2884-401C-85D3-97539ABBB610}"/>
                </a:ext>
              </a:extLst>
            </p:cNvPr>
            <p:cNvCxnSpPr>
              <a:cxnSpLocks/>
              <a:stCxn id="80" idx="0"/>
              <a:endCxn id="67" idx="2"/>
            </p:cNvCxnSpPr>
            <p:nvPr/>
          </p:nvCxnSpPr>
          <p:spPr>
            <a:xfrm flipH="1" flipV="1">
              <a:off x="4901938" y="2864670"/>
              <a:ext cx="2573" cy="23160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avec flèche 83">
              <a:extLst>
                <a:ext uri="{FF2B5EF4-FFF2-40B4-BE49-F238E27FC236}">
                  <a16:creationId xmlns:a16="http://schemas.microsoft.com/office/drawing/2014/main" id="{E70C5215-7A7A-4618-A832-D588D8F4B132}"/>
                </a:ext>
              </a:extLst>
            </p:cNvPr>
            <p:cNvCxnSpPr>
              <a:cxnSpLocks/>
              <a:stCxn id="81" idx="0"/>
              <a:endCxn id="62" idx="2"/>
            </p:cNvCxnSpPr>
            <p:nvPr/>
          </p:nvCxnSpPr>
          <p:spPr>
            <a:xfrm flipV="1">
              <a:off x="7488018" y="2860788"/>
              <a:ext cx="3144" cy="23548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90F1ED5D-5E66-4AFF-808C-3C790A9BD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Recurrent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8890A29-70BA-4849-BE64-E4FD6964D8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297853"/>
          </a:xfrm>
        </p:spPr>
        <p:txBody>
          <a:bodyPr/>
          <a:lstStyle/>
          <a:p>
            <a:r>
              <a:rPr lang="it-IT" dirty="0"/>
              <a:t>How is a RNN trained? Unrolling!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Flèche : virage 3">
            <a:extLst>
              <a:ext uri="{FF2B5EF4-FFF2-40B4-BE49-F238E27FC236}">
                <a16:creationId xmlns:a16="http://schemas.microsoft.com/office/drawing/2014/main" id="{DEC31010-A666-48FA-9273-02F01DE48FD0}"/>
              </a:ext>
            </a:extLst>
          </p:cNvPr>
          <p:cNvSpPr/>
          <p:nvPr/>
        </p:nvSpPr>
        <p:spPr>
          <a:xfrm flipH="1" flipV="1">
            <a:off x="2773443" y="2504955"/>
            <a:ext cx="5882327" cy="2363291"/>
          </a:xfrm>
          <a:prstGeom prst="bentArrow">
            <a:avLst>
              <a:gd name="adj1" fmla="val 11039"/>
              <a:gd name="adj2" fmla="val 10440"/>
              <a:gd name="adj3" fmla="val 13033"/>
              <a:gd name="adj4" fmla="val 4375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0B208507-9345-433C-9879-18B5239D329D}"/>
              </a:ext>
            </a:extLst>
          </p:cNvPr>
          <p:cNvSpPr/>
          <p:nvPr/>
        </p:nvSpPr>
        <p:spPr>
          <a:xfrm>
            <a:off x="1556216" y="3582645"/>
            <a:ext cx="7512370" cy="51771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0685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1951</Words>
  <Application>Microsoft Office PowerPoint</Application>
  <PresentationFormat>Grand écran</PresentationFormat>
  <Paragraphs>580</Paragraphs>
  <Slides>41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Raleway</vt:lpstr>
      <vt:lpstr>Thème Office</vt:lpstr>
      <vt:lpstr>Recurrent Neural Networks</vt:lpstr>
      <vt:lpstr>Outline</vt:lpstr>
      <vt:lpstr>Dynamical systems</vt:lpstr>
      <vt:lpstr>Dynamical systems</vt:lpstr>
      <vt:lpstr>Dynamical systems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Recurrent Neural Networks</vt:lpstr>
      <vt:lpstr>Issues with RNNs</vt:lpstr>
      <vt:lpstr>Issues with RNNs</vt:lpstr>
      <vt:lpstr>Présentation PowerPoint</vt:lpstr>
      <vt:lpstr>Long-Short Term Memory Networks</vt:lpstr>
      <vt:lpstr>Long-Short Term Memory Unit</vt:lpstr>
      <vt:lpstr>Long-Short Term Memory Unit</vt:lpstr>
      <vt:lpstr>Long-Short Term Memory Unit</vt:lpstr>
      <vt:lpstr>Long-Short Term Memory Unit</vt:lpstr>
      <vt:lpstr>Parenthesis</vt:lpstr>
      <vt:lpstr>Long-Short Term Memory Unit</vt:lpstr>
      <vt:lpstr>LSTM architecture</vt:lpstr>
      <vt:lpstr>LSTM architecture</vt:lpstr>
      <vt:lpstr>LSTM architecture</vt:lpstr>
      <vt:lpstr>Gated Recurrent Units (GRUs)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196</cp:revision>
  <dcterms:created xsi:type="dcterms:W3CDTF">2020-06-05T13:14:31Z</dcterms:created>
  <dcterms:modified xsi:type="dcterms:W3CDTF">2024-12-08T13:22:23Z</dcterms:modified>
</cp:coreProperties>
</file>