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40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REGULARIZATION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Regularization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Regularization</a:t>
            </a:r>
          </a:p>
          <a:p>
            <a:r>
              <a:rPr lang="it-IT" dirty="0"/>
              <a:t>L1/L2 regularization</a:t>
            </a:r>
          </a:p>
          <a:p>
            <a:r>
              <a:rPr lang="it-IT" dirty="0"/>
              <a:t>Dropout</a:t>
            </a:r>
          </a:p>
          <a:p>
            <a:r>
              <a:rPr lang="it-IT" dirty="0"/>
              <a:t>Batch normalization</a:t>
            </a:r>
          </a:p>
          <a:p>
            <a:r>
              <a:rPr lang="it-IT" dirty="0"/>
              <a:t>Regularization in pytorch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C335B-B899-4D4E-AFAA-F38B881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7E6D83-51C5-488D-8C88-A9D01F90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ally in the battle to fight against </a:t>
            </a:r>
            <a:r>
              <a:rPr lang="en-US" b="1" dirty="0"/>
              <a:t>overfitting</a:t>
            </a:r>
          </a:p>
          <a:p>
            <a:pPr lvl="1"/>
            <a:r>
              <a:rPr lang="en-US" dirty="0"/>
              <a:t>Neural network researchers noticed a </a:t>
            </a:r>
            <a:r>
              <a:rPr lang="en-US" i="1" dirty="0"/>
              <a:t>correlation </a:t>
            </a:r>
            <a:r>
              <a:rPr lang="en-US" dirty="0"/>
              <a:t>with overfitting</a:t>
            </a:r>
          </a:p>
          <a:p>
            <a:pPr lvl="1"/>
            <a:r>
              <a:rPr lang="en-US" dirty="0"/>
              <a:t>Parameters or neuron outputs with large absolute values</a:t>
            </a:r>
          </a:p>
          <a:p>
            <a:pPr lvl="1"/>
            <a:endParaRPr lang="en-US" dirty="0"/>
          </a:p>
          <a:p>
            <a:r>
              <a:rPr lang="en-US" dirty="0"/>
              <a:t>If parameter values represent “knowledge”</a:t>
            </a:r>
          </a:p>
          <a:p>
            <a:pPr lvl="1"/>
            <a:r>
              <a:rPr lang="en-US" dirty="0"/>
              <a:t>High values mean </a:t>
            </a:r>
            <a:r>
              <a:rPr lang="en-US" i="1" dirty="0"/>
              <a:t>hyperspecialized</a:t>
            </a:r>
            <a:r>
              <a:rPr lang="en-US" dirty="0"/>
              <a:t> neurons</a:t>
            </a:r>
          </a:p>
          <a:p>
            <a:pPr lvl="1"/>
            <a:r>
              <a:rPr lang="en-US" dirty="0"/>
              <a:t>If for some reason </a:t>
            </a:r>
            <a:r>
              <a:rPr lang="en-US" b="1" dirty="0"/>
              <a:t>they are not activated</a:t>
            </a:r>
            <a:r>
              <a:rPr lang="en-US" dirty="0"/>
              <a:t>, everything after fails</a:t>
            </a:r>
          </a:p>
          <a:p>
            <a:pPr lvl="1"/>
            <a:r>
              <a:rPr lang="en-US" dirty="0"/>
              <a:t>Ideally, we would like knowledge to be more spread out</a:t>
            </a:r>
          </a:p>
          <a:p>
            <a:pPr lvl="1"/>
            <a:r>
              <a:rPr lang="en-US" dirty="0"/>
              <a:t>“More paths”, redundancy</a:t>
            </a:r>
          </a:p>
        </p:txBody>
      </p:sp>
    </p:spTree>
    <p:extLst>
      <p:ext uri="{BB962C8B-B14F-4D97-AF65-F5344CB8AC3E}">
        <p14:creationId xmlns:p14="http://schemas.microsoft.com/office/powerpoint/2010/main" val="18933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7EC1-A624-4F01-8298-B06A34F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E6FCB-CA2B-495A-92E6-74C240FB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would like the network to fit the data, but also not parameter values much larger than others in same module</a:t>
            </a:r>
          </a:p>
          <a:p>
            <a:r>
              <a:rPr lang="en-US" dirty="0"/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32050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7EC1-A624-4F01-8298-B06A34F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FFE6FCB-CA2B-495A-92E6-74C240FBC48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We would like the network to fit the data, but also not parameter values much larger than others in same module</a:t>
                </a:r>
              </a:p>
              <a:p>
                <a:endParaRPr lang="en-US" dirty="0"/>
              </a:p>
              <a:p>
                <a:r>
                  <a:rPr lang="en-US" dirty="0"/>
                  <a:t>Modify the </a:t>
                </a:r>
                <a:r>
                  <a:rPr lang="en-US" b="1" dirty="0"/>
                  <a:t>loss function</a:t>
                </a:r>
              </a:p>
              <a:p>
                <a:pPr lvl="1"/>
                <a:r>
                  <a:rPr lang="en-US" dirty="0"/>
                  <a:t>Add another term, penalize models</a:t>
                </a:r>
                <a:br>
                  <a:rPr lang="en-US" dirty="0"/>
                </a:br>
                <a:r>
                  <a:rPr lang="en-US" dirty="0"/>
                  <a:t>with large sum of absolute values</a:t>
                </a:r>
                <a:br>
                  <a:rPr lang="en-US" dirty="0"/>
                </a:br>
                <a:r>
                  <a:rPr lang="en-US" dirty="0"/>
                  <a:t>of weights (L1)</a:t>
                </a:r>
              </a:p>
              <a:p>
                <a:pPr lvl="1"/>
                <a:r>
                  <a:rPr lang="en-US" dirty="0"/>
                  <a:t>Or large sum of squared values of</a:t>
                </a:r>
                <a:br>
                  <a:rPr lang="en-US" dirty="0"/>
                </a:br>
                <a:r>
                  <a:rPr lang="en-US" dirty="0"/>
                  <a:t>weights (L2) </a:t>
                </a:r>
              </a:p>
              <a:p>
                <a:pPr lvl="1"/>
                <a:r>
                  <a:rPr lang="en-US" dirty="0"/>
                  <a:t>Weighted sum with hyperparameter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it-IT" b="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FFE6FCB-CA2B-495A-92E6-74C240FBC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FCAC36C7-40A8-4771-8F42-E553031B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90" y="3004784"/>
            <a:ext cx="4360192" cy="31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0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5CE3-499E-4E0A-AB4C-BC27B69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81C9F4-5FBB-43C7-AA23-89C6DF369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Popular technique (for a while)</a:t>
            </a:r>
          </a:p>
          <a:p>
            <a:pPr lvl="1"/>
            <a:r>
              <a:rPr lang="en-US" dirty="0"/>
              <a:t>Active </a:t>
            </a:r>
            <a:r>
              <a:rPr lang="en-US" u="sng" dirty="0"/>
              <a:t>only during the training process</a:t>
            </a:r>
          </a:p>
          <a:p>
            <a:pPr lvl="1"/>
            <a:r>
              <a:rPr lang="en-US" dirty="0"/>
              <a:t>During forward pass, </a:t>
            </a:r>
            <a:r>
              <a:rPr lang="en-US" b="1" dirty="0"/>
              <a:t>randomly set</a:t>
            </a:r>
            <a:r>
              <a:rPr lang="en-US" dirty="0"/>
              <a:t> input tensor element to </a:t>
            </a:r>
            <a:r>
              <a:rPr lang="en-US" b="1" dirty="0"/>
              <a:t>zero</a:t>
            </a:r>
          </a:p>
          <a:p>
            <a:pPr lvl="1"/>
            <a:r>
              <a:rPr lang="en-US" dirty="0"/>
              <a:t>This also impacts backward pass and gradient updates</a:t>
            </a:r>
          </a:p>
          <a:p>
            <a:pPr lvl="1"/>
            <a:r>
              <a:rPr lang="en-US" dirty="0"/>
              <a:t>Only parameter is a </a:t>
            </a:r>
            <a:r>
              <a:rPr lang="en-US" b="1" dirty="0"/>
              <a:t>probability</a:t>
            </a:r>
            <a:r>
              <a:rPr lang="en-US" dirty="0"/>
              <a:t>, applied to each tensor element</a:t>
            </a:r>
          </a:p>
          <a:p>
            <a:pPr lvl="1"/>
            <a:r>
              <a:rPr lang="en-US" dirty="0"/>
              <a:t>Can also be seen as </a:t>
            </a:r>
            <a:r>
              <a:rPr lang="en-US" b="1" dirty="0"/>
              <a:t>setting neuron output to zero</a:t>
            </a:r>
          </a:p>
          <a:p>
            <a:pPr lvl="1"/>
            <a:r>
              <a:rPr lang="en-US" dirty="0"/>
              <a:t>Can be applied (</a:t>
            </a:r>
            <a:r>
              <a:rPr lang="en-US"/>
              <a:t>or not) </a:t>
            </a:r>
            <a:r>
              <a:rPr lang="en-US" dirty="0"/>
              <a:t>independently to each module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2E519-C68C-40C7-8DA7-33D4ACE6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E5D960-A47F-4E77-B2C0-36A83CD78B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Growing in popularity in recent years</a:t>
                </a:r>
              </a:p>
              <a:p>
                <a:r>
                  <a:rPr lang="en-US" dirty="0"/>
                  <a:t>Like Dropout, can be applied (or not) to each module</a:t>
                </a:r>
              </a:p>
              <a:p>
                <a:r>
                  <a:rPr lang="en-US" dirty="0"/>
                  <a:t>Normalize output tensor of a module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for each dimension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learnable parameters of the module, optimized</a:t>
                </a:r>
              </a:p>
              <a:p>
                <a:r>
                  <a:rPr lang="en-US" dirty="0"/>
                  <a:t>Avoids extremely large output values of the module</a:t>
                </a:r>
              </a:p>
              <a:p>
                <a:r>
                  <a:rPr lang="en-US" dirty="0"/>
                  <a:t>In test/validation,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set to means of values seen during training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E5D960-A47F-4E77-B2C0-36A83CD78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AF518-EA9F-4E5F-AC61-2ECBE99F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utils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4F1A0-3946-4A50-9E9A-E3650E63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implements regularization as additional </a:t>
            </a:r>
            <a:r>
              <a:rPr lang="en-US" b="1" dirty="0"/>
              <a:t>modules</a:t>
            </a:r>
          </a:p>
          <a:p>
            <a:pPr lvl="1"/>
            <a:r>
              <a:rPr lang="en-US" dirty="0" err="1"/>
              <a:t>torch.nn.Dropout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torch.nn.BatchNorm1d(), 2d(), 3d() </a:t>
            </a:r>
            <a:r>
              <a:rPr lang="en-US" i="1" dirty="0"/>
              <a:t># horrible naming convention</a:t>
            </a:r>
          </a:p>
          <a:p>
            <a:r>
              <a:rPr lang="en-US" b="1" dirty="0" err="1"/>
              <a:t>model.train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/>
              <a:t>.eval()</a:t>
            </a:r>
            <a:r>
              <a:rPr lang="en-US" dirty="0"/>
              <a:t> to activate/deactivate reg. modules</a:t>
            </a:r>
          </a:p>
          <a:p>
            <a:r>
              <a:rPr lang="en-US" dirty="0"/>
              <a:t>L2 regularization is an </a:t>
            </a:r>
            <a:r>
              <a:rPr lang="en-US" b="1" dirty="0"/>
              <a:t>optimizer option</a:t>
            </a:r>
            <a:r>
              <a:rPr lang="en-US" dirty="0"/>
              <a:t>, </a:t>
            </a:r>
            <a:r>
              <a:rPr lang="en-US" dirty="0" err="1"/>
              <a:t>weight_decay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F199DE-885D-4DB0-8B26-840C6362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5609670"/>
            <a:ext cx="6049219" cy="390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14ABB1-BCAC-4F98-A942-928481FB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7" y="3994608"/>
            <a:ext cx="7846966" cy="16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0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Grand écran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Raleway</vt:lpstr>
      <vt:lpstr>Thème Office</vt:lpstr>
      <vt:lpstr>Regularization</vt:lpstr>
      <vt:lpstr>Outline</vt:lpstr>
      <vt:lpstr>Regularization?</vt:lpstr>
      <vt:lpstr>L1/L2 regularization</vt:lpstr>
      <vt:lpstr>L1/L2 regularization</vt:lpstr>
      <vt:lpstr>Dropout</vt:lpstr>
      <vt:lpstr>Batch normalization</vt:lpstr>
      <vt:lpstr>pytorch utils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64</cp:revision>
  <dcterms:created xsi:type="dcterms:W3CDTF">2020-06-05T13:14:31Z</dcterms:created>
  <dcterms:modified xsi:type="dcterms:W3CDTF">2024-12-05T22:01:36Z</dcterms:modified>
</cp:coreProperties>
</file>