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4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Decision trees and ensembles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000" dirty="0"/>
              <a:t>Decision trees </a:t>
            </a:r>
            <a:br>
              <a:rPr lang="it-IT" sz="8000" dirty="0"/>
            </a:br>
            <a:r>
              <a:rPr lang="it-IT" sz="8000" dirty="0"/>
              <a:t>(and ensembles of)</a:t>
            </a:r>
            <a:endParaRPr lang="fr-FR" sz="8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Alberto TONDA, Senior Researcher (DR)</a:t>
            </a:r>
          </a:p>
          <a:p>
            <a:r>
              <a:rPr lang="en-US" i="1" dirty="0"/>
              <a:t>UMR 518 MIA-PS (Applied Mathematics and Computer Science)</a:t>
            </a:r>
            <a:br>
              <a:rPr lang="en-US" i="1" dirty="0"/>
            </a:br>
            <a:r>
              <a:rPr lang="en-US" i="1" dirty="0"/>
              <a:t>INRAE, </a:t>
            </a:r>
            <a:r>
              <a:rPr lang="en-US" i="1" dirty="0" err="1"/>
              <a:t>AgroParisTech</a:t>
            </a:r>
            <a:r>
              <a:rPr lang="en-US" i="1" dirty="0"/>
              <a:t>, Université Paris-</a:t>
            </a:r>
            <a:r>
              <a:rPr lang="en-US" i="1" dirty="0" err="1"/>
              <a:t>Saclay</a:t>
            </a:r>
            <a:br>
              <a:rPr lang="en-US" i="1" dirty="0"/>
            </a:br>
            <a:r>
              <a:rPr lang="en-US" i="1" dirty="0" err="1"/>
              <a:t>Institut</a:t>
            </a:r>
            <a:r>
              <a:rPr lang="en-US" i="1" dirty="0"/>
              <a:t> des </a:t>
            </a:r>
            <a:r>
              <a:rPr lang="en-US" i="1" dirty="0" err="1"/>
              <a:t>Systèmes</a:t>
            </a:r>
            <a:r>
              <a:rPr lang="en-US" i="1" dirty="0"/>
              <a:t> Complexes, Paris-Ile-de-France</a:t>
            </a:r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9E39C-A246-44B0-9160-D75E7962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524F23-0A83-49FE-9182-87D70D4B9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single decision tree is a </a:t>
            </a:r>
            <a:r>
              <a:rPr lang="en-US" i="1" dirty="0"/>
              <a:t>weak predictor </a:t>
            </a:r>
          </a:p>
          <a:p>
            <a:pPr lvl="1"/>
            <a:r>
              <a:rPr lang="en-US" dirty="0"/>
              <a:t>“Performs slightly better than random guessing” (Freund &amp; </a:t>
            </a:r>
            <a:r>
              <a:rPr lang="en-US" dirty="0" err="1"/>
              <a:t>Schapire</a:t>
            </a:r>
            <a:r>
              <a:rPr lang="en-US" dirty="0"/>
              <a:t>, 1995)</a:t>
            </a:r>
          </a:p>
          <a:p>
            <a:pPr lvl="1"/>
            <a:r>
              <a:rPr lang="en-US" dirty="0"/>
              <a:t>However, ensembles of weak predictors can perform well</a:t>
            </a:r>
          </a:p>
        </p:txBody>
      </p:sp>
    </p:spTree>
    <p:extLst>
      <p:ext uri="{BB962C8B-B14F-4D97-AF65-F5344CB8AC3E}">
        <p14:creationId xmlns:p14="http://schemas.microsoft.com/office/powerpoint/2010/main" val="196138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Decision trees</a:t>
            </a:r>
          </a:p>
          <a:p>
            <a:r>
              <a:rPr lang="it-IT" dirty="0"/>
              <a:t>Classification and regression trees</a:t>
            </a:r>
          </a:p>
          <a:p>
            <a:r>
              <a:rPr lang="it-IT" dirty="0"/>
              <a:t>Optimization algorithm for CARTs</a:t>
            </a:r>
          </a:p>
          <a:p>
            <a:r>
              <a:rPr lang="it-IT" dirty="0"/>
              <a:t>Ensembles</a:t>
            </a:r>
          </a:p>
          <a:p>
            <a:r>
              <a:rPr lang="it-IT" dirty="0"/>
              <a:t>Random forest</a:t>
            </a:r>
          </a:p>
          <a:p>
            <a:r>
              <a:rPr lang="it-IT" dirty="0"/>
              <a:t>Bagging</a:t>
            </a:r>
          </a:p>
          <a:p>
            <a:r>
              <a:rPr lang="it-IT" dirty="0"/>
              <a:t>Boosting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E0C5F-601C-455C-88F7-9E87D4F7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5BD289-9762-4C27-BC9B-B1A5B36A7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Decision trees are one of the simplest kinds of AI algorithms</a:t>
            </a:r>
          </a:p>
          <a:p>
            <a:pPr lvl="1"/>
            <a:r>
              <a:rPr lang="en-US" i="1" dirty="0"/>
              <a:t>Easy to read* </a:t>
            </a:r>
            <a:r>
              <a:rPr lang="en-US" dirty="0"/>
              <a:t>for humans, we can follow the decision process</a:t>
            </a:r>
          </a:p>
          <a:p>
            <a:pPr lvl="1"/>
            <a:r>
              <a:rPr lang="en-US" dirty="0"/>
              <a:t>Can be hand-crafted! Encode expertise</a:t>
            </a:r>
          </a:p>
          <a:p>
            <a:pPr lvl="1"/>
            <a:r>
              <a:rPr lang="en-US" dirty="0"/>
              <a:t>Or created from data (ML)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i="1" dirty="0"/>
              <a:t>for small trees</a:t>
            </a:r>
          </a:p>
        </p:txBody>
      </p:sp>
      <p:pic>
        <p:nvPicPr>
          <p:cNvPr id="1026" name="Picture 2" descr="Python Decision Tree Classification Tutorial: Scikit-Learn  DecisionTreeClassifier | DataCamp">
            <a:extLst>
              <a:ext uri="{FF2B5EF4-FFF2-40B4-BE49-F238E27FC236}">
                <a16:creationId xmlns:a16="http://schemas.microsoft.com/office/drawing/2014/main" id="{8B8E9BBF-DB3A-4017-A30B-C5AA552AC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877" y="2758440"/>
            <a:ext cx="5307284" cy="334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5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E71E8-A4A3-4F6F-A6B1-77C1FD52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179ACA-CE33-4581-96D6-6F8678413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Classification trees: leaves are CLASSES</a:t>
            </a:r>
          </a:p>
          <a:p>
            <a:pPr lvl="1"/>
            <a:r>
              <a:rPr lang="en-US" dirty="0"/>
              <a:t>Assign a sample to a “category”</a:t>
            </a:r>
          </a:p>
          <a:p>
            <a:pPr lvl="1"/>
            <a:r>
              <a:rPr lang="en-US" dirty="0"/>
              <a:t>For each job offer, should I accept</a:t>
            </a:r>
            <a:br>
              <a:rPr lang="en-US" dirty="0"/>
            </a:br>
            <a:r>
              <a:rPr lang="en-US" dirty="0"/>
              <a:t>or decline it?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D57C71-3DBC-4847-948E-7DF481684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0"/>
          <a:stretch/>
        </p:blipFill>
        <p:spPr>
          <a:xfrm>
            <a:off x="6221691" y="2069044"/>
            <a:ext cx="5088766" cy="421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0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E71E8-A4A3-4F6F-A6B1-77C1FD52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1E5EC1-418E-41A6-A745-4E6ED2E17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075" y="3033237"/>
            <a:ext cx="4524757" cy="34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0179ACA-CE33-4581-96D6-6F86784135E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Regression trees: leaves are VALUES</a:t>
                </a:r>
              </a:p>
              <a:p>
                <a:pPr lvl="1"/>
                <a:r>
                  <a:rPr lang="en-US" dirty="0"/>
                  <a:t>Hypothesis: function can be approximated by linear segments</a:t>
                </a:r>
              </a:p>
              <a:p>
                <a:pPr lvl="1"/>
                <a:r>
                  <a:rPr lang="en-US" dirty="0"/>
                  <a:t>Each leaf is in the form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 floating-point value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0179ACA-CE33-4581-96D6-6F8678413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4F0D2C3E-D527-4B34-8353-98F617D38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4" y="2747526"/>
            <a:ext cx="5604151" cy="374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63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E71E8-A4A3-4F6F-A6B1-77C1FD52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1E5EC1-418E-41A6-A745-4E6ED2E17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26" y="3127506"/>
            <a:ext cx="3886558" cy="29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179ACA-CE33-4581-96D6-6F8678413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Several hyperparameters</a:t>
            </a:r>
          </a:p>
          <a:p>
            <a:pPr lvl="1"/>
            <a:r>
              <a:rPr lang="it-IT" dirty="0"/>
              <a:t>Maximum depth of the tree</a:t>
            </a:r>
          </a:p>
          <a:p>
            <a:pPr lvl="1"/>
            <a:r>
              <a:rPr lang="it-IT" dirty="0"/>
              <a:t>Type of 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4AE442-AF90-4E21-B501-2AB9ECB6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084" y="3125018"/>
            <a:ext cx="3886558" cy="29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09AADA6-C472-4211-9F5C-ACF3D1FCD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42" y="3125018"/>
            <a:ext cx="3886558" cy="29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0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6A83A-DDA0-4227-BE75-CF928CD3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optimization algorithm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DBBB01-1412-4E82-B582-3989857DA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5788652" cy="4675817"/>
          </a:xfrm>
        </p:spPr>
        <p:txBody>
          <a:bodyPr/>
          <a:lstStyle/>
          <a:p>
            <a:r>
              <a:rPr lang="en-US" dirty="0"/>
              <a:t>It’s </a:t>
            </a:r>
            <a:r>
              <a:rPr lang="en-US" i="1" dirty="0"/>
              <a:t>greedy</a:t>
            </a:r>
            <a:r>
              <a:rPr lang="en-US" dirty="0"/>
              <a:t>!</a:t>
            </a:r>
          </a:p>
          <a:p>
            <a:r>
              <a:rPr lang="en-US" dirty="0"/>
              <a:t>Every time it needs to create a</a:t>
            </a:r>
            <a:br>
              <a:rPr lang="en-US" dirty="0"/>
            </a:br>
            <a:r>
              <a:rPr lang="en-US" dirty="0"/>
              <a:t>split, it finds the feature (or</a:t>
            </a:r>
            <a:br>
              <a:rPr lang="en-US" dirty="0"/>
            </a:br>
            <a:r>
              <a:rPr lang="en-US" dirty="0"/>
              <a:t>attribute) that best divides</a:t>
            </a:r>
            <a:br>
              <a:rPr lang="en-US" dirty="0"/>
            </a:br>
            <a:r>
              <a:rPr lang="en-US" dirty="0"/>
              <a:t>the remaining data into groups</a:t>
            </a:r>
          </a:p>
          <a:p>
            <a:r>
              <a:rPr lang="en-US" dirty="0"/>
              <a:t>Quality is measured by purity</a:t>
            </a:r>
            <a:br>
              <a:rPr lang="en-US" dirty="0"/>
            </a:br>
            <a:r>
              <a:rPr lang="en-US" dirty="0"/>
              <a:t>(samples belonging to the same</a:t>
            </a:r>
            <a:br>
              <a:rPr lang="en-US" dirty="0"/>
            </a:br>
            <a:r>
              <a:rPr lang="en-US" dirty="0"/>
              <a:t>class) or mean squared error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6F8C46-054B-4AB8-AA05-8410777A6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852" y="1470503"/>
            <a:ext cx="497205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14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B49A8-98BE-444C-879F-84BA32BE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B501DE-8403-4474-B4BF-D1F380EFE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moment, they seem </a:t>
            </a:r>
            <a:r>
              <a:rPr lang="en-US" i="1" dirty="0"/>
              <a:t>fantastic</a:t>
            </a:r>
            <a:r>
              <a:rPr lang="en-US" dirty="0"/>
              <a:t>! </a:t>
            </a:r>
            <a:r>
              <a:rPr lang="en-US" b="1" dirty="0"/>
              <a:t>Any drawbacks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379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B49A8-98BE-444C-879F-84BA32BE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B501DE-8403-4474-B4BF-D1F380EFE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moment, they seem </a:t>
            </a:r>
            <a:r>
              <a:rPr lang="en-US" i="1" dirty="0"/>
              <a:t>fantastic</a:t>
            </a:r>
            <a:r>
              <a:rPr lang="en-US" dirty="0"/>
              <a:t>! </a:t>
            </a:r>
            <a:r>
              <a:rPr lang="en-US" b="1" dirty="0"/>
              <a:t>Any drawbacks</a:t>
            </a:r>
            <a:r>
              <a:rPr lang="en-US" dirty="0"/>
              <a:t>?</a:t>
            </a:r>
          </a:p>
          <a:p>
            <a:r>
              <a:rPr lang="en-US" dirty="0"/>
              <a:t>Yep, they are pretty terrible at predictions</a:t>
            </a:r>
          </a:p>
        </p:txBody>
      </p:sp>
    </p:spTree>
    <p:extLst>
      <p:ext uri="{BB962C8B-B14F-4D97-AF65-F5344CB8AC3E}">
        <p14:creationId xmlns:p14="http://schemas.microsoft.com/office/powerpoint/2010/main" val="8532731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Grand écran</PresentationFormat>
  <Paragraphs>47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Raleway</vt:lpstr>
      <vt:lpstr>Thème Office</vt:lpstr>
      <vt:lpstr>Decision trees  (and ensembles of)</vt:lpstr>
      <vt:lpstr>Outline</vt:lpstr>
      <vt:lpstr>Decision trees</vt:lpstr>
      <vt:lpstr>Decision trees</vt:lpstr>
      <vt:lpstr>Decision trees</vt:lpstr>
      <vt:lpstr>Decision trees</vt:lpstr>
      <vt:lpstr>Decision trees: optimization algorithm</vt:lpstr>
      <vt:lpstr>Decision trees</vt:lpstr>
      <vt:lpstr>Decision trees</vt:lpstr>
      <vt:lpstr>Ensembles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59</cp:revision>
  <dcterms:created xsi:type="dcterms:W3CDTF">2020-06-05T13:14:31Z</dcterms:created>
  <dcterms:modified xsi:type="dcterms:W3CDTF">2023-06-10T18:01:22Z</dcterms:modified>
</cp:coreProperties>
</file>