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8" r:id="rId5"/>
    <p:sldId id="277" r:id="rId6"/>
    <p:sldId id="276" r:id="rId7"/>
    <p:sldId id="264" r:id="rId8"/>
    <p:sldId id="270" r:id="rId9"/>
    <p:sldId id="271" r:id="rId10"/>
    <p:sldId id="260" r:id="rId11"/>
    <p:sldId id="261" r:id="rId12"/>
    <p:sldId id="262" r:id="rId13"/>
    <p:sldId id="263" r:id="rId14"/>
    <p:sldId id="272" r:id="rId15"/>
    <p:sldId id="273" r:id="rId16"/>
    <p:sldId id="274" r:id="rId17"/>
    <p:sldId id="265" r:id="rId18"/>
    <p:sldId id="275" r:id="rId19"/>
    <p:sldId id="26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Optimization: Advanced topics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Optimization: </a:t>
            </a:r>
            <a:br>
              <a:rPr lang="it-IT" dirty="0"/>
            </a:br>
            <a:r>
              <a:rPr lang="it-IT" dirty="0"/>
              <a:t>Advanced Topics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BDE3C-81BA-46F6-A1F8-1E1D5F52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BEF8AA-136E-4887-A114-62B0581ECA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objective function has the </a:t>
            </a:r>
            <a:r>
              <a:rPr lang="en-US" b="1" dirty="0"/>
              <a:t>same value</a:t>
            </a:r>
            <a:r>
              <a:rPr lang="en-US" dirty="0"/>
              <a:t> everywhere…</a:t>
            </a:r>
          </a:p>
          <a:p>
            <a:r>
              <a:rPr lang="en-US" dirty="0"/>
              <a:t>…EXCEPT in </a:t>
            </a:r>
            <a:r>
              <a:rPr lang="en-US" b="1" dirty="0"/>
              <a:t>one (or few) specific points</a:t>
            </a:r>
            <a:r>
              <a:rPr lang="en-US" dirty="0"/>
              <a:t> you are interested in</a:t>
            </a:r>
          </a:p>
          <a:p>
            <a:r>
              <a:rPr lang="en-US" dirty="0"/>
              <a:t>Example: bug in software/hardware</a:t>
            </a:r>
          </a:p>
        </p:txBody>
      </p:sp>
      <p:pic>
        <p:nvPicPr>
          <p:cNvPr id="1026" name="Picture 2" descr="Dirac delta function - Wikipedia">
            <a:extLst>
              <a:ext uri="{FF2B5EF4-FFF2-40B4-BE49-F238E27FC236}">
                <a16:creationId xmlns:a16="http://schemas.microsoft.com/office/drawing/2014/main" id="{32A00A60-5448-415B-AC52-7A704C4DF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00" y="3316137"/>
            <a:ext cx="4231310" cy="31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55FAAE-638B-4BA7-A274-08C6358006E0}"/>
                  </a:ext>
                </a:extLst>
              </p:cNvPr>
              <p:cNvSpPr txBox="1"/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55FAAE-638B-4BA7-A274-08C635800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blipFill>
                <a:blip r:embed="rId3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95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B4A80-03C3-4E7B-8AE6-2C0DF0D4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FAA9DB74-D636-4446-B100-6B15F5435B0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There is NO SOLUTION</a:t>
                </a:r>
              </a:p>
              <a:p>
                <a:pPr lvl="1"/>
                <a:r>
                  <a:rPr lang="en-US" dirty="0"/>
                  <a:t>However, we can </a:t>
                </a:r>
                <a:r>
                  <a:rPr lang="en-US" i="1" dirty="0"/>
                  <a:t>smoothen</a:t>
                </a:r>
                <a:r>
                  <a:rPr lang="en-US" dirty="0"/>
                  <a:t> the objective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Using domain knowledge, create another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New function is at least correlated to the “true” one</a:t>
                </a:r>
              </a:p>
              <a:p>
                <a:pPr lvl="1"/>
                <a:r>
                  <a:rPr lang="en-US" dirty="0"/>
                  <a:t>Global optimum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on or near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an optimum (local or global)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FAA9DB74-D636-4446-B100-6B15F5435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Dirac delta function - Wikipedia">
            <a:extLst>
              <a:ext uri="{FF2B5EF4-FFF2-40B4-BE49-F238E27FC236}">
                <a16:creationId xmlns:a16="http://schemas.microsoft.com/office/drawing/2014/main" id="{98F51FD6-51B0-409A-BC77-DCEDA80C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026" y="3316137"/>
            <a:ext cx="4231310" cy="31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C47D87C5-1FEA-4B1B-9F52-93E4F98BA11B}"/>
              </a:ext>
            </a:extLst>
          </p:cNvPr>
          <p:cNvSpPr/>
          <p:nvPr/>
        </p:nvSpPr>
        <p:spPr>
          <a:xfrm>
            <a:off x="7758260" y="4040627"/>
            <a:ext cx="3477327" cy="1894693"/>
          </a:xfrm>
          <a:custGeom>
            <a:avLst/>
            <a:gdLst>
              <a:gd name="connsiteX0" fmla="*/ 0 w 3477327"/>
              <a:gd name="connsiteY0" fmla="*/ 1875935 h 2054950"/>
              <a:gd name="connsiteX1" fmla="*/ 216816 w 3477327"/>
              <a:gd name="connsiteY1" fmla="*/ 1206632 h 2054950"/>
              <a:gd name="connsiteX2" fmla="*/ 593888 w 3477327"/>
              <a:gd name="connsiteY2" fmla="*/ 1932496 h 2054950"/>
              <a:gd name="connsiteX3" fmla="*/ 914400 w 3477327"/>
              <a:gd name="connsiteY3" fmla="*/ 1762814 h 2054950"/>
              <a:gd name="connsiteX4" fmla="*/ 1197204 w 3477327"/>
              <a:gd name="connsiteY4" fmla="*/ 1960776 h 2054950"/>
              <a:gd name="connsiteX5" fmla="*/ 1687398 w 3477327"/>
              <a:gd name="connsiteY5" fmla="*/ 1 h 2054950"/>
              <a:gd name="connsiteX6" fmla="*/ 2234152 w 3477327"/>
              <a:gd name="connsiteY6" fmla="*/ 1970203 h 2054950"/>
              <a:gd name="connsiteX7" fmla="*/ 2677212 w 3477327"/>
              <a:gd name="connsiteY7" fmla="*/ 923828 h 2054950"/>
              <a:gd name="connsiteX8" fmla="*/ 3110845 w 3477327"/>
              <a:gd name="connsiteY8" fmla="*/ 2017337 h 2054950"/>
              <a:gd name="connsiteX9" fmla="*/ 3440783 w 3477327"/>
              <a:gd name="connsiteY9" fmla="*/ 1338607 h 2054950"/>
              <a:gd name="connsiteX10" fmla="*/ 3469064 w 3477327"/>
              <a:gd name="connsiteY10" fmla="*/ 1272620 h 2054950"/>
              <a:gd name="connsiteX11" fmla="*/ 3469064 w 3477327"/>
              <a:gd name="connsiteY11" fmla="*/ 1272620 h 2054950"/>
              <a:gd name="connsiteX12" fmla="*/ 3469064 w 3477327"/>
              <a:gd name="connsiteY12" fmla="*/ 1272620 h 205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7327" h="2054950">
                <a:moveTo>
                  <a:pt x="0" y="1875935"/>
                </a:moveTo>
                <a:cubicBezTo>
                  <a:pt x="58917" y="1536570"/>
                  <a:pt x="117835" y="1197205"/>
                  <a:pt x="216816" y="1206632"/>
                </a:cubicBezTo>
                <a:cubicBezTo>
                  <a:pt x="315797" y="1216059"/>
                  <a:pt x="477624" y="1839799"/>
                  <a:pt x="593888" y="1932496"/>
                </a:cubicBezTo>
                <a:cubicBezTo>
                  <a:pt x="710152" y="2025193"/>
                  <a:pt x="813847" y="1758101"/>
                  <a:pt x="914400" y="1762814"/>
                </a:cubicBezTo>
                <a:cubicBezTo>
                  <a:pt x="1014953" y="1767527"/>
                  <a:pt x="1068371" y="2254578"/>
                  <a:pt x="1197204" y="1960776"/>
                </a:cubicBezTo>
                <a:cubicBezTo>
                  <a:pt x="1326037" y="1666974"/>
                  <a:pt x="1514573" y="-1570"/>
                  <a:pt x="1687398" y="1"/>
                </a:cubicBezTo>
                <a:cubicBezTo>
                  <a:pt x="1860223" y="1572"/>
                  <a:pt x="2069183" y="1816232"/>
                  <a:pt x="2234152" y="1970203"/>
                </a:cubicBezTo>
                <a:cubicBezTo>
                  <a:pt x="2399121" y="2124174"/>
                  <a:pt x="2531097" y="915972"/>
                  <a:pt x="2677212" y="923828"/>
                </a:cubicBezTo>
                <a:cubicBezTo>
                  <a:pt x="2823327" y="931684"/>
                  <a:pt x="2983583" y="1948207"/>
                  <a:pt x="3110845" y="2017337"/>
                </a:cubicBezTo>
                <a:cubicBezTo>
                  <a:pt x="3238107" y="2086467"/>
                  <a:pt x="3381080" y="1462726"/>
                  <a:pt x="3440783" y="1338607"/>
                </a:cubicBezTo>
                <a:cubicBezTo>
                  <a:pt x="3500486" y="1214487"/>
                  <a:pt x="3469064" y="1272620"/>
                  <a:pt x="3469064" y="1272620"/>
                </a:cubicBezTo>
                <a:lnTo>
                  <a:pt x="3469064" y="1272620"/>
                </a:lnTo>
                <a:lnTo>
                  <a:pt x="3469064" y="127262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9FE136-3397-4CA0-A063-EBAC49D4A6C8}"/>
                  </a:ext>
                </a:extLst>
              </p:cNvPr>
              <p:cNvSpPr txBox="1"/>
              <p:nvPr/>
            </p:nvSpPr>
            <p:spPr>
              <a:xfrm>
                <a:off x="7758260" y="4128843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9FE136-3397-4CA0-A063-EBAC49D4A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260" y="4128843"/>
                <a:ext cx="722722" cy="523220"/>
              </a:xfrm>
              <a:prstGeom prst="rect">
                <a:avLst/>
              </a:prstGeom>
              <a:blipFill>
                <a:blip r:embed="rId4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55EB032-14C9-415A-9285-77E8DDD1A462}"/>
                  </a:ext>
                </a:extLst>
              </p:cNvPr>
              <p:cNvSpPr txBox="1"/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55EB032-14C9-415A-9285-77E8DDD1A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blipFill>
                <a:blip r:embed="rId5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28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B4A80-03C3-4E7B-8AE6-2C0DF0D4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A9DB74-D636-4446-B100-6B15F5435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finding bugs in software / hardware</a:t>
            </a:r>
          </a:p>
          <a:p>
            <a:pPr lvl="1"/>
            <a:r>
              <a:rPr lang="en-US" dirty="0"/>
              <a:t>Candidate solution: input to the device under test</a:t>
            </a:r>
          </a:p>
          <a:p>
            <a:pPr lvl="1"/>
            <a:r>
              <a:rPr lang="en-US" dirty="0"/>
              <a:t>Fitness function: we found a bug (crash) / we did not find a bug</a:t>
            </a:r>
          </a:p>
          <a:p>
            <a:pPr lvl="1"/>
            <a:r>
              <a:rPr lang="en-US" dirty="0"/>
              <a:t>Smoothening: number of different functionalities activated</a:t>
            </a:r>
          </a:p>
          <a:p>
            <a:pPr lvl="1"/>
            <a:r>
              <a:rPr lang="en-US" dirty="0"/>
              <a:t>“The more functions activated, the more likely to trigger a bug”</a:t>
            </a:r>
          </a:p>
          <a:p>
            <a:r>
              <a:rPr lang="en-US" dirty="0"/>
              <a:t>As there are no gradients, stochastic/approximate (EAs)</a:t>
            </a:r>
          </a:p>
          <a:p>
            <a:pPr lvl="1"/>
            <a:r>
              <a:rPr lang="en-US" dirty="0"/>
              <a:t>Meta (Facebook) uses </a:t>
            </a:r>
            <a:r>
              <a:rPr lang="en-US" b="1" dirty="0" err="1"/>
              <a:t>Sapienz</a:t>
            </a:r>
            <a:r>
              <a:rPr lang="en-US" dirty="0"/>
              <a:t> to test/debug user interfaces</a:t>
            </a:r>
          </a:p>
          <a:p>
            <a:pPr lvl="1"/>
            <a:r>
              <a:rPr lang="en-US" dirty="0"/>
              <a:t>Motorola used it to test phones (2008)</a:t>
            </a:r>
          </a:p>
          <a:p>
            <a:pPr lvl="1"/>
            <a:r>
              <a:rPr lang="en-US" dirty="0"/>
              <a:t>“Search-based software engineering”</a:t>
            </a:r>
          </a:p>
        </p:txBody>
      </p:sp>
    </p:spTree>
    <p:extLst>
      <p:ext uri="{BB962C8B-B14F-4D97-AF65-F5344CB8AC3E}">
        <p14:creationId xmlns:p14="http://schemas.microsoft.com/office/powerpoint/2010/main" val="154787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7E2CF-137A-4A7C-B670-9F2298BB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8D0513-5379-4ED5-BD9E-E16F93A70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C2CCE-B0A2-4FB9-8618-B08F369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BA12A-5ED5-46A1-A570-840A16744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Evaluating one candidate solution takes a lot of time</a:t>
            </a:r>
          </a:p>
          <a:p>
            <a:r>
              <a:rPr lang="en-US" dirty="0"/>
              <a:t>Surrogate models</a:t>
            </a:r>
          </a:p>
          <a:p>
            <a:pPr lvl="1"/>
            <a:r>
              <a:rPr lang="en-US" dirty="0"/>
              <a:t>With domain knowledge, create function that is faster to compute</a:t>
            </a:r>
          </a:p>
          <a:p>
            <a:pPr lvl="1"/>
            <a:r>
              <a:rPr lang="en-US" dirty="0"/>
              <a:t>Same inputs, output is approximate but useful</a:t>
            </a:r>
          </a:p>
          <a:p>
            <a:pPr lvl="1"/>
            <a:r>
              <a:rPr lang="en-US" dirty="0"/>
              <a:t>Surrogate function discriminates solutions before long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/>
              <p:nvPr/>
            </p:nvSpPr>
            <p:spPr>
              <a:xfrm>
                <a:off x="1760706" y="4832236"/>
                <a:ext cx="2607014" cy="714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1,…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06" y="4832236"/>
                <a:ext cx="2607014" cy="714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5E1EC6C7-762A-4577-B122-B8CE29FE5F6D}"/>
              </a:ext>
            </a:extLst>
          </p:cNvPr>
          <p:cNvSpPr txBox="1"/>
          <p:nvPr/>
        </p:nvSpPr>
        <p:spPr>
          <a:xfrm>
            <a:off x="1673157" y="4454060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0AA72-5488-412F-AFCC-191700D0449E}"/>
              </a:ext>
            </a:extLst>
          </p:cNvPr>
          <p:cNvSpPr/>
          <p:nvPr/>
        </p:nvSpPr>
        <p:spPr>
          <a:xfrm>
            <a:off x="5507476" y="4756826"/>
            <a:ext cx="1177047" cy="865761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27DF9D-F45A-4FA4-8FAE-9685324BEA6D}"/>
              </a:ext>
            </a:extLst>
          </p:cNvPr>
          <p:cNvSpPr txBox="1"/>
          <p:nvPr/>
        </p:nvSpPr>
        <p:spPr>
          <a:xfrm>
            <a:off x="4704943" y="4259285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/>
              <p:nvPr/>
            </p:nvSpPr>
            <p:spPr>
              <a:xfrm>
                <a:off x="5657811" y="4949642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11" y="4949642"/>
                <a:ext cx="722722" cy="523220"/>
              </a:xfrm>
              <a:prstGeom prst="rect">
                <a:avLst/>
              </a:prstGeom>
              <a:blipFill>
                <a:blip r:embed="rId3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2A12B26-6C5E-4EE9-BC44-A324840AB20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367720" y="5189706"/>
            <a:ext cx="1139756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08E043C-D803-48DE-814F-6CBFE26EF93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684523" y="5189705"/>
            <a:ext cx="2504062" cy="2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86E3294-5ECE-40A0-84D7-FFF1AB9EB20D}"/>
              </a:ext>
            </a:extLst>
          </p:cNvPr>
          <p:cNvSpPr txBox="1"/>
          <p:nvPr/>
        </p:nvSpPr>
        <p:spPr>
          <a:xfrm>
            <a:off x="6545499" y="5168383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…a long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5DAAE40-096A-4391-896D-006384614463}"/>
              </a:ext>
            </a:extLst>
          </p:cNvPr>
          <p:cNvSpPr txBox="1"/>
          <p:nvPr/>
        </p:nvSpPr>
        <p:spPr>
          <a:xfrm>
            <a:off x="8878110" y="4958872"/>
            <a:ext cx="167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44362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C2CCE-B0A2-4FB9-8618-B08F369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BA12A-5ED5-46A1-A570-840A16744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2561946"/>
          </a:xfrm>
        </p:spPr>
        <p:txBody>
          <a:bodyPr/>
          <a:lstStyle/>
          <a:p>
            <a:r>
              <a:rPr lang="en-US" dirty="0"/>
              <a:t>Evaluating one candidate solution takes a lot of time</a:t>
            </a:r>
          </a:p>
          <a:p>
            <a:r>
              <a:rPr lang="en-US" dirty="0"/>
              <a:t>Surrogate models</a:t>
            </a:r>
          </a:p>
          <a:p>
            <a:pPr lvl="1"/>
            <a:r>
              <a:rPr lang="en-US" dirty="0"/>
              <a:t>With domain knowledge, create function that is faster to compute</a:t>
            </a:r>
          </a:p>
          <a:p>
            <a:pPr lvl="1"/>
            <a:r>
              <a:rPr lang="en-US" dirty="0"/>
              <a:t>Same inputs, output is approximate but useful</a:t>
            </a:r>
          </a:p>
          <a:p>
            <a:pPr lvl="1"/>
            <a:r>
              <a:rPr lang="en-US" dirty="0"/>
              <a:t>Surrogate function discriminates solutions before long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/>
              <p:nvPr/>
            </p:nvSpPr>
            <p:spPr>
              <a:xfrm>
                <a:off x="460238" y="4676373"/>
                <a:ext cx="2607014" cy="714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1,…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38" y="4676373"/>
                <a:ext cx="2607014" cy="714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5E1EC6C7-762A-4577-B122-B8CE29FE5F6D}"/>
              </a:ext>
            </a:extLst>
          </p:cNvPr>
          <p:cNvSpPr txBox="1"/>
          <p:nvPr/>
        </p:nvSpPr>
        <p:spPr>
          <a:xfrm>
            <a:off x="372689" y="4298197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0AA72-5488-412F-AFCC-191700D0449E}"/>
              </a:ext>
            </a:extLst>
          </p:cNvPr>
          <p:cNvSpPr/>
          <p:nvPr/>
        </p:nvSpPr>
        <p:spPr>
          <a:xfrm>
            <a:off x="3951043" y="4600961"/>
            <a:ext cx="1177047" cy="86576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27DF9D-F45A-4FA4-8FAE-9685324BEA6D}"/>
              </a:ext>
            </a:extLst>
          </p:cNvPr>
          <p:cNvSpPr txBox="1"/>
          <p:nvPr/>
        </p:nvSpPr>
        <p:spPr>
          <a:xfrm>
            <a:off x="3255516" y="4085885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Surrogate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/>
              <p:nvPr/>
            </p:nvSpPr>
            <p:spPr>
              <a:xfrm>
                <a:off x="4101378" y="4793777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378" y="4793777"/>
                <a:ext cx="722722" cy="523220"/>
              </a:xfrm>
              <a:prstGeom prst="rect">
                <a:avLst/>
              </a:prstGeom>
              <a:blipFill>
                <a:blip r:embed="rId3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2A12B26-6C5E-4EE9-BC44-A324840AB20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067252" y="5033842"/>
            <a:ext cx="88379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08E043C-D803-48DE-814F-6CBFE26EF933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5128090" y="5031545"/>
            <a:ext cx="743547" cy="22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rganigramme : Décision 21">
            <a:extLst>
              <a:ext uri="{FF2B5EF4-FFF2-40B4-BE49-F238E27FC236}">
                <a16:creationId xmlns:a16="http://schemas.microsoft.com/office/drawing/2014/main" id="{FFA78330-3DA5-4E9E-BE8F-424FEB44BF84}"/>
              </a:ext>
            </a:extLst>
          </p:cNvPr>
          <p:cNvSpPr/>
          <p:nvPr/>
        </p:nvSpPr>
        <p:spPr>
          <a:xfrm>
            <a:off x="5871637" y="4345745"/>
            <a:ext cx="1905001" cy="1371600"/>
          </a:xfrm>
          <a:prstGeom prst="flowChartDecision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 enough?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0D00A18-5F8F-49A5-90CF-AB0CAF479DF0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7776638" y="5031545"/>
            <a:ext cx="65819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A8EDBA-3A44-40F2-A2E5-10B6053D48AD}"/>
              </a:ext>
            </a:extLst>
          </p:cNvPr>
          <p:cNvSpPr/>
          <p:nvPr/>
        </p:nvSpPr>
        <p:spPr>
          <a:xfrm>
            <a:off x="8434835" y="4598664"/>
            <a:ext cx="1177047" cy="865761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F1BA409-ADC8-4CB3-91A7-F684330B6A45}"/>
              </a:ext>
            </a:extLst>
          </p:cNvPr>
          <p:cNvSpPr txBox="1"/>
          <p:nvPr/>
        </p:nvSpPr>
        <p:spPr>
          <a:xfrm>
            <a:off x="7621620" y="4110251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F195500-2B0A-49D9-A5F2-6FD42F895BCE}"/>
                  </a:ext>
                </a:extLst>
              </p:cNvPr>
              <p:cNvSpPr txBox="1"/>
              <p:nvPr/>
            </p:nvSpPr>
            <p:spPr>
              <a:xfrm>
                <a:off x="8593511" y="4756068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F195500-2B0A-49D9-A5F2-6FD42F895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511" y="4756068"/>
                <a:ext cx="722722" cy="523220"/>
              </a:xfrm>
              <a:prstGeom prst="rect">
                <a:avLst/>
              </a:prstGeom>
              <a:blipFill>
                <a:blip r:embed="rId4"/>
                <a:stretch>
                  <a:fillRect r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E075D50-633E-4AC9-8648-31E4F8B8BA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9611882" y="5031543"/>
            <a:ext cx="2504062" cy="2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FEA90F39-C81D-4ECD-98B5-E170CB12D0F7}"/>
              </a:ext>
            </a:extLst>
          </p:cNvPr>
          <p:cNvSpPr txBox="1"/>
          <p:nvPr/>
        </p:nvSpPr>
        <p:spPr>
          <a:xfrm>
            <a:off x="9462176" y="5019349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…a long time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F2FA6D3-F912-4F3F-AD00-B8B2EFD10430}"/>
              </a:ext>
            </a:extLst>
          </p:cNvPr>
          <p:cNvSpPr txBox="1"/>
          <p:nvPr/>
        </p:nvSpPr>
        <p:spPr>
          <a:xfrm>
            <a:off x="7659605" y="5011888"/>
            <a:ext cx="64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3EC879D-7F44-4941-A2E2-504D121267D0}"/>
              </a:ext>
            </a:extLst>
          </p:cNvPr>
          <p:cNvSpPr txBox="1"/>
          <p:nvPr/>
        </p:nvSpPr>
        <p:spPr>
          <a:xfrm>
            <a:off x="6819715" y="5577208"/>
            <a:ext cx="64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F73C803-F98F-43B4-9A6D-DCF07E6F747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819715" y="5717345"/>
            <a:ext cx="4423" cy="4402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7C1C355B-9B01-44C3-BE08-EAD67DD8FD7B}"/>
              </a:ext>
            </a:extLst>
          </p:cNvPr>
          <p:cNvSpPr txBox="1"/>
          <p:nvPr/>
        </p:nvSpPr>
        <p:spPr>
          <a:xfrm>
            <a:off x="5428659" y="6077785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Discard</a:t>
            </a:r>
          </a:p>
        </p:txBody>
      </p:sp>
    </p:spTree>
    <p:extLst>
      <p:ext uri="{BB962C8B-B14F-4D97-AF65-F5344CB8AC3E}">
        <p14:creationId xmlns:p14="http://schemas.microsoft.com/office/powerpoint/2010/main" val="382356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48A01-8582-4683-8910-338782A9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AA34FE-2B11-41C7-A339-A4F490F75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Examples of surrogate models</a:t>
            </a:r>
          </a:p>
          <a:p>
            <a:pPr lvl="1"/>
            <a:r>
              <a:rPr lang="en-US" dirty="0"/>
              <a:t>Classifier (yes/no)</a:t>
            </a:r>
          </a:p>
          <a:p>
            <a:pPr lvl="1"/>
            <a:r>
              <a:rPr lang="en-US" dirty="0"/>
              <a:t>Regressor trained on samples of your original function</a:t>
            </a:r>
          </a:p>
          <a:p>
            <a:pPr lvl="1"/>
            <a:r>
              <a:rPr lang="en-US" dirty="0"/>
              <a:t>A physics-based model with less precision</a:t>
            </a:r>
          </a:p>
          <a:p>
            <a:pPr lvl="1"/>
            <a:r>
              <a:rPr lang="en-US" dirty="0"/>
              <a:t>(ML) Same function, but use only a subset of the samples</a:t>
            </a:r>
          </a:p>
          <a:p>
            <a:endParaRPr lang="en-US" dirty="0"/>
          </a:p>
          <a:p>
            <a:r>
              <a:rPr lang="en-US" dirty="0"/>
              <a:t>However, surrogate models are </a:t>
            </a:r>
            <a:r>
              <a:rPr lang="en-US" b="1" dirty="0"/>
              <a:t>problem-specific</a:t>
            </a:r>
          </a:p>
          <a:p>
            <a:r>
              <a:rPr lang="en-US" dirty="0"/>
              <a:t>Require domain knowledge and expertise from user</a:t>
            </a:r>
          </a:p>
        </p:txBody>
      </p:sp>
    </p:spTree>
    <p:extLst>
      <p:ext uri="{BB962C8B-B14F-4D97-AF65-F5344CB8AC3E}">
        <p14:creationId xmlns:p14="http://schemas.microsoft.com/office/powerpoint/2010/main" val="382266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C2CCE-B0A2-4FB9-8618-B08F369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BA12A-5ED5-46A1-A570-840A16744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  <a:p>
            <a:pPr lvl="1"/>
            <a:r>
              <a:rPr lang="en-US" dirty="0"/>
              <a:t>Use a generic surrogate model, a random function with a prior</a:t>
            </a:r>
          </a:p>
          <a:p>
            <a:pPr lvl="1"/>
            <a:r>
              <a:rPr lang="en-US" dirty="0"/>
              <a:t>Most common methodology uses kriging with Gaussian processes</a:t>
            </a:r>
          </a:p>
          <a:p>
            <a:pPr lvl="1"/>
            <a:r>
              <a:rPr lang="en-US" dirty="0"/>
              <a:t>The surrogate model is updated at each evaluation</a:t>
            </a:r>
          </a:p>
          <a:p>
            <a:pPr lvl="1"/>
            <a:r>
              <a:rPr lang="en-US" dirty="0"/>
              <a:t>Next point explored where surrogate model predicts improvement</a:t>
            </a:r>
          </a:p>
          <a:p>
            <a:pPr lvl="1"/>
            <a:endParaRPr lang="en-US" dirty="0"/>
          </a:p>
          <a:p>
            <a:r>
              <a:rPr lang="en-US" dirty="0"/>
              <a:t>Gaussian processes also estimate incertitude around a point</a:t>
            </a:r>
          </a:p>
          <a:p>
            <a:r>
              <a:rPr lang="en-US" dirty="0"/>
              <a:t>Sampling the point reduces uncertainty around it</a:t>
            </a:r>
          </a:p>
          <a:p>
            <a:r>
              <a:rPr lang="en-US" dirty="0"/>
              <a:t>De-facto build approximate model of the search space</a:t>
            </a:r>
          </a:p>
        </p:txBody>
      </p:sp>
    </p:spTree>
    <p:extLst>
      <p:ext uri="{BB962C8B-B14F-4D97-AF65-F5344CB8AC3E}">
        <p14:creationId xmlns:p14="http://schemas.microsoft.com/office/powerpoint/2010/main" val="31001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D4984-6D5B-4E34-AF13-D8CEC69B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91BC2D-529B-4778-B1CD-85D371E8B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71E05D9-AC93-4E2B-988D-88F5368CDB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15"/>
          <a:stretch/>
        </p:blipFill>
        <p:spPr>
          <a:xfrm>
            <a:off x="1930170" y="1489361"/>
            <a:ext cx="8331659" cy="45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7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Lehman &amp; Stanley, </a:t>
            </a:r>
            <a:r>
              <a:rPr lang="en-US" i="1" dirty="0"/>
              <a:t>Abandoning Objectives: Evolution through the Search for Novelty Alone</a:t>
            </a:r>
            <a:r>
              <a:rPr lang="en-US" dirty="0"/>
              <a:t>, 2011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Alshawhan</a:t>
            </a:r>
            <a:r>
              <a:rPr lang="en-US" dirty="0"/>
              <a:t> et al., </a:t>
            </a:r>
            <a:r>
              <a:rPr lang="en-US" i="1" dirty="0"/>
              <a:t>Deploying Search Based Software Engineering with </a:t>
            </a:r>
            <a:r>
              <a:rPr lang="en-US" i="1" dirty="0" err="1"/>
              <a:t>Sapienz</a:t>
            </a:r>
            <a:r>
              <a:rPr lang="en-US" i="1" dirty="0"/>
              <a:t> at Facebook</a:t>
            </a:r>
            <a:r>
              <a:rPr lang="en-US" dirty="0"/>
              <a:t>, 2018</a:t>
            </a:r>
            <a:br>
              <a:rPr lang="en-US" dirty="0"/>
            </a:br>
            <a:r>
              <a:rPr lang="en-US" dirty="0"/>
              <a:t>- Frazier, </a:t>
            </a:r>
            <a:r>
              <a:rPr lang="en-US" i="1" dirty="0"/>
              <a:t>A Tutorial on Bayesian Optimization</a:t>
            </a:r>
            <a:r>
              <a:rPr lang="en-US" dirty="0"/>
              <a:t>, 2018</a:t>
            </a:r>
          </a:p>
          <a:p>
            <a:r>
              <a:rPr lang="en-US" sz="1200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  <a:p>
            <a:r>
              <a:rPr lang="en-US" dirty="0"/>
              <a:t>Deceptive objective functions</a:t>
            </a:r>
          </a:p>
          <a:p>
            <a:r>
              <a:rPr lang="en-US" dirty="0"/>
              <a:t>Flat objective functions</a:t>
            </a:r>
          </a:p>
          <a:p>
            <a:r>
              <a:rPr lang="en-US" dirty="0"/>
              <a:t>Expensive objective functions</a:t>
            </a:r>
          </a:p>
          <a:p>
            <a:r>
              <a:rPr lang="en-US" dirty="0"/>
              <a:t>Dynamic objective functions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E9F50-A1B4-47BF-AD9A-9A880F80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772E4A-E3AC-4D6B-BBD0-5CB19363A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Multimodal functions</a:t>
            </a:r>
          </a:p>
          <a:p>
            <a:pPr lvl="1"/>
            <a:r>
              <a:rPr lang="en-US" dirty="0"/>
              <a:t>Several global optima</a:t>
            </a:r>
          </a:p>
          <a:p>
            <a:pPr lvl="1"/>
            <a:r>
              <a:rPr lang="en-US" dirty="0"/>
              <a:t>Or a global optimum and several strong local optima</a:t>
            </a:r>
          </a:p>
          <a:p>
            <a:pPr lvl="1"/>
            <a:endParaRPr lang="en-US" dirty="0"/>
          </a:p>
          <a:p>
            <a:r>
              <a:rPr lang="en-US" dirty="0"/>
              <a:t>Optimization algorithms tend to end up in the same places</a:t>
            </a:r>
          </a:p>
          <a:p>
            <a:pPr lvl="1"/>
            <a:r>
              <a:rPr lang="en-US" dirty="0"/>
              <a:t>How to force the algorithm to explore other areas?</a:t>
            </a:r>
          </a:p>
          <a:p>
            <a:pPr lvl="1"/>
            <a:r>
              <a:rPr lang="en-US" dirty="0"/>
              <a:t>Any ideas?</a:t>
            </a:r>
          </a:p>
        </p:txBody>
      </p:sp>
    </p:spTree>
    <p:extLst>
      <p:ext uri="{BB962C8B-B14F-4D97-AF65-F5344CB8AC3E}">
        <p14:creationId xmlns:p14="http://schemas.microsoft.com/office/powerpoint/2010/main" val="166175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437A8-AECB-466D-81E5-19E7EA90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EFA04D-419E-4199-ACEC-26A3AD031F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BIPOP-CMA-ES</a:t>
            </a:r>
          </a:p>
          <a:p>
            <a:pPr lvl="1"/>
            <a:r>
              <a:rPr lang="en-US" dirty="0"/>
              <a:t>Set a budget with a total number of evaluations</a:t>
            </a:r>
          </a:p>
          <a:p>
            <a:pPr lvl="1"/>
            <a:r>
              <a:rPr lang="en-US" dirty="0"/>
              <a:t>After a run stops for heuristic conditions</a:t>
            </a:r>
          </a:p>
          <a:p>
            <a:pPr lvl="1"/>
            <a:r>
              <a:rPr lang="en-US" dirty="0"/>
              <a:t>Restart the run with larger populations, until budget exhausted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5D0BBC-949F-4348-B866-E28EC458C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21" y="3452076"/>
            <a:ext cx="5673757" cy="28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6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E93CE-92E5-4516-BBB1-29FD4CC6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0171C0-09E2-4FE6-80A6-C8A4D27E4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Flattening explored areas of the objective function</a:t>
            </a:r>
          </a:p>
          <a:p>
            <a:pPr lvl="1"/>
            <a:r>
              <a:rPr lang="en-US" dirty="0"/>
              <a:t>Run algorithm once, store best point found</a:t>
            </a:r>
          </a:p>
          <a:p>
            <a:pPr lvl="1"/>
            <a:r>
              <a:rPr lang="en-US" dirty="0"/>
              <a:t>Modify value of objective function around best point</a:t>
            </a:r>
          </a:p>
          <a:p>
            <a:pPr lvl="1"/>
            <a:r>
              <a:rPr lang="en-US" dirty="0"/>
              <a:t>Set the value around best point to undesired (e.g. 0.0 if maximize)</a:t>
            </a:r>
          </a:p>
          <a:p>
            <a:pPr lvl="1"/>
            <a:r>
              <a:rPr lang="en-US" dirty="0"/>
              <a:t>Run the algorithm a second time; iterate several times</a:t>
            </a:r>
          </a:p>
          <a:p>
            <a:endParaRPr lang="en-US" dirty="0"/>
          </a:p>
          <a:p>
            <a:r>
              <a:rPr lang="en-US" dirty="0"/>
              <a:t>“Removing” areas of the search space already explored</a:t>
            </a:r>
          </a:p>
          <a:p>
            <a:r>
              <a:rPr lang="en-US" dirty="0"/>
              <a:t>Changing the objective function lead algorithms elsewhere</a:t>
            </a:r>
          </a:p>
        </p:txBody>
      </p:sp>
    </p:spTree>
    <p:extLst>
      <p:ext uri="{BB962C8B-B14F-4D97-AF65-F5344CB8AC3E}">
        <p14:creationId xmlns:p14="http://schemas.microsoft.com/office/powerpoint/2010/main" val="363694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E9F50-A1B4-47BF-AD9A-9A880F80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772E4A-E3AC-4D6B-BBD0-5CB19363A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the techniques require restarting!</a:t>
            </a:r>
          </a:p>
          <a:p>
            <a:r>
              <a:rPr lang="en-US" dirty="0"/>
              <a:t>Niching: push for exploration during a single runtime</a:t>
            </a:r>
          </a:p>
          <a:p>
            <a:pPr lvl="1"/>
            <a:r>
              <a:rPr lang="en-US" dirty="0"/>
              <a:t>Technique developed for Evolutionary Algorithms</a:t>
            </a:r>
          </a:p>
          <a:p>
            <a:pPr lvl="1"/>
            <a:r>
              <a:rPr lang="en-US" dirty="0"/>
              <a:t>Lower value of candidate solution based on crowding</a:t>
            </a:r>
          </a:p>
          <a:p>
            <a:pPr lvl="1"/>
            <a:r>
              <a:rPr lang="en-US" dirty="0"/>
              <a:t>Isolated solutions are favored</a:t>
            </a:r>
          </a:p>
        </p:txBody>
      </p:sp>
    </p:spTree>
    <p:extLst>
      <p:ext uri="{BB962C8B-B14F-4D97-AF65-F5344CB8AC3E}">
        <p14:creationId xmlns:p14="http://schemas.microsoft.com/office/powerpoint/2010/main" val="377210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49ACA-6ADA-461F-B3D1-67BF8053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C24590-6293-46B0-96B6-ACD265C18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Feedback from the objective function is </a:t>
            </a:r>
            <a:r>
              <a:rPr lang="en-US" i="1" dirty="0"/>
              <a:t>deceptive</a:t>
            </a:r>
            <a:endParaRPr lang="en-US" dirty="0"/>
          </a:p>
          <a:p>
            <a:pPr lvl="1"/>
            <a:r>
              <a:rPr lang="en-US" dirty="0"/>
              <a:t>Following feedback leads away from global optimum</a:t>
            </a:r>
          </a:p>
          <a:p>
            <a:pPr lvl="1"/>
            <a:r>
              <a:rPr lang="en-US" dirty="0"/>
              <a:t>Strong local optima surrounding the global one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51BF98-7BAF-4A37-A657-6641FDEB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107" y="3329949"/>
            <a:ext cx="6115904" cy="2391109"/>
          </a:xfrm>
          <a:prstGeom prst="rect">
            <a:avLst/>
          </a:prstGeom>
        </p:spPr>
      </p:pic>
      <p:pic>
        <p:nvPicPr>
          <p:cNvPr id="6" name="Picture 2" descr="N-D Test Functions D — AMPGO 0.1.0 documentation">
            <a:extLst>
              <a:ext uri="{FF2B5EF4-FFF2-40B4-BE49-F238E27FC236}">
                <a16:creationId xmlns:a16="http://schemas.microsoft.com/office/drawing/2014/main" id="{2323F80B-DAF3-400D-88D9-3D65604F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52" y="3026004"/>
            <a:ext cx="3822699" cy="286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2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49ACA-6ADA-461F-B3D1-67BF8053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C24590-6293-46B0-96B6-ACD265C18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(?): Novelty Search</a:t>
            </a:r>
          </a:p>
          <a:p>
            <a:pPr lvl="1"/>
            <a:r>
              <a:rPr lang="en-US" dirty="0"/>
              <a:t>Ignore feedback from the objective function</a:t>
            </a:r>
          </a:p>
          <a:p>
            <a:pPr lvl="1"/>
            <a:r>
              <a:rPr lang="en-US" dirty="0"/>
              <a:t>Evaluate candidate solutions based on diversity</a:t>
            </a:r>
          </a:p>
          <a:p>
            <a:pPr lvl="1"/>
            <a:r>
              <a:rPr lang="en-US" dirty="0"/>
              <a:t>Keep archive of solutions, search near solutions that are “novel”</a:t>
            </a:r>
          </a:p>
          <a:p>
            <a:pPr lvl="1"/>
            <a:r>
              <a:rPr lang="en-US" dirty="0"/>
              <a:t>Measure novelty: problem-dependent</a:t>
            </a:r>
          </a:p>
          <a:p>
            <a:pPr lvl="1"/>
            <a:r>
              <a:rPr lang="en-US" dirty="0"/>
              <a:t>Example: Average distance from k nearest neighbors</a:t>
            </a:r>
          </a:p>
          <a:p>
            <a:r>
              <a:rPr lang="en-US" dirty="0"/>
              <a:t>Value of the objective function used to stop</a:t>
            </a:r>
          </a:p>
        </p:txBody>
      </p:sp>
    </p:spTree>
    <p:extLst>
      <p:ext uri="{BB962C8B-B14F-4D97-AF65-F5344CB8AC3E}">
        <p14:creationId xmlns:p14="http://schemas.microsoft.com/office/powerpoint/2010/main" val="326996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49ACA-6ADA-461F-B3D1-67BF8053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C24590-6293-46B0-96B6-ACD265C18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29AEE9-60A3-44AA-AF51-549CC47A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05" y="1509361"/>
            <a:ext cx="6340389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508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Grand écran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Raleway</vt:lpstr>
      <vt:lpstr>Thème Office</vt:lpstr>
      <vt:lpstr>Optimization:  Advanced Topics</vt:lpstr>
      <vt:lpstr>Outline</vt:lpstr>
      <vt:lpstr>Finding multiple optima</vt:lpstr>
      <vt:lpstr>Finding multiple optima</vt:lpstr>
      <vt:lpstr>Finding multiple optima</vt:lpstr>
      <vt:lpstr>Finding multiple optima</vt:lpstr>
      <vt:lpstr>Deceptive objective functions</vt:lpstr>
      <vt:lpstr>Deceptive objective functions</vt:lpstr>
      <vt:lpstr>Deceptive objective functions</vt:lpstr>
      <vt:lpstr>Flat objective functions</vt:lpstr>
      <vt:lpstr>Flat objective functions</vt:lpstr>
      <vt:lpstr>Flat objective functions</vt:lpstr>
      <vt:lpstr>Example</vt:lpstr>
      <vt:lpstr>Expensive objective functions</vt:lpstr>
      <vt:lpstr>Expensive objective functions</vt:lpstr>
      <vt:lpstr>Expensive objective functions</vt:lpstr>
      <vt:lpstr>Expensive objective functions</vt:lpstr>
      <vt:lpstr>Expensive objective functions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116</cp:revision>
  <dcterms:created xsi:type="dcterms:W3CDTF">2020-06-05T13:14:31Z</dcterms:created>
  <dcterms:modified xsi:type="dcterms:W3CDTF">2023-07-08T22:11:24Z</dcterms:modified>
</cp:coreProperties>
</file>