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76" r:id="rId10"/>
    <p:sldId id="264" r:id="rId11"/>
    <p:sldId id="270" r:id="rId12"/>
    <p:sldId id="265" r:id="rId13"/>
    <p:sldId id="268" r:id="rId14"/>
    <p:sldId id="271" r:id="rId15"/>
    <p:sldId id="272" r:id="rId16"/>
    <p:sldId id="273" r:id="rId17"/>
    <p:sldId id="275" r:id="rId18"/>
    <p:sldId id="266" r:id="rId19"/>
    <p:sldId id="274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an Introduction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DD96B06-A81D-482F-B894-0D22873EF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53C7C0-EC84-469D-B64F-EFA27E08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(simple) strategies to go through the search space and find the best possible point?</a:t>
            </a:r>
          </a:p>
        </p:txBody>
      </p:sp>
      <p:pic>
        <p:nvPicPr>
          <p:cNvPr id="1026" name="Picture 2" descr="Brainstorm MtG Art from Conspiracy Set by Willian Murai - Art of Magic: the  Gathering">
            <a:extLst>
              <a:ext uri="{FF2B5EF4-FFF2-40B4-BE49-F238E27FC236}">
                <a16:creationId xmlns:a16="http://schemas.microsoft.com/office/drawing/2014/main" id="{075B7F44-7D25-4561-BB6C-521979735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95" y="3226545"/>
            <a:ext cx="3934905" cy="28726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016DB-D19B-43C1-853F-F1F5F9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DD91-0794-43F5-BF35-929C3B3E0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  <a:p>
            <a:pPr lvl="1"/>
            <a:r>
              <a:rPr lang="en-US" dirty="0"/>
              <a:t>Evaluate all possible variable values in search space</a:t>
            </a:r>
          </a:p>
          <a:p>
            <a:pPr lvl="1"/>
            <a:r>
              <a:rPr lang="en-US" dirty="0"/>
              <a:t>In practice, </a:t>
            </a:r>
            <a:r>
              <a:rPr lang="en-US" b="1" dirty="0"/>
              <a:t>impossible</a:t>
            </a:r>
            <a:r>
              <a:rPr lang="en-US" dirty="0"/>
              <a:t>; but a systematic (grid) search could be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objective function in points within boundaries</a:t>
            </a:r>
          </a:p>
          <a:p>
            <a:pPr lvl="1"/>
            <a:r>
              <a:rPr lang="en-US" b="1" dirty="0"/>
              <a:t>Does not take into account the feedback </a:t>
            </a:r>
            <a:r>
              <a:rPr lang="en-US" dirty="0"/>
              <a:t>from objective function</a:t>
            </a:r>
          </a:p>
          <a:p>
            <a:r>
              <a:rPr lang="en-US" dirty="0"/>
              <a:t>Greedy search</a:t>
            </a:r>
          </a:p>
          <a:p>
            <a:pPr lvl="1"/>
            <a:r>
              <a:rPr lang="en-US" dirty="0"/>
              <a:t>Start from a point, explore neighborhood and take best point</a:t>
            </a:r>
          </a:p>
          <a:p>
            <a:pPr lvl="1"/>
            <a:r>
              <a:rPr lang="en-US" dirty="0"/>
              <a:t>Keep going until no improvement is found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“combinatorial optimization”</a:t>
            </a:r>
          </a:p>
          <a:p>
            <a:pPr lvl="1"/>
            <a:r>
              <a:rPr lang="en-US" dirty="0"/>
              <a:t>Mixed discrete/continuous problems exist; also complex structures</a:t>
            </a:r>
          </a:p>
          <a:p>
            <a:r>
              <a:rPr lang="en-US" dirty="0"/>
              <a:t>Exact vs Stochastic/Approximate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Might require too much time or make (incorrect?) assumptions on the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  <a:p>
            <a:pPr lvl="1"/>
            <a:r>
              <a:rPr lang="en-US" dirty="0"/>
              <a:t>Terminology: “Stochastic’’ might also refer to stochastic variables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  <a:p>
            <a:pPr lvl="1"/>
            <a:r>
              <a:rPr lang="en-US" dirty="0"/>
              <a:t>Lots of function evaluations! Also, memory occupation</a:t>
            </a:r>
          </a:p>
          <a:p>
            <a:r>
              <a:rPr lang="en-US" dirty="0"/>
              <a:t>Single-objective vs Multi-objective</a:t>
            </a:r>
          </a:p>
          <a:p>
            <a:pPr lvl="1"/>
            <a:r>
              <a:rPr lang="en-US" dirty="0"/>
              <a:t>Conflicting objectives: improve one, deteriorate other(s)</a:t>
            </a:r>
          </a:p>
          <a:p>
            <a:pPr lvl="1"/>
            <a:r>
              <a:rPr lang="en-US" dirty="0"/>
              <a:t>Not searching for a single solution, but several compromises</a:t>
            </a:r>
          </a:p>
          <a:p>
            <a:pPr lvl="1"/>
            <a:r>
              <a:rPr lang="en-US" dirty="0"/>
              <a:t>“Many”-objective: 10 or more objectives (…)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AD2EF19-D926-410C-8A29-C8E20139CCFD}"/>
              </a:ext>
            </a:extLst>
          </p:cNvPr>
          <p:cNvSpPr/>
          <p:nvPr/>
        </p:nvSpPr>
        <p:spPr>
          <a:xfrm>
            <a:off x="8578392" y="1875934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E8B1E10-5A16-4148-868D-6157CF464CD3}"/>
              </a:ext>
            </a:extLst>
          </p:cNvPr>
          <p:cNvSpPr/>
          <p:nvPr/>
        </p:nvSpPr>
        <p:spPr>
          <a:xfrm>
            <a:off x="8578391" y="4395030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9938-E253-451A-B795-7C85F98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Modality</a:t>
                </a:r>
              </a:p>
              <a:p>
                <a:pPr lvl="1"/>
                <a:r>
                  <a:rPr lang="en-US" dirty="0"/>
                  <a:t>Unimodal: there is only one global optimum, find ONE solution</a:t>
                </a:r>
              </a:p>
              <a:p>
                <a:pPr lvl="1"/>
                <a:r>
                  <a:rPr lang="en-US" dirty="0"/>
                  <a:t>Multi-modal: there are multiple global optima, or local optima close in value to the global optimum</a:t>
                </a:r>
              </a:p>
              <a:p>
                <a:pPr lvl="1"/>
                <a:r>
                  <a:rPr lang="en-US" dirty="0"/>
                  <a:t>Multi-modal: we are interested in finding ALL (or more) optima</a:t>
                </a:r>
              </a:p>
              <a:p>
                <a:r>
                  <a:rPr lang="en-US" dirty="0"/>
                  <a:t>Dynamicity</a:t>
                </a:r>
              </a:p>
              <a:p>
                <a:pPr lvl="1"/>
                <a:r>
                  <a:rPr lang="en-US" dirty="0"/>
                  <a:t>Static: a regular optimization problem</a:t>
                </a:r>
              </a:p>
              <a:p>
                <a:pPr lvl="1"/>
                <a:r>
                  <a:rPr lang="en-US" dirty="0"/>
                  <a:t>Dynamic: the objective function CHANGES WITH TIME!</a:t>
                </a:r>
              </a:p>
              <a:p>
                <a:pPr lvl="1"/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6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283DB-373A-4D0E-91FF-512CE16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459E1-6021-4DAD-881F-3E5891837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 expensiveness of objective function</a:t>
            </a:r>
          </a:p>
          <a:p>
            <a:pPr lvl="1"/>
            <a:r>
              <a:rPr lang="en-US" dirty="0"/>
              <a:t>Not expensive: extensive sampling possible</a:t>
            </a:r>
          </a:p>
          <a:p>
            <a:pPr lvl="1"/>
            <a:r>
              <a:rPr lang="en-US" dirty="0"/>
              <a:t>Expensive: surrogate models, Bayesian optimization, store list of all solutions previously evaluated…</a:t>
            </a:r>
          </a:p>
          <a:p>
            <a:r>
              <a:rPr lang="en-US" dirty="0"/>
              <a:t>Objective function’s search space is deceptive/flat</a:t>
            </a:r>
          </a:p>
          <a:p>
            <a:pPr lvl="1"/>
            <a:r>
              <a:rPr lang="en-US" dirty="0"/>
              <a:t>Assumption: “good solutions are close to other good solutions”</a:t>
            </a:r>
          </a:p>
          <a:p>
            <a:pPr lvl="1"/>
            <a:r>
              <a:rPr lang="en-US" dirty="0"/>
              <a:t>If this is not true, most algorithms don’t work</a:t>
            </a:r>
          </a:p>
          <a:p>
            <a:pPr lvl="1"/>
            <a:r>
              <a:rPr lang="en-US" dirty="0"/>
              <a:t>Better off with a completely random sampling</a:t>
            </a:r>
          </a:p>
          <a:p>
            <a:pPr lvl="1"/>
            <a:r>
              <a:rPr lang="en-US" dirty="0"/>
              <a:t>Flat search space has no clues on where to move</a:t>
            </a:r>
          </a:p>
        </p:txBody>
      </p:sp>
    </p:spTree>
    <p:extLst>
      <p:ext uri="{BB962C8B-B14F-4D97-AF65-F5344CB8AC3E}">
        <p14:creationId xmlns:p14="http://schemas.microsoft.com/office/powerpoint/2010/main" val="170467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</a:t>
            </a:r>
            <a:r>
              <a:rPr lang="en-US" i="1" dirty="0"/>
              <a:t>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</a:t>
            </a:r>
            <a:r>
              <a:rPr lang="en-US"/>
              <a:t>of trees…</a:t>
            </a:r>
            <a:endParaRPr lang="en-US" dirty="0"/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the order of visit of a series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11054-157A-4EAD-92D3-024F1981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outcome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73617-3CAE-4848-8E24-6D82ABF35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have optimization problems to solve</a:t>
            </a:r>
          </a:p>
          <a:p>
            <a:pPr lvl="1"/>
            <a:r>
              <a:rPr lang="en-US" dirty="0"/>
              <a:t>Identify the typology (linear, non-linear, dynamic, static…)</a:t>
            </a:r>
          </a:p>
          <a:p>
            <a:pPr lvl="1"/>
            <a:r>
              <a:rPr lang="en-US" dirty="0"/>
              <a:t>Match with the best algorithm for the problem</a:t>
            </a:r>
          </a:p>
          <a:p>
            <a:pPr lvl="1"/>
            <a:r>
              <a:rPr lang="en-US" dirty="0"/>
              <a:t>Or get some ideas on how to design an optimization algorithm</a:t>
            </a:r>
          </a:p>
          <a:p>
            <a:endParaRPr lang="en-US" dirty="0"/>
          </a:p>
          <a:p>
            <a:r>
              <a:rPr lang="en-US" dirty="0"/>
              <a:t>Very often, the best optimization algorithm is HEURISTIC</a:t>
            </a:r>
          </a:p>
          <a:p>
            <a:pPr lvl="1"/>
            <a:r>
              <a:rPr lang="en-US" dirty="0"/>
              <a:t>Heuristic is developed </a:t>
            </a:r>
            <a:r>
              <a:rPr lang="en-US" b="1" dirty="0"/>
              <a:t>ad-hoc for the target problem</a:t>
            </a:r>
          </a:p>
          <a:p>
            <a:pPr lvl="1"/>
            <a:r>
              <a:rPr lang="en-US" dirty="0"/>
              <a:t>Employs </a:t>
            </a:r>
            <a:r>
              <a:rPr lang="en-US" b="1" dirty="0"/>
              <a:t>domain knowledge</a:t>
            </a:r>
            <a:r>
              <a:rPr lang="en-US" dirty="0"/>
              <a:t> of the problem inside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Brainstorming</a:t>
            </a:r>
          </a:p>
          <a:p>
            <a:r>
              <a:rPr lang="it-IT" dirty="0"/>
              <a:t>Taxonomy (-ies)</a:t>
            </a:r>
          </a:p>
          <a:p>
            <a:r>
              <a:rPr lang="it-IT" dirty="0"/>
              <a:t>Intended outcome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96BB26-2566-4FCD-B7A7-D7088AF7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F1674B-81ED-4B50-9415-FDDD6DB3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use them to sample the objective function</a:t>
            </a:r>
          </a:p>
          <a:p>
            <a:r>
              <a:rPr lang="en-US" dirty="0"/>
              <a:t>Search space/objective function landscape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Sampled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dirty="0"/>
              <a:t>Limits of the variables for each dimension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dirty="0"/>
              <a:t>Point in search space that </a:t>
            </a:r>
            <a:r>
              <a:rPr lang="en-US" i="1" dirty="0"/>
              <a:t>could</a:t>
            </a:r>
            <a:r>
              <a:rPr lang="en-US" dirty="0"/>
              <a:t>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  <p:pic>
        <p:nvPicPr>
          <p:cNvPr id="1028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0885A5D5-7325-4FD3-8C74-4AE998C4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  <p:pic>
        <p:nvPicPr>
          <p:cNvPr id="4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AF513253-C9DF-4AD2-BFBE-ACF4D29C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much about the search space</a:t>
            </a:r>
          </a:p>
          <a:p>
            <a:pPr lvl="1"/>
            <a:r>
              <a:rPr lang="en-US" dirty="0"/>
              <a:t>Shape of the objective function (search space) is </a:t>
            </a:r>
            <a:r>
              <a:rPr lang="en-US" b="1" dirty="0"/>
              <a:t>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r>
              <a:rPr lang="en-US" dirty="0"/>
              <a:t>We want to explore in an </a:t>
            </a:r>
            <a:r>
              <a:rPr lang="en-US" u="sng" dirty="0"/>
              <a:t>efficient</a:t>
            </a:r>
            <a:r>
              <a:rPr lang="en-US" dirty="0"/>
              <a:t> way!</a:t>
            </a:r>
          </a:p>
          <a:p>
            <a:pPr lvl="1"/>
            <a:r>
              <a:rPr lang="en-US" dirty="0"/>
              <a:t>We cannot spend </a:t>
            </a:r>
            <a:r>
              <a:rPr lang="en-US" i="1" dirty="0"/>
              <a:t>infinite time </a:t>
            </a:r>
            <a:r>
              <a:rPr lang="en-US" dirty="0"/>
              <a:t>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  <a:p>
            <a:pPr lvl="1"/>
            <a:r>
              <a:rPr lang="en-US" dirty="0"/>
              <a:t>Trade-off between </a:t>
            </a:r>
            <a:r>
              <a:rPr lang="en-US" b="1" dirty="0"/>
              <a:t>quality</a:t>
            </a:r>
            <a:r>
              <a:rPr lang="en-US" dirty="0"/>
              <a:t> of solution and </a:t>
            </a:r>
            <a:r>
              <a:rPr lang="en-US" b="1" dirty="0"/>
              <a:t>time</a:t>
            </a:r>
            <a:r>
              <a:rPr lang="en-US" dirty="0"/>
              <a:t> spent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 (min and max values of points)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  <p:pic>
        <p:nvPicPr>
          <p:cNvPr id="2050" name="Picture 2" descr="Optimization. The three pillars of Data Science are: | by Heena Rijhwani |  Analytics Vidhya | Medium">
            <a:extLst>
              <a:ext uri="{FF2B5EF4-FFF2-40B4-BE49-F238E27FC236}">
                <a16:creationId xmlns:a16="http://schemas.microsoft.com/office/drawing/2014/main" id="{F9B24C10-5AAB-450B-8132-ACD8D9B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18" y="3761266"/>
            <a:ext cx="4992082" cy="23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Exploration and exploitation</a:t>
            </a:r>
          </a:p>
          <a:p>
            <a:pPr lvl="1"/>
            <a:r>
              <a:rPr lang="it-IT" dirty="0"/>
              <a:t>Assuming an iterative optimization algorithm</a:t>
            </a:r>
          </a:p>
          <a:p>
            <a:pPr lvl="1"/>
            <a:r>
              <a:rPr lang="it-IT" dirty="0"/>
              <a:t>Initially, </a:t>
            </a:r>
            <a:r>
              <a:rPr lang="it-IT" b="1" dirty="0"/>
              <a:t>explore</a:t>
            </a:r>
            <a:r>
              <a:rPr lang="it-IT" dirty="0"/>
              <a:t> the search space as much as possible</a:t>
            </a:r>
          </a:p>
          <a:p>
            <a:pPr lvl="1"/>
            <a:r>
              <a:rPr lang="en-US" dirty="0"/>
              <a:t>Then, focus on</a:t>
            </a:r>
            <a:r>
              <a:rPr lang="it-IT" dirty="0"/>
              <a:t>/</a:t>
            </a:r>
            <a:r>
              <a:rPr lang="it-IT" b="1" dirty="0"/>
              <a:t>exploit</a:t>
            </a:r>
            <a:r>
              <a:rPr lang="en-US" dirty="0"/>
              <a:t> the most promising parts found</a:t>
            </a:r>
          </a:p>
          <a:p>
            <a:pPr lvl="1"/>
            <a:r>
              <a:rPr lang="en-US" dirty="0"/>
              <a:t>Switch between exploration and exploitation is </a:t>
            </a:r>
            <a:r>
              <a:rPr lang="en-US" b="1" dirty="0"/>
              <a:t>hard to time</a:t>
            </a:r>
          </a:p>
        </p:txBody>
      </p:sp>
      <p:pic>
        <p:nvPicPr>
          <p:cNvPr id="4098" name="Picture 2" descr="Exploration-Exploitation Dilemma">
            <a:extLst>
              <a:ext uri="{FF2B5EF4-FFF2-40B4-BE49-F238E27FC236}">
                <a16:creationId xmlns:a16="http://schemas.microsoft.com/office/drawing/2014/main" id="{46141549-27DA-481A-9A26-62FA0CF9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065" y="3761266"/>
            <a:ext cx="4000893" cy="257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07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Microsoft Office PowerPoint</Application>
  <PresentationFormat>Grand écran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General principles and assumptions</vt:lpstr>
      <vt:lpstr>General principles and assumptions</vt:lpstr>
      <vt:lpstr>General principles and assumptions</vt:lpstr>
      <vt:lpstr>Brainstorming</vt:lpstr>
      <vt:lpstr>Simple strategies</vt:lpstr>
      <vt:lpstr>Taxonomy of optimization methods</vt:lpstr>
      <vt:lpstr>Taxonomy of optimization methods</vt:lpstr>
      <vt:lpstr>Taxonomy of optimization problems</vt:lpstr>
      <vt:lpstr>Taxonomy of optimization problems</vt:lpstr>
      <vt:lpstr>Taxonomy of optimization problems</vt:lpstr>
      <vt:lpstr>Taxonomy of optimization problems</vt:lpstr>
      <vt:lpstr>Real-world applications can be weird</vt:lpstr>
      <vt:lpstr>Intended outcome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148</cp:revision>
  <dcterms:created xsi:type="dcterms:W3CDTF">2020-06-05T13:14:31Z</dcterms:created>
  <dcterms:modified xsi:type="dcterms:W3CDTF">2023-07-07T09:57:28Z</dcterms:modified>
</cp:coreProperties>
</file>