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4" r:id="rId3"/>
    <p:sldId id="303" r:id="rId4"/>
    <p:sldId id="259" r:id="rId5"/>
    <p:sldId id="267" r:id="rId6"/>
    <p:sldId id="299" r:id="rId7"/>
    <p:sldId id="294" r:id="rId8"/>
    <p:sldId id="261" r:id="rId9"/>
    <p:sldId id="262" r:id="rId10"/>
    <p:sldId id="263" r:id="rId11"/>
    <p:sldId id="296" r:id="rId12"/>
    <p:sldId id="297" r:id="rId13"/>
    <p:sldId id="298" r:id="rId14"/>
    <p:sldId id="300" r:id="rId15"/>
    <p:sldId id="266" r:id="rId16"/>
    <p:sldId id="302" r:id="rId17"/>
    <p:sldId id="305" r:id="rId18"/>
    <p:sldId id="304" r:id="rId19"/>
    <p:sldId id="301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2D91"/>
    <a:srgbClr val="903E98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52949-E600-4D43-A26B-20271E89D95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0F5F0-C710-453A-93D6-BF09378256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an expert of ALL methods that I am going to present.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CDC94-00AE-4940-AE94-0065ADD840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INTRODUCTION TO DEEP LEARNING IN PRACTICE WITH PYTORCH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ep-learning-with-pytorch/" TargetMode="External"/><Relationship Id="rId3" Type="http://schemas.openxmlformats.org/officeDocument/2006/relationships/hyperlink" Target="https://vguigue.github.io/" TargetMode="External"/><Relationship Id="rId7" Type="http://schemas.openxmlformats.org/officeDocument/2006/relationships/hyperlink" Target="https://udlbook.github.io/udlbook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xmo.io/deep-learning-workshop/" TargetMode="External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Introduction to Deep Learning in Practice with pytorch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16515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vast (unreasonable?) amount of </a:t>
            </a:r>
            <a:r>
              <a:rPr lang="en-US" i="1" dirty="0"/>
              <a:t>enthusiasm</a:t>
            </a:r>
            <a:r>
              <a:rPr lang="en-US" dirty="0"/>
              <a:t>!</a:t>
            </a:r>
          </a:p>
          <a:p>
            <a:r>
              <a:rPr lang="en-US" dirty="0"/>
              <a:t>Why is that?</a:t>
            </a:r>
          </a:p>
          <a:p>
            <a:pPr lvl="1"/>
            <a:r>
              <a:rPr lang="en-US" dirty="0"/>
              <a:t>Competition between large companies (Microsoft, Meta, Google)</a:t>
            </a:r>
          </a:p>
          <a:p>
            <a:pPr lvl="1"/>
            <a:r>
              <a:rPr lang="en-US" dirty="0"/>
              <a:t>Tools that are relatively accessible to non-experts</a:t>
            </a:r>
          </a:p>
          <a:p>
            <a:pPr lvl="1"/>
            <a:r>
              <a:rPr lang="en-US" dirty="0"/>
              <a:t>Considerable amount of passionate practitioners</a:t>
            </a:r>
          </a:p>
          <a:p>
            <a:pPr lvl="1"/>
            <a:r>
              <a:rPr lang="en-US" dirty="0"/>
              <a:t>Communities </a:t>
            </a:r>
            <a:r>
              <a:rPr lang="en-US" i="1" dirty="0"/>
              <a:t>obsessed </a:t>
            </a:r>
            <a:r>
              <a:rPr lang="en-US" dirty="0"/>
              <a:t>with AI (existential risk, accelerationists, …)</a:t>
            </a:r>
          </a:p>
          <a:p>
            <a:pPr lvl="1"/>
            <a:r>
              <a:rPr lang="en-US" dirty="0"/>
              <a:t>Charismatic influencers (Sam Altman, Eliezer </a:t>
            </a:r>
            <a:r>
              <a:rPr lang="en-US" dirty="0" err="1"/>
              <a:t>Yudkowsky</a:t>
            </a:r>
            <a:r>
              <a:rPr lang="en-US" dirty="0"/>
              <a:t>, Yann Le </a:t>
            </a:r>
            <a:r>
              <a:rPr lang="en-US" dirty="0" err="1"/>
              <a:t>Cunn</a:t>
            </a:r>
            <a:r>
              <a:rPr lang="en-US" dirty="0"/>
              <a:t>, Gary Marcus, 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8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E1D80-F8E6-49E5-8BDF-3D73F669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3A75A2-DA57-43AE-8350-5F0496191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Several competing libraries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(currently) most popular</a:t>
            </a:r>
          </a:p>
          <a:p>
            <a:pPr lvl="1"/>
            <a:r>
              <a:rPr lang="en-US" dirty="0"/>
              <a:t>Eager execution, for rapid prototyping</a:t>
            </a:r>
          </a:p>
          <a:p>
            <a:pPr lvl="1"/>
            <a:r>
              <a:rPr lang="en-US" dirty="0"/>
              <a:t>Analysis step by step</a:t>
            </a:r>
          </a:p>
          <a:p>
            <a:pPr lvl="1"/>
            <a:r>
              <a:rPr lang="en-US" dirty="0"/>
              <a:t>Availability of models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937EB5B-0219-4A7A-B1B7-A53BFF273A5B}"/>
              </a:ext>
            </a:extLst>
          </p:cNvPr>
          <p:cNvGrpSpPr/>
          <p:nvPr/>
        </p:nvGrpSpPr>
        <p:grpSpPr>
          <a:xfrm>
            <a:off x="8604506" y="1723998"/>
            <a:ext cx="3279175" cy="1411563"/>
            <a:chOff x="8090442" y="1593682"/>
            <a:chExt cx="3279175" cy="141156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BF4864E-9C47-4116-AF09-0122D1E1D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442" y="1593682"/>
              <a:ext cx="2886478" cy="962159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4571733-46A4-4D0D-BF5D-50F5A7A33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4223" y="2219851"/>
              <a:ext cx="785394" cy="785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872B1539-ED64-4668-B741-1ED97EBE8E56}"/>
              </a:ext>
            </a:extLst>
          </p:cNvPr>
          <p:cNvGrpSpPr/>
          <p:nvPr/>
        </p:nvGrpSpPr>
        <p:grpSpPr>
          <a:xfrm>
            <a:off x="7941709" y="3304810"/>
            <a:ext cx="3648094" cy="1246213"/>
            <a:chOff x="8212237" y="3896649"/>
            <a:chExt cx="3648094" cy="1246213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B34D9687-C675-4847-88B4-B444EE070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237" y="3896649"/>
              <a:ext cx="3166307" cy="78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Meta Logo and symbol, meaning, history, PNG">
              <a:extLst>
                <a:ext uri="{FF2B5EF4-FFF2-40B4-BE49-F238E27FC236}">
                  <a16:creationId xmlns:a16="http://schemas.microsoft.com/office/drawing/2014/main" id="{774380EA-E6B5-4439-B8AE-0B24F39AE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7053" y="4578518"/>
              <a:ext cx="1003278" cy="564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A141BF0-FB45-4064-B75A-162F3258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542" y="4515840"/>
            <a:ext cx="2794087" cy="64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FF8354-BF44-4DA9-9AE9-8CC6253ADF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61" y="5100607"/>
            <a:ext cx="2857500" cy="885825"/>
          </a:xfrm>
          <a:prstGeom prst="rect">
            <a:avLst/>
          </a:prstGeom>
        </p:spPr>
      </p:pic>
      <p:pic>
        <p:nvPicPr>
          <p:cNvPr id="2062" name="Picture 14" descr="Partenariat avec l'Université de Montréal - Nantes Université">
            <a:extLst>
              <a:ext uri="{FF2B5EF4-FFF2-40B4-BE49-F238E27FC236}">
                <a16:creationId xmlns:a16="http://schemas.microsoft.com/office/drawing/2014/main" id="{4FCBC75B-6ED0-43B7-87B7-313E9CEC8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322" y="5434642"/>
            <a:ext cx="2112678" cy="99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ensorflow logo - Icônes Médias sociaux et logos">
            <a:extLst>
              <a:ext uri="{FF2B5EF4-FFF2-40B4-BE49-F238E27FC236}">
                <a16:creationId xmlns:a16="http://schemas.microsoft.com/office/drawing/2014/main" id="{FEF783FE-87BA-445D-9FB9-29E5CA5D2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92" y="421633"/>
            <a:ext cx="4136020" cy="206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2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48419-2148-4558-8A7E-86D27E04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6DBAF1-9513-4FB1-97FD-3C866E4F8A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45815C-F3CD-4D0B-A130-0CF4A482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959" y="1423119"/>
            <a:ext cx="7014083" cy="46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3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42CA5-1B15-479A-9BA4-D9CD3184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HuggingFace</a:t>
            </a:r>
            <a:r>
              <a:rPr lang="en-US" dirty="0"/>
              <a:t>?	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8CC7A2-6F94-4528-BC3C-43A7EEA11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French-American company</a:t>
            </a:r>
          </a:p>
          <a:p>
            <a:r>
              <a:rPr lang="en-US" dirty="0"/>
              <a:t>Weird name (IMHO), but 4.5 * 10^9$ evaluation</a:t>
            </a:r>
          </a:p>
          <a:p>
            <a:r>
              <a:rPr lang="en-US" dirty="0"/>
              <a:t>Library for deep neural networks (</a:t>
            </a:r>
            <a:r>
              <a:rPr lang="en-US" i="1" dirty="0"/>
              <a:t>transformers </a:t>
            </a:r>
            <a:r>
              <a:rPr lang="en-US" dirty="0"/>
              <a:t>and others)</a:t>
            </a:r>
          </a:p>
          <a:p>
            <a:r>
              <a:rPr lang="en-US" dirty="0"/>
              <a:t>Hub, to share and discuss trained models</a:t>
            </a:r>
          </a:p>
          <a:p>
            <a:pPr lvl="1"/>
            <a:r>
              <a:rPr lang="en-US" dirty="0"/>
              <a:t>Extremely successful, several useful models</a:t>
            </a:r>
          </a:p>
          <a:p>
            <a:pPr lvl="1"/>
            <a:r>
              <a:rPr lang="en-US" dirty="0"/>
              <a:t>Users can download, fine-tune, change and share</a:t>
            </a:r>
          </a:p>
          <a:p>
            <a:pPr lvl="1"/>
            <a:r>
              <a:rPr lang="en-US" dirty="0"/>
              <a:t>Relatively easy to use, loved by practitioners</a:t>
            </a:r>
          </a:p>
        </p:txBody>
      </p:sp>
      <p:pic>
        <p:nvPicPr>
          <p:cNvPr id="2050" name="Picture 2" descr="Hugging Face - Current Openings">
            <a:extLst>
              <a:ext uri="{FF2B5EF4-FFF2-40B4-BE49-F238E27FC236}">
                <a16:creationId xmlns:a16="http://schemas.microsoft.com/office/drawing/2014/main" id="{95D9B08C-4DAA-4AAD-A0F6-8326B347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376126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55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B67FD-0D35-4596-A0F1-D166884B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2CBB8-BE4C-4514-9DD1-4457C28B9F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3E33EBC-7CC5-494A-9B7A-73E55A857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592" y="1773721"/>
            <a:ext cx="1995555" cy="115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3AD53222-75AC-4509-B63C-DA427AC3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73" y="1999527"/>
            <a:ext cx="4485681" cy="36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">
            <a:extLst>
              <a:ext uri="{FF2B5EF4-FFF2-40B4-BE49-F238E27FC236}">
                <a16:creationId xmlns:a16="http://schemas.microsoft.com/office/drawing/2014/main" id="{E7D8994A-514C-4C79-913C-95E8A3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69" y="3325295"/>
            <a:ext cx="2238117" cy="25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A342F6-9C35-4919-8CF2-5FCD25938C67}"/>
              </a:ext>
            </a:extLst>
          </p:cNvPr>
          <p:cNvSpPr/>
          <p:nvPr/>
        </p:nvSpPr>
        <p:spPr>
          <a:xfrm>
            <a:off x="6982986" y="5682740"/>
            <a:ext cx="4485681" cy="832870"/>
          </a:xfrm>
          <a:prstGeom prst="rect">
            <a:avLst/>
          </a:prstGeom>
          <a:solidFill>
            <a:srgbClr val="903E98"/>
          </a:solidFill>
          <a:ln>
            <a:solidFill>
              <a:srgbClr val="692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FLAX </a:t>
            </a:r>
            <a:br>
              <a:rPr lang="en-US" sz="2800" dirty="0"/>
            </a:br>
            <a:r>
              <a:rPr lang="en-US" sz="2800" dirty="0"/>
              <a:t>neural network library in JAX</a:t>
            </a:r>
          </a:p>
        </p:txBody>
      </p:sp>
    </p:spTree>
    <p:extLst>
      <p:ext uri="{BB962C8B-B14F-4D97-AF65-F5344CB8AC3E}">
        <p14:creationId xmlns:p14="http://schemas.microsoft.com/office/powerpoint/2010/main" val="208766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58B45-85FA-4108-AA84-5A31C0552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0E40AE-B061-4015-AD26-DD07FB8047D6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02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27828C2-D2D1-4745-A760-DE543579A63B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04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EFCF3FA-5F5F-4A88-A1BF-99B1CB79B13D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08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AD48CF9-87DC-4C66-92EC-8A3B98F62C0B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2DB3220-30E7-4BB7-9332-1FB053E084B2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</p:spTree>
    <p:extLst>
      <p:ext uri="{BB962C8B-B14F-4D97-AF65-F5344CB8AC3E}">
        <p14:creationId xmlns:p14="http://schemas.microsoft.com/office/powerpoint/2010/main" val="416997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599907B-B1AF-490F-B54B-BC169006C180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02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1B09DAC-BF03-4263-B0AA-EE9AA4363A9F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04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9AB8ACA-8B9D-4A69-B9C7-CB229148662A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08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02F0317-2B92-4D43-98BD-F74DB5151E08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6FF4C34-2A37-42DF-9F01-8D7F86FEE0D6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pic>
        <p:nvPicPr>
          <p:cNvPr id="1028" name="Picture 4" descr="Attention Sign PNG - 160756">
            <a:extLst>
              <a:ext uri="{FF2B5EF4-FFF2-40B4-BE49-F238E27FC236}">
                <a16:creationId xmlns:a16="http://schemas.microsoft.com/office/drawing/2014/main" id="{DE5BA303-FCFD-4DA3-B270-38663D065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66" y="1662271"/>
            <a:ext cx="4035668" cy="35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ulle narrative : rectangle 8">
            <a:extLst>
              <a:ext uri="{FF2B5EF4-FFF2-40B4-BE49-F238E27FC236}">
                <a16:creationId xmlns:a16="http://schemas.microsoft.com/office/drawing/2014/main" id="{60C31920-7C3A-46FD-A246-1AFB9546D3DC}"/>
              </a:ext>
            </a:extLst>
          </p:cNvPr>
          <p:cNvSpPr/>
          <p:nvPr/>
        </p:nvSpPr>
        <p:spPr>
          <a:xfrm>
            <a:off x="1139848" y="1662271"/>
            <a:ext cx="3026005" cy="1439148"/>
          </a:xfrm>
          <a:prstGeom prst="wedgeRectCallout">
            <a:avLst>
              <a:gd name="adj1" fmla="val 92251"/>
              <a:gd name="adj2" fmla="val 913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Pacing likely all over the place</a:t>
            </a:r>
          </a:p>
        </p:txBody>
      </p:sp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8D352777-DCB3-40FB-8D28-1735732FD6E9}"/>
              </a:ext>
            </a:extLst>
          </p:cNvPr>
          <p:cNvSpPr/>
          <p:nvPr/>
        </p:nvSpPr>
        <p:spPr>
          <a:xfrm>
            <a:off x="8715867" y="4768452"/>
            <a:ext cx="3026005" cy="1439148"/>
          </a:xfrm>
          <a:prstGeom prst="wedgeRectCallout">
            <a:avLst>
              <a:gd name="adj1" fmla="val -90615"/>
              <a:gd name="adj2" fmla="val -678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Expect technical issues</a:t>
            </a:r>
          </a:p>
        </p:txBody>
      </p:sp>
    </p:spTree>
    <p:extLst>
      <p:ext uri="{BB962C8B-B14F-4D97-AF65-F5344CB8AC3E}">
        <p14:creationId xmlns:p14="http://schemas.microsoft.com/office/powerpoint/2010/main" val="117547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599907B-B1AF-490F-B54B-BC169006C180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02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1B09DAC-BF03-4263-B0AA-EE9AA4363A9F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04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9AB8ACA-8B9D-4A69-B9C7-CB229148662A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08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02F0317-2B92-4D43-98BD-F74DB5151E08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6FF4C34-2A37-42DF-9F01-8D7F86FEE0D6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pic>
        <p:nvPicPr>
          <p:cNvPr id="1028" name="Picture 4" descr="Attention Sign PNG - 160756">
            <a:extLst>
              <a:ext uri="{FF2B5EF4-FFF2-40B4-BE49-F238E27FC236}">
                <a16:creationId xmlns:a16="http://schemas.microsoft.com/office/drawing/2014/main" id="{DE5BA303-FCFD-4DA3-B270-38663D065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66" y="1662271"/>
            <a:ext cx="4035668" cy="35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ulle narrative : rectangle 8">
            <a:extLst>
              <a:ext uri="{FF2B5EF4-FFF2-40B4-BE49-F238E27FC236}">
                <a16:creationId xmlns:a16="http://schemas.microsoft.com/office/drawing/2014/main" id="{60C31920-7C3A-46FD-A246-1AFB9546D3DC}"/>
              </a:ext>
            </a:extLst>
          </p:cNvPr>
          <p:cNvSpPr/>
          <p:nvPr/>
        </p:nvSpPr>
        <p:spPr>
          <a:xfrm>
            <a:off x="318157" y="4443178"/>
            <a:ext cx="3026005" cy="1439148"/>
          </a:xfrm>
          <a:prstGeom prst="wedgeRectCallout">
            <a:avLst>
              <a:gd name="adj1" fmla="val 74493"/>
              <a:gd name="adj2" fmla="val -508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…except on </a:t>
            </a:r>
            <a:r>
              <a:rPr lang="en-US" sz="2800" b="1" dirty="0"/>
              <a:t>Thursday 04/04</a:t>
            </a:r>
            <a:r>
              <a:rPr lang="en-US" sz="2800" dirty="0"/>
              <a:t> (</a:t>
            </a:r>
            <a:r>
              <a:rPr lang="en-US" sz="2800" b="1" dirty="0" err="1"/>
              <a:t>Amphithéâtre</a:t>
            </a:r>
            <a:r>
              <a:rPr lang="en-US" sz="2800" b="1" dirty="0"/>
              <a:t> 1</a:t>
            </a:r>
            <a:r>
              <a:rPr lang="en-US" sz="28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932A8A-57E4-4A85-9437-4E16A99A5097}"/>
              </a:ext>
            </a:extLst>
          </p:cNvPr>
          <p:cNvSpPr/>
          <p:nvPr/>
        </p:nvSpPr>
        <p:spPr>
          <a:xfrm>
            <a:off x="6835074" y="1125412"/>
            <a:ext cx="3780149" cy="1141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We will always be in </a:t>
            </a:r>
            <a:r>
              <a:rPr lang="en-US" sz="2800" b="1" dirty="0" err="1">
                <a:solidFill>
                  <a:schemeClr val="tx1"/>
                </a:solidFill>
              </a:rPr>
              <a:t>Amphithéâtre</a:t>
            </a:r>
            <a:r>
              <a:rPr lang="en-US" sz="2800" b="1" dirty="0">
                <a:solidFill>
                  <a:schemeClr val="tx1"/>
                </a:solidFill>
              </a:rPr>
              <a:t> 7</a:t>
            </a:r>
            <a:r>
              <a:rPr lang="en-US" sz="2800" dirty="0">
                <a:solidFill>
                  <a:schemeClr val="tx1"/>
                </a:solidFill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963656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718F99E1-3FE9-494B-86BA-5C44D04E1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E9179F8-D187-4E98-9D28-733A80F97B89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02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4FEBA0F-3EE8-4F0C-9A0F-2843F54D9EF7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04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FEA87B9-F6E4-4891-AA8C-C48CDA53F3E9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08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92BAD65-04E2-44E3-9486-B33259A4F925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E2582E1-FF05-4F08-87C6-B5411108EE52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  <p:sp>
        <p:nvSpPr>
          <p:cNvPr id="10" name="Bulle narrative : rectangle 9">
            <a:extLst>
              <a:ext uri="{FF2B5EF4-FFF2-40B4-BE49-F238E27FC236}">
                <a16:creationId xmlns:a16="http://schemas.microsoft.com/office/drawing/2014/main" id="{D4BA9B88-F076-43A6-BB75-D53600509014}"/>
              </a:ext>
            </a:extLst>
          </p:cNvPr>
          <p:cNvSpPr/>
          <p:nvPr/>
        </p:nvSpPr>
        <p:spPr>
          <a:xfrm>
            <a:off x="3149337" y="1112362"/>
            <a:ext cx="5665510" cy="1885361"/>
          </a:xfrm>
          <a:prstGeom prst="wedgeRectCallout">
            <a:avLst>
              <a:gd name="adj1" fmla="val 83451"/>
              <a:gd name="adj2" fmla="val -96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April 12, 10:00-12:00</a:t>
            </a:r>
          </a:p>
          <a:p>
            <a:pPr algn="ctr"/>
            <a:r>
              <a:rPr lang="en-US" sz="2400" i="1" dirty="0"/>
              <a:t>Relational Concept Bottleneck Models</a:t>
            </a:r>
          </a:p>
          <a:p>
            <a:pPr algn="ctr"/>
            <a:r>
              <a:rPr lang="en-US" sz="2400" b="1" dirty="0"/>
              <a:t>Pietro </a:t>
            </a:r>
            <a:r>
              <a:rPr lang="en-US" sz="2400" b="1" dirty="0" err="1"/>
              <a:t>Barbiero</a:t>
            </a:r>
            <a:r>
              <a:rPr lang="en-US" sz="2400" dirty="0"/>
              <a:t> (Cambridge, UK and Univ.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Svizzera</a:t>
            </a:r>
            <a:r>
              <a:rPr lang="en-US" sz="2400" dirty="0"/>
              <a:t> </a:t>
            </a:r>
            <a:r>
              <a:rPr lang="en-US" sz="2400" dirty="0" err="1"/>
              <a:t>Italiana</a:t>
            </a:r>
            <a:r>
              <a:rPr lang="en-US" sz="2400" dirty="0"/>
              <a:t>, Switzerland)</a:t>
            </a:r>
          </a:p>
        </p:txBody>
      </p:sp>
      <p:sp>
        <p:nvSpPr>
          <p:cNvPr id="19" name="Bulle narrative : rectangle 18">
            <a:extLst>
              <a:ext uri="{FF2B5EF4-FFF2-40B4-BE49-F238E27FC236}">
                <a16:creationId xmlns:a16="http://schemas.microsoft.com/office/drawing/2014/main" id="{270A8EC9-15BE-49F9-B3C7-847241402EEF}"/>
              </a:ext>
            </a:extLst>
          </p:cNvPr>
          <p:cNvSpPr/>
          <p:nvPr/>
        </p:nvSpPr>
        <p:spPr>
          <a:xfrm>
            <a:off x="5367777" y="4707161"/>
            <a:ext cx="3026005" cy="930068"/>
          </a:xfrm>
          <a:prstGeom prst="wedgeRectCallout">
            <a:avLst>
              <a:gd name="adj1" fmla="val -90615"/>
              <a:gd name="adj2" fmla="val -678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“Buffer” day</a:t>
            </a:r>
          </a:p>
        </p:txBody>
      </p:sp>
    </p:spTree>
    <p:extLst>
      <p:ext uri="{BB962C8B-B14F-4D97-AF65-F5344CB8AC3E}">
        <p14:creationId xmlns:p14="http://schemas.microsoft.com/office/powerpoint/2010/main" val="2254307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8C136-996D-4F49-87AB-E812DA06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84ECF7-0661-481E-81F7-C5680B97B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“When you are copying from one source, it’s </a:t>
            </a:r>
            <a:r>
              <a:rPr lang="en-US" i="1" dirty="0"/>
              <a:t>plagiarism</a:t>
            </a:r>
            <a:r>
              <a:rPr lang="en-US" dirty="0"/>
              <a:t>; when you are copying from multiple sources, it’s </a:t>
            </a:r>
            <a:r>
              <a:rPr lang="en-US" b="1" dirty="0"/>
              <a:t>research</a:t>
            </a:r>
            <a:r>
              <a:rPr lang="en-US" dirty="0"/>
              <a:t>.”</a:t>
            </a:r>
          </a:p>
          <a:p>
            <a:pPr marL="0" indent="0" algn="r">
              <a:buNone/>
            </a:pPr>
            <a:r>
              <a:rPr lang="en-US" sz="2400" dirty="0"/>
              <a:t>--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onBreakingSpaceOverride"/>
              </a:rPr>
              <a:t>Prof.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NonBreakingSpaceOverride"/>
              </a:rPr>
              <a:t>Notestein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onBreakingSpaceOverride"/>
              </a:rPr>
              <a:t>, Yale, 1929</a:t>
            </a:r>
            <a:endParaRPr lang="en-US" sz="2400" dirty="0"/>
          </a:p>
        </p:txBody>
      </p:sp>
      <p:pic>
        <p:nvPicPr>
          <p:cNvPr id="1026" name="Picture 2" descr="ma tête">
            <a:extLst>
              <a:ext uri="{FF2B5EF4-FFF2-40B4-BE49-F238E27FC236}">
                <a16:creationId xmlns:a16="http://schemas.microsoft.com/office/drawing/2014/main" id="{B1E8C33F-0F3E-4B89-9CED-526DBC1F6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79817"/>
            <a:ext cx="1454752" cy="132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D5B0317-C344-42A2-8CE1-A15A84D6196F}"/>
              </a:ext>
            </a:extLst>
          </p:cNvPr>
          <p:cNvSpPr txBox="1"/>
          <p:nvPr/>
        </p:nvSpPr>
        <p:spPr>
          <a:xfrm>
            <a:off x="2292952" y="3079817"/>
            <a:ext cx="604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Prof. </a:t>
            </a:r>
            <a:r>
              <a:rPr lang="en-US" b="1" dirty="0"/>
              <a:t>Vincent </a:t>
            </a:r>
            <a:r>
              <a:rPr lang="en-US" b="1" dirty="0" err="1"/>
              <a:t>Guige</a:t>
            </a:r>
            <a:r>
              <a:rPr lang="en-US" dirty="0"/>
              <a:t>, </a:t>
            </a:r>
            <a:r>
              <a:rPr lang="en-US" dirty="0" err="1"/>
              <a:t>AgroParisTech</a:t>
            </a:r>
            <a:r>
              <a:rPr lang="en-US" dirty="0"/>
              <a:t> &amp; Sorbonne University, </a:t>
            </a:r>
          </a:p>
          <a:p>
            <a:r>
              <a:rPr lang="en-US" dirty="0"/>
              <a:t>here depicted with cool sunglasses, </a:t>
            </a:r>
            <a:r>
              <a:rPr lang="en-US" dirty="0">
                <a:hlinkClick r:id="rId3"/>
              </a:rPr>
              <a:t>https://vguigue.github.io/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front cover">
            <a:extLst>
              <a:ext uri="{FF2B5EF4-FFF2-40B4-BE49-F238E27FC236}">
                <a16:creationId xmlns:a16="http://schemas.microsoft.com/office/drawing/2014/main" id="{B16633F5-5ED1-475A-A05A-A594A9175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70" y="4311995"/>
            <a:ext cx="1444185" cy="161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ep Learning with PyTorch: Build, train, and tune neural networks using Python tools">
            <a:extLst>
              <a:ext uri="{FF2B5EF4-FFF2-40B4-BE49-F238E27FC236}">
                <a16:creationId xmlns:a16="http://schemas.microsoft.com/office/drawing/2014/main" id="{D2B2AE93-CF29-488E-9023-B37640B1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34" y="4311640"/>
            <a:ext cx="1290756" cy="161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4FDBDE6-007C-4B36-8A91-8EA0E0E45606}"/>
              </a:ext>
            </a:extLst>
          </p:cNvPr>
          <p:cNvSpPr txBox="1"/>
          <p:nvPr/>
        </p:nvSpPr>
        <p:spPr>
          <a:xfrm>
            <a:off x="18847" y="5047708"/>
            <a:ext cx="754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“Practical deep learning”, </a:t>
            </a:r>
            <a:r>
              <a:rPr lang="en-US" dirty="0">
                <a:hlinkClick r:id="rId6"/>
              </a:rPr>
              <a:t>https://jxmo.io/deep-learning-workshop/</a:t>
            </a:r>
            <a:endParaRPr lang="en-US" dirty="0"/>
          </a:p>
          <a:p>
            <a:pPr algn="r"/>
            <a:r>
              <a:rPr lang="en-US" dirty="0"/>
              <a:t>“Understanding deep learning”, </a:t>
            </a:r>
            <a:r>
              <a:rPr lang="en-US" dirty="0">
                <a:hlinkClick r:id="rId7"/>
              </a:rPr>
              <a:t>https://udlbook.github.io/udlbook/</a:t>
            </a:r>
            <a:endParaRPr lang="en-US" dirty="0"/>
          </a:p>
          <a:p>
            <a:pPr algn="r"/>
            <a:r>
              <a:rPr lang="en-US" dirty="0"/>
              <a:t>“Deep learning with </a:t>
            </a:r>
            <a:r>
              <a:rPr lang="en-US" dirty="0" err="1"/>
              <a:t>pytorch</a:t>
            </a:r>
            <a:r>
              <a:rPr lang="en-US" dirty="0"/>
              <a:t>”, </a:t>
            </a:r>
            <a:r>
              <a:rPr lang="en-US" dirty="0">
                <a:hlinkClick r:id="rId8"/>
              </a:rPr>
              <a:t>https://github.com/deep-learning-with-pytorch/</a:t>
            </a:r>
            <a:endParaRPr lang="en-US" dirty="0"/>
          </a:p>
        </p:txBody>
      </p:sp>
      <p:pic>
        <p:nvPicPr>
          <p:cNvPr id="6" name="Picture 2" descr="Logo">
            <a:extLst>
              <a:ext uri="{FF2B5EF4-FFF2-40B4-BE49-F238E27FC236}">
                <a16:creationId xmlns:a16="http://schemas.microsoft.com/office/drawing/2014/main" id="{7322D805-F75E-44F4-9C08-9A2D7F21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01" y="4311641"/>
            <a:ext cx="1594365" cy="159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5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this class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Overview of deep learning architectures and applications, using </a:t>
            </a:r>
            <a:r>
              <a:rPr lang="en-US" sz="4800" b="1" dirty="0" err="1"/>
              <a:t>pytorch</a:t>
            </a:r>
            <a:r>
              <a:rPr lang="en-US" sz="4800" dirty="0"/>
              <a:t> as the support library</a:t>
            </a:r>
          </a:p>
        </p:txBody>
      </p:sp>
    </p:spTree>
    <p:extLst>
      <p:ext uri="{BB962C8B-B14F-4D97-AF65-F5344CB8AC3E}">
        <p14:creationId xmlns:p14="http://schemas.microsoft.com/office/powerpoint/2010/main" val="75027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01530-B686-4704-9C93-7893638E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class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EE2153-6DC0-4D55-855B-A5F2C0C5B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At the end of the class, you should know</a:t>
            </a:r>
          </a:p>
          <a:p>
            <a:pPr lvl="1"/>
            <a:r>
              <a:rPr lang="it-IT" dirty="0"/>
              <a:t>Deep Learning architectures suited to different problems</a:t>
            </a:r>
          </a:p>
          <a:p>
            <a:pPr lvl="1"/>
            <a:r>
              <a:rPr lang="it-IT" dirty="0"/>
              <a:t>Problems for which DL is suited, and problems for which it is not</a:t>
            </a:r>
          </a:p>
          <a:p>
            <a:pPr lvl="1"/>
            <a:r>
              <a:rPr lang="it-IT" dirty="0"/>
              <a:t>Basic usage of pytorch and a few other DL libraries</a:t>
            </a:r>
          </a:p>
          <a:p>
            <a:pPr lvl="1"/>
            <a:r>
              <a:rPr lang="it-IT" dirty="0"/>
              <a:t>Where to find and how to use large pre-trained models</a:t>
            </a:r>
            <a:endParaRPr lang="en-US" dirty="0"/>
          </a:p>
          <a:p>
            <a:pPr lvl="1"/>
            <a:r>
              <a:rPr lang="en-US" dirty="0"/>
              <a:t>Keywords to perform further research/reading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852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Existential questions: who am I, why are we here?</a:t>
            </a:r>
          </a:p>
          <a:p>
            <a:r>
              <a:rPr lang="it-IT" dirty="0"/>
              <a:t>Current state of the field: why deep learning, why pytorch?</a:t>
            </a:r>
          </a:p>
          <a:p>
            <a:r>
              <a:rPr lang="it-IT" dirty="0"/>
              <a:t>(Tentative) Planning for the class</a:t>
            </a:r>
          </a:p>
        </p:txBody>
      </p:sp>
    </p:spTree>
    <p:extLst>
      <p:ext uri="{BB962C8B-B14F-4D97-AF65-F5344CB8AC3E}">
        <p14:creationId xmlns:p14="http://schemas.microsoft.com/office/powerpoint/2010/main" val="25655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2D00C-B651-4C34-B0C2-F66ACE96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am I?</a:t>
            </a:r>
            <a:endParaRPr lang="en-US" dirty="0"/>
          </a:p>
        </p:txBody>
      </p:sp>
      <p:pic>
        <p:nvPicPr>
          <p:cNvPr id="4" name="Picture 2" descr="Image result for polandball italy france">
            <a:extLst>
              <a:ext uri="{FF2B5EF4-FFF2-40B4-BE49-F238E27FC236}">
                <a16:creationId xmlns:a16="http://schemas.microsoft.com/office/drawing/2014/main" id="{83A51F7B-A966-419B-8382-5C79D76BF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0"/>
          <a:stretch/>
        </p:blipFill>
        <p:spPr bwMode="auto">
          <a:xfrm>
            <a:off x="6985262" y="3314571"/>
            <a:ext cx="5206738" cy="297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A5FCD-3509-40BD-A256-54FAD13A5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Career</a:t>
            </a:r>
          </a:p>
          <a:p>
            <a:pPr lvl="1"/>
            <a:r>
              <a:rPr lang="en-US" dirty="0"/>
              <a:t>Bachelor and Master in Computer Science Engineering</a:t>
            </a:r>
          </a:p>
          <a:p>
            <a:pPr lvl="1"/>
            <a:r>
              <a:rPr lang="en-US" dirty="0"/>
              <a:t>Ph.D. from </a:t>
            </a:r>
            <a:r>
              <a:rPr lang="en-US" dirty="0" err="1"/>
              <a:t>Politecnico</a:t>
            </a:r>
            <a:r>
              <a:rPr lang="en-US" dirty="0"/>
              <a:t> di Torino, Italy, in 2011</a:t>
            </a:r>
          </a:p>
          <a:p>
            <a:pPr lvl="1"/>
            <a:r>
              <a:rPr lang="en-US" dirty="0"/>
              <a:t>Permanent researcher in France since late 2012 (INRAE)</a:t>
            </a:r>
          </a:p>
          <a:p>
            <a:pPr lvl="1"/>
            <a:r>
              <a:rPr lang="en-US" dirty="0"/>
              <a:t>Senior researcher (DR) since 2023</a:t>
            </a:r>
          </a:p>
          <a:p>
            <a:r>
              <a:rPr lang="en-US" dirty="0"/>
              <a:t>Research interests</a:t>
            </a:r>
          </a:p>
          <a:p>
            <a:pPr lvl="1"/>
            <a:r>
              <a:rPr lang="en-US" dirty="0"/>
              <a:t>Stochastic multi-objective optimization</a:t>
            </a:r>
          </a:p>
          <a:p>
            <a:pPr lvl="1"/>
            <a:r>
              <a:rPr lang="en-US" dirty="0"/>
              <a:t>Machine learning (explainable AI)</a:t>
            </a:r>
          </a:p>
          <a:p>
            <a:pPr lvl="1"/>
            <a:r>
              <a:rPr lang="en-US" dirty="0"/>
              <a:t>Biological/agri-food problems</a:t>
            </a:r>
          </a:p>
        </p:txBody>
      </p:sp>
    </p:spTree>
    <p:extLst>
      <p:ext uri="{BB962C8B-B14F-4D97-AF65-F5344CB8AC3E}">
        <p14:creationId xmlns:p14="http://schemas.microsoft.com/office/powerpoint/2010/main" val="109266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E9D0C-31CD-414D-9D52-0F826E9B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/>
              <a:t>deep learning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9EAE10-9220-4D0D-8A1A-3576AA46D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technique among many in Machine Learning</a:t>
            </a:r>
          </a:p>
          <a:p>
            <a:r>
              <a:rPr lang="en-US" dirty="0"/>
              <a:t>Rebranding of Artificial Neural Networks</a:t>
            </a:r>
          </a:p>
          <a:p>
            <a:r>
              <a:rPr lang="en-US" dirty="0"/>
              <a:t>Currently extremely successful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34B1183-E103-4427-9DF7-4DD64B13708D}"/>
              </a:ext>
            </a:extLst>
          </p:cNvPr>
          <p:cNvSpPr/>
          <p:nvPr/>
        </p:nvSpPr>
        <p:spPr>
          <a:xfrm>
            <a:off x="2545237" y="3429000"/>
            <a:ext cx="8808563" cy="26607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/>
              <a:t>Artificial Intelligence (AI)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95D9FB8-59BD-41F1-950F-F06753E594FD}"/>
              </a:ext>
            </a:extLst>
          </p:cNvPr>
          <p:cNvSpPr/>
          <p:nvPr/>
        </p:nvSpPr>
        <p:spPr>
          <a:xfrm>
            <a:off x="5929460" y="4194928"/>
            <a:ext cx="5307291" cy="1800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/>
              <a:t>Machine Learning (ML)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D682D90-7152-4F7C-8B5F-A873536A1CAE}"/>
              </a:ext>
            </a:extLst>
          </p:cNvPr>
          <p:cNvSpPr/>
          <p:nvPr/>
        </p:nvSpPr>
        <p:spPr>
          <a:xfrm>
            <a:off x="7098384" y="5052767"/>
            <a:ext cx="3987538" cy="8484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Learning (DL, DNN)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E8F7EDB-C951-4A64-8BD9-CAE7E276A0E7}"/>
              </a:ext>
            </a:extLst>
          </p:cNvPr>
          <p:cNvSpPr/>
          <p:nvPr/>
        </p:nvSpPr>
        <p:spPr>
          <a:xfrm>
            <a:off x="2950590" y="4279146"/>
            <a:ext cx="2394408" cy="735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Symbolic AI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FE50EF4-5244-4C72-B4DF-8D9082E4F6E0}"/>
              </a:ext>
            </a:extLst>
          </p:cNvPr>
          <p:cNvSpPr/>
          <p:nvPr/>
        </p:nvSpPr>
        <p:spPr>
          <a:xfrm>
            <a:off x="2950590" y="5109327"/>
            <a:ext cx="2394408" cy="7352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techniques</a:t>
            </a:r>
          </a:p>
        </p:txBody>
      </p:sp>
    </p:spTree>
    <p:extLst>
      <p:ext uri="{BB962C8B-B14F-4D97-AF65-F5344CB8AC3E}">
        <p14:creationId xmlns:p14="http://schemas.microsoft.com/office/powerpoint/2010/main" val="267653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243A0-63F7-4C29-B5A3-EF108BEA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subject relevant now?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CDE297-0DB9-449C-A20F-55D7E3DD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Artificial Intelligence achieved important goals in last decade</a:t>
            </a:r>
          </a:p>
          <a:p>
            <a:pPr lvl="1"/>
            <a:r>
              <a:rPr lang="en-US" dirty="0"/>
              <a:t>Human-competitive* play in difficult games</a:t>
            </a:r>
          </a:p>
          <a:p>
            <a:pPr lvl="1"/>
            <a:r>
              <a:rPr lang="en-US" dirty="0"/>
              <a:t>Improvement in state of the art for image/video classification</a:t>
            </a:r>
          </a:p>
          <a:p>
            <a:pPr lvl="1"/>
            <a:r>
              <a:rPr lang="en-US" dirty="0"/>
              <a:t>Generation of images, text, and sound</a:t>
            </a:r>
          </a:p>
          <a:p>
            <a:r>
              <a:rPr lang="en-US" dirty="0"/>
              <a:t>Availability of data and computing (phones)</a:t>
            </a:r>
          </a:p>
          <a:p>
            <a:r>
              <a:rPr lang="en-US" dirty="0"/>
              <a:t>Attempts at commercial use of AI</a:t>
            </a:r>
          </a:p>
          <a:p>
            <a:pPr lvl="1"/>
            <a:r>
              <a:rPr lang="en-US" dirty="0"/>
              <a:t>Self-driving vehicles</a:t>
            </a:r>
          </a:p>
          <a:p>
            <a:pPr lvl="1"/>
            <a:r>
              <a:rPr lang="en-US" dirty="0"/>
              <a:t>Assistants for text and code generation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A992CC-266B-47B7-9981-292D670B1F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2188" y="3091992"/>
            <a:ext cx="3244097" cy="3244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75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4" name="Flèche droite rayée 3"/>
          <p:cNvSpPr/>
          <p:nvPr/>
        </p:nvSpPr>
        <p:spPr>
          <a:xfrm>
            <a:off x="484632" y="5020056"/>
            <a:ext cx="11411712" cy="795528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26000">
                <a:schemeClr val="accent2">
                  <a:lumMod val="75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925" y="3025302"/>
            <a:ext cx="2714017" cy="1491302"/>
          </a:xfrm>
          <a:prstGeom prst="wedgeRectCallout">
            <a:avLst>
              <a:gd name="adj1" fmla="val -32303"/>
              <a:gd name="adj2" fmla="val 10682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October 2022</a:t>
            </a:r>
          </a:p>
          <a:p>
            <a:pPr algn="ctr"/>
            <a:r>
              <a:rPr lang="en-US" sz="2800" dirty="0"/>
              <a:t>I apply to teach this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48125" y="1737030"/>
            <a:ext cx="2714017" cy="1491302"/>
          </a:xfrm>
          <a:prstGeom prst="wedgeRectCallout">
            <a:avLst>
              <a:gd name="adj1" fmla="val -66712"/>
              <a:gd name="adj2" fmla="val 19293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November 2022</a:t>
            </a:r>
          </a:p>
          <a:p>
            <a:pPr algn="ctr"/>
            <a:r>
              <a:rPr lang="en-US" sz="2800" dirty="0" err="1"/>
              <a:t>OpenAI</a:t>
            </a:r>
            <a:r>
              <a:rPr lang="en-US" sz="2800" dirty="0"/>
              <a:t> releases </a:t>
            </a:r>
            <a:r>
              <a:rPr lang="en-US" sz="2800" dirty="0" err="1"/>
              <a:t>ChatGPT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805133" y="3025302"/>
            <a:ext cx="2714017" cy="1491302"/>
          </a:xfrm>
          <a:prstGeom prst="wedgeRectCallout">
            <a:avLst>
              <a:gd name="adj1" fmla="val -78181"/>
              <a:gd name="adj2" fmla="val 10552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December 2022</a:t>
            </a:r>
          </a:p>
          <a:p>
            <a:pPr algn="ctr"/>
            <a:r>
              <a:rPr lang="en-US" sz="2800" dirty="0" err="1"/>
              <a:t>pytorch</a:t>
            </a:r>
            <a:r>
              <a:rPr lang="en-US" sz="2800" dirty="0"/>
              <a:t> 2.0 is announced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17044" y="1534000"/>
            <a:ext cx="3081528" cy="1491302"/>
          </a:xfrm>
          <a:prstGeom prst="wedgeRectCallout">
            <a:avLst>
              <a:gd name="adj1" fmla="val 50023"/>
              <a:gd name="adj2" fmla="val 203626"/>
            </a:avLst>
          </a:prstGeom>
          <a:solidFill>
            <a:srgbClr val="FCBAB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March 2023</a:t>
            </a:r>
          </a:p>
          <a:p>
            <a:pPr algn="ctr"/>
            <a:r>
              <a:rPr lang="en-US" sz="2800" dirty="0"/>
              <a:t>Open letter to slow down AI research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4816" y="1534000"/>
            <a:ext cx="3081528" cy="1491302"/>
          </a:xfrm>
          <a:prstGeom prst="wedgeRectCallout">
            <a:avLst>
              <a:gd name="adj1" fmla="val -28019"/>
              <a:gd name="adj2" fmla="val 203013"/>
            </a:avLst>
          </a:prstGeom>
          <a:solidFill>
            <a:srgbClr val="F97F7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April 2023</a:t>
            </a:r>
          </a:p>
          <a:p>
            <a:pPr algn="ctr"/>
            <a:r>
              <a:rPr lang="en-US" sz="2800" dirty="0"/>
              <a:t>Meta releases Segment Anything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003915" y="3025302"/>
            <a:ext cx="4892429" cy="1491302"/>
          </a:xfrm>
          <a:prstGeom prst="wedgeRectCallout">
            <a:avLst>
              <a:gd name="adj1" fmla="val 599"/>
              <a:gd name="adj2" fmla="val 105521"/>
            </a:avLst>
          </a:prstGeom>
          <a:solidFill>
            <a:srgbClr val="F97F7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April 2023</a:t>
            </a:r>
          </a:p>
          <a:p>
            <a:pPr algn="ctr"/>
            <a:r>
              <a:rPr lang="en-US" sz="2800" dirty="0"/>
              <a:t>Experiments with autonomous agents (</a:t>
            </a:r>
            <a:r>
              <a:rPr lang="en-US" sz="2800" dirty="0" err="1"/>
              <a:t>babyAGI</a:t>
            </a:r>
            <a:r>
              <a:rPr lang="en-US" sz="2800" dirty="0"/>
              <a:t>, </a:t>
            </a:r>
            <a:r>
              <a:rPr lang="en-US" sz="2800" dirty="0" err="1"/>
              <a:t>AutoGPT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1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0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Large availability of open</a:t>
            </a:r>
            <a:r>
              <a:rPr lang="en-US" i="1" dirty="0"/>
              <a:t>-</a:t>
            </a:r>
            <a:r>
              <a:rPr lang="en-US" i="1" dirty="0" err="1"/>
              <a:t>ish</a:t>
            </a:r>
            <a:r>
              <a:rPr lang="en-US" dirty="0"/>
              <a:t> source tools</a:t>
            </a:r>
          </a:p>
          <a:p>
            <a:pPr lvl="1"/>
            <a:r>
              <a:rPr lang="en-US" dirty="0"/>
              <a:t>The open source movement in computer science is strong</a:t>
            </a:r>
          </a:p>
          <a:p>
            <a:pPr lvl="1"/>
            <a:r>
              <a:rPr lang="en-US" dirty="0"/>
              <a:t>It’s useful for companies to have other people use their code</a:t>
            </a:r>
          </a:p>
          <a:p>
            <a:pPr lvl="1"/>
            <a:r>
              <a:rPr lang="en-US" dirty="0"/>
              <a:t>For deep learning, it started with </a:t>
            </a:r>
            <a:r>
              <a:rPr lang="en-US" dirty="0" err="1"/>
              <a:t>Tensorflow</a:t>
            </a:r>
            <a:r>
              <a:rPr lang="en-US" dirty="0"/>
              <a:t>, 2017 (Google)</a:t>
            </a:r>
          </a:p>
          <a:p>
            <a:endParaRPr lang="en-US" dirty="0"/>
          </a:p>
          <a:p>
            <a:r>
              <a:rPr lang="en-US" dirty="0"/>
              <a:t>General Purpose Graphic Processing Units (GPGPUs)</a:t>
            </a:r>
          </a:p>
          <a:p>
            <a:pPr lvl="1"/>
            <a:r>
              <a:rPr lang="en-US" dirty="0"/>
              <a:t>GPUs originally created for gaming, lots of processors (low-spec)</a:t>
            </a:r>
          </a:p>
          <a:p>
            <a:pPr lvl="1"/>
            <a:r>
              <a:rPr lang="en-US" dirty="0"/>
              <a:t>Great for </a:t>
            </a:r>
            <a:r>
              <a:rPr lang="en-US" i="1" dirty="0"/>
              <a:t>massive parallelization</a:t>
            </a:r>
            <a:r>
              <a:rPr lang="en-US" dirty="0"/>
              <a:t> of simple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344303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Microsoft Office PowerPoint</Application>
  <PresentationFormat>Grand écran</PresentationFormat>
  <Paragraphs>148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NonBreakingSpaceOverride</vt:lpstr>
      <vt:lpstr>Raleway</vt:lpstr>
      <vt:lpstr>Thème Office</vt:lpstr>
      <vt:lpstr>Introduction to Deep Learning in Practice with pytorch</vt:lpstr>
      <vt:lpstr>Objective of this class</vt:lpstr>
      <vt:lpstr>Objective of the class</vt:lpstr>
      <vt:lpstr>Outline</vt:lpstr>
      <vt:lpstr>Who am I?</vt:lpstr>
      <vt:lpstr>What is deep learning?</vt:lpstr>
      <vt:lpstr>Why is this subject relevant now?</vt:lpstr>
      <vt:lpstr>Current state of the field</vt:lpstr>
      <vt:lpstr>Current state of the field</vt:lpstr>
      <vt:lpstr>Current state of the field</vt:lpstr>
      <vt:lpstr>Why pytorch?</vt:lpstr>
      <vt:lpstr>Why pytorch?</vt:lpstr>
      <vt:lpstr>HuggingFace? </vt:lpstr>
      <vt:lpstr>Competition</vt:lpstr>
      <vt:lpstr>(Tentative) Planning</vt:lpstr>
      <vt:lpstr>(Tentative) Planning</vt:lpstr>
      <vt:lpstr>(Tentative) Planning</vt:lpstr>
      <vt:lpstr>(Tentative) Planning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128</cp:revision>
  <dcterms:created xsi:type="dcterms:W3CDTF">2020-06-05T13:14:31Z</dcterms:created>
  <dcterms:modified xsi:type="dcterms:W3CDTF">2024-04-01T20:18:15Z</dcterms:modified>
</cp:coreProperties>
</file>