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58" r:id="rId3"/>
    <p:sldId id="358" r:id="rId4"/>
    <p:sldId id="264" r:id="rId5"/>
    <p:sldId id="267" r:id="rId6"/>
    <p:sldId id="265" r:id="rId7"/>
    <p:sldId id="266" r:id="rId8"/>
    <p:sldId id="269" r:id="rId9"/>
    <p:sldId id="285" r:id="rId10"/>
    <p:sldId id="273" r:id="rId11"/>
    <p:sldId id="270" r:id="rId12"/>
    <p:sldId id="284" r:id="rId13"/>
    <p:sldId id="357" r:id="rId14"/>
    <p:sldId id="283" r:id="rId15"/>
    <p:sldId id="298" r:id="rId16"/>
    <p:sldId id="299" r:id="rId17"/>
    <p:sldId id="352" r:id="rId18"/>
    <p:sldId id="343" r:id="rId19"/>
    <p:sldId id="359" r:id="rId20"/>
    <p:sldId id="374" r:id="rId21"/>
    <p:sldId id="360" r:id="rId22"/>
    <p:sldId id="387" r:id="rId23"/>
    <p:sldId id="388" r:id="rId24"/>
    <p:sldId id="389" r:id="rId25"/>
    <p:sldId id="390" r:id="rId26"/>
    <p:sldId id="364" r:id="rId27"/>
    <p:sldId id="366" r:id="rId28"/>
    <p:sldId id="367" r:id="rId29"/>
    <p:sldId id="369" r:id="rId30"/>
    <p:sldId id="368" r:id="rId31"/>
    <p:sldId id="370" r:id="rId32"/>
    <p:sldId id="371" r:id="rId33"/>
    <p:sldId id="375" r:id="rId34"/>
    <p:sldId id="383" r:id="rId35"/>
    <p:sldId id="372" r:id="rId36"/>
    <p:sldId id="391" r:id="rId37"/>
    <p:sldId id="392" r:id="rId38"/>
    <p:sldId id="376" r:id="rId39"/>
    <p:sldId id="393" r:id="rId40"/>
    <p:sldId id="373" r:id="rId41"/>
    <p:sldId id="365" r:id="rId42"/>
    <p:sldId id="394" r:id="rId43"/>
    <p:sldId id="395" r:id="rId44"/>
    <p:sldId id="396" r:id="rId45"/>
    <p:sldId id="399" r:id="rId46"/>
    <p:sldId id="400" r:id="rId47"/>
    <p:sldId id="397" r:id="rId48"/>
    <p:sldId id="398" r:id="rId49"/>
    <p:sldId id="377" r:id="rId50"/>
    <p:sldId id="378" r:id="rId51"/>
    <p:sldId id="401" r:id="rId52"/>
    <p:sldId id="402" r:id="rId53"/>
    <p:sldId id="379" r:id="rId54"/>
    <p:sldId id="380" r:id="rId55"/>
    <p:sldId id="381" r:id="rId56"/>
    <p:sldId id="382" r:id="rId57"/>
    <p:sldId id="384" r:id="rId58"/>
    <p:sldId id="403" r:id="rId59"/>
    <p:sldId id="385" r:id="rId60"/>
    <p:sldId id="386" r:id="rId61"/>
    <p:sldId id="288" r:id="rId62"/>
    <p:sldId id="404" r:id="rId63"/>
    <p:sldId id="289" r:id="rId64"/>
    <p:sldId id="405"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A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49E8B-CCD4-4618-AB1D-3C7C9883397C}" type="datetimeFigureOut">
              <a:rPr lang="en-US" smtClean="0"/>
              <a:t>4/1/2024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7CF-5572-4704-BDD5-87BB4760C726}" type="slidenum">
              <a:rPr lang="en-US" smtClean="0"/>
              <a:t>‹N°›</a:t>
            </a:fld>
            <a:endParaRPr lang="en-US"/>
          </a:p>
        </p:txBody>
      </p:sp>
    </p:spTree>
    <p:extLst>
      <p:ext uri="{BB962C8B-B14F-4D97-AF65-F5344CB8AC3E}">
        <p14:creationId xmlns:p14="http://schemas.microsoft.com/office/powerpoint/2010/main" val="914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is something that will come back when we will discuss the use of deep neural networks in natural language processing. As words and symbols are discrete, our machines are not great at using them.</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6</a:t>
            </a:fld>
            <a:endParaRPr lang="en-US"/>
          </a:p>
        </p:txBody>
      </p:sp>
    </p:spTree>
    <p:extLst>
      <p:ext uri="{BB962C8B-B14F-4D97-AF65-F5344CB8AC3E}">
        <p14:creationId xmlns:p14="http://schemas.microsoft.com/office/powerpoint/2010/main" val="64369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51</a:t>
            </a:fld>
            <a:endParaRPr lang="en-US"/>
          </a:p>
        </p:txBody>
      </p:sp>
    </p:spTree>
    <p:extLst>
      <p:ext uri="{BB962C8B-B14F-4D97-AF65-F5344CB8AC3E}">
        <p14:creationId xmlns:p14="http://schemas.microsoft.com/office/powerpoint/2010/main" val="143158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53</a:t>
            </a:fld>
            <a:endParaRPr lang="en-US"/>
          </a:p>
        </p:txBody>
      </p:sp>
    </p:spTree>
    <p:extLst>
      <p:ext uri="{BB962C8B-B14F-4D97-AF65-F5344CB8AC3E}">
        <p14:creationId xmlns:p14="http://schemas.microsoft.com/office/powerpoint/2010/main" val="280629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54</a:t>
            </a:fld>
            <a:endParaRPr lang="en-US"/>
          </a:p>
        </p:txBody>
      </p:sp>
    </p:spTree>
    <p:extLst>
      <p:ext uri="{BB962C8B-B14F-4D97-AF65-F5344CB8AC3E}">
        <p14:creationId xmlns:p14="http://schemas.microsoft.com/office/powerpoint/2010/main" val="229316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16</a:t>
            </a:fld>
            <a:endParaRPr lang="en-US"/>
          </a:p>
        </p:txBody>
      </p:sp>
    </p:spTree>
    <p:extLst>
      <p:ext uri="{BB962C8B-B14F-4D97-AF65-F5344CB8AC3E}">
        <p14:creationId xmlns:p14="http://schemas.microsoft.com/office/powerpoint/2010/main" val="378879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17</a:t>
            </a:fld>
            <a:endParaRPr lang="en-US"/>
          </a:p>
        </p:txBody>
      </p:sp>
    </p:spTree>
    <p:extLst>
      <p:ext uri="{BB962C8B-B14F-4D97-AF65-F5344CB8AC3E}">
        <p14:creationId xmlns:p14="http://schemas.microsoft.com/office/powerpoint/2010/main" val="415890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18</a:t>
            </a:fld>
            <a:endParaRPr lang="en-US"/>
          </a:p>
        </p:txBody>
      </p:sp>
    </p:spTree>
    <p:extLst>
      <p:ext uri="{BB962C8B-B14F-4D97-AF65-F5344CB8AC3E}">
        <p14:creationId xmlns:p14="http://schemas.microsoft.com/office/powerpoint/2010/main" val="21339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26</a:t>
            </a:fld>
            <a:endParaRPr lang="en-US"/>
          </a:p>
        </p:txBody>
      </p:sp>
    </p:spTree>
    <p:extLst>
      <p:ext uri="{BB962C8B-B14F-4D97-AF65-F5344CB8AC3E}">
        <p14:creationId xmlns:p14="http://schemas.microsoft.com/office/powerpoint/2010/main" val="5655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35</a:t>
            </a:fld>
            <a:endParaRPr lang="en-US"/>
          </a:p>
        </p:txBody>
      </p:sp>
    </p:spTree>
    <p:extLst>
      <p:ext uri="{BB962C8B-B14F-4D97-AF65-F5344CB8AC3E}">
        <p14:creationId xmlns:p14="http://schemas.microsoft.com/office/powerpoint/2010/main" val="27505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Also mention time series!</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40</a:t>
            </a:fld>
            <a:endParaRPr lang="en-US"/>
          </a:p>
        </p:txBody>
      </p:sp>
    </p:spTree>
    <p:extLst>
      <p:ext uri="{BB962C8B-B14F-4D97-AF65-F5344CB8AC3E}">
        <p14:creationId xmlns:p14="http://schemas.microsoft.com/office/powerpoint/2010/main" val="434993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48</a:t>
            </a:fld>
            <a:endParaRPr lang="en-US"/>
          </a:p>
        </p:txBody>
      </p:sp>
    </p:spTree>
    <p:extLst>
      <p:ext uri="{BB962C8B-B14F-4D97-AF65-F5344CB8AC3E}">
        <p14:creationId xmlns:p14="http://schemas.microsoft.com/office/powerpoint/2010/main" val="215718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49</a:t>
            </a:fld>
            <a:endParaRPr lang="en-US"/>
          </a:p>
        </p:txBody>
      </p:sp>
    </p:spTree>
    <p:extLst>
      <p:ext uri="{BB962C8B-B14F-4D97-AF65-F5344CB8AC3E}">
        <p14:creationId xmlns:p14="http://schemas.microsoft.com/office/powerpoint/2010/main" val="6237515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pic>
        <p:nvPicPr>
          <p:cNvPr id="12" name="Picture 2">
            <a:extLst>
              <a:ext uri="{FF2B5EF4-FFF2-40B4-BE49-F238E27FC236}">
                <a16:creationId xmlns:a16="http://schemas.microsoft.com/office/drawing/2014/main" id="{0DB0872A-BB4A-4EE2-9A56-0F99099C2B9B}"/>
              </a:ext>
            </a:extLst>
          </p:cNvPr>
          <p:cNvPicPr>
            <a:picLocks noChangeAspect="1" noChangeArrowheads="1"/>
          </p:cNvPicPr>
          <p:nvPr userDrawn="1"/>
        </p:nvPicPr>
        <p:blipFill rotWithShape="1">
          <a:blip r:embed="rId6" cstate="print">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225937B-EC8E-4D79-AB1F-033EA440FC8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pic>
        <p:nvPicPr>
          <p:cNvPr id="11" name="Picture 2">
            <a:extLst>
              <a:ext uri="{FF2B5EF4-FFF2-40B4-BE49-F238E27FC236}">
                <a16:creationId xmlns:a16="http://schemas.microsoft.com/office/drawing/2014/main" id="{B11E0E85-32C3-4940-B7AF-CD3F0802CB25}"/>
              </a:ext>
            </a:extLst>
          </p:cNvPr>
          <p:cNvPicPr>
            <a:picLocks noChangeAspect="1" noChangeArrowheads="1"/>
          </p:cNvPicPr>
          <p:nvPr userDrawn="1"/>
        </p:nvPicPr>
        <p:blipFill rotWithShape="1">
          <a:blip r:embed="rId6" cstate="print">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A246D40-A200-4021-90C4-4F0A4D1A103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REFRESHER ON MACHINE LEARNING</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EpistasisLab/tpo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hyperlink" Target="https://github.com/EpistasisLab/tpot2"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sz="6600" dirty="0"/>
              <a:t>Refresher on </a:t>
            </a:r>
            <a:br>
              <a:rPr lang="it-IT" sz="6600" dirty="0"/>
            </a:br>
            <a:r>
              <a:rPr lang="it-IT" sz="6600" dirty="0"/>
              <a:t>Machine Learning</a:t>
            </a:r>
            <a:endParaRPr lang="fr-FR" sz="6600" dirty="0"/>
          </a:p>
        </p:txBody>
      </p:sp>
      <p:sp>
        <p:nvSpPr>
          <p:cNvPr id="5" name="Sous-titre 4"/>
          <p:cNvSpPr>
            <a:spLocks noGrp="1"/>
          </p:cNvSpPr>
          <p:nvPr>
            <p:ph type="subTitle" idx="1"/>
          </p:nvPr>
        </p:nvSpPr>
        <p:spPr>
          <a:xfrm>
            <a:off x="2401843" y="5544796"/>
            <a:ext cx="9144000" cy="654923"/>
          </a:xfrm>
        </p:spPr>
        <p:txBody>
          <a:bodyPr>
            <a:noAutofit/>
          </a:bodyPr>
          <a:lstStyle/>
          <a:p>
            <a:r>
              <a:rPr lang="fr-FR" dirty="0"/>
              <a:t>Alberto TONDA, </a:t>
            </a:r>
            <a:r>
              <a:rPr lang="fr-FR" dirty="0" err="1"/>
              <a:t>Ph.D</a:t>
            </a:r>
            <a:r>
              <a:rPr lang="fr-FR" dirty="0"/>
              <a:t>. (Senior permanent </a:t>
            </a:r>
            <a:r>
              <a:rPr lang="fr-FR" dirty="0" err="1"/>
              <a:t>researcher</a:t>
            </a:r>
            <a:r>
              <a:rPr lang="fr-FR" dirty="0"/>
              <a:t>, DR)</a:t>
            </a:r>
          </a:p>
          <a:p>
            <a:r>
              <a:rPr lang="fr-FR" sz="2000" i="1" dirty="0"/>
              <a:t>UMR 518 MIA-PS, INRAE, AgroParisTech, Université Paris-Saclay</a:t>
            </a:r>
            <a:br>
              <a:rPr lang="fr-FR" sz="2000" i="1" dirty="0"/>
            </a:br>
            <a:r>
              <a:rPr lang="fr-FR" sz="2000" i="1" dirty="0"/>
              <a:t>UAR 3611, Institut des Systèmes Complexes de Paris Île-de-France</a:t>
            </a:r>
          </a:p>
          <a:p>
            <a:endParaRPr lang="fr-FR" dirty="0"/>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10DA3-13F8-4773-8CF3-C558E821FA8F}"/>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AE5ED34E-60FB-49FF-B0CB-22E431C98C76}"/>
              </a:ext>
            </a:extLst>
          </p:cNvPr>
          <p:cNvSpPr>
            <a:spLocks noGrp="1"/>
          </p:cNvSpPr>
          <p:nvPr>
            <p:ph type="body" sz="quarter" idx="10"/>
          </p:nvPr>
        </p:nvSpPr>
        <p:spPr/>
        <p:txBody>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400" b="0" i="1" u="none" strike="noStrike" kern="1200" cap="none" spc="0" normalizeH="0" baseline="0" noProof="0" dirty="0">
                <a:ln>
                  <a:noFill/>
                </a:ln>
                <a:solidFill>
                  <a:prstClr val="black"/>
                </a:solidFill>
                <a:effectLst/>
                <a:uLnTx/>
                <a:uFillTx/>
                <a:latin typeface="Calibri"/>
                <a:ea typeface="+mn-ea"/>
                <a:cs typeface="+mn-cs"/>
              </a:rPr>
              <a:t>Given a class of tasks</a:t>
            </a:r>
            <a:r>
              <a:rPr kumimoji="0" lang="en-US" sz="4400" b="1" i="1" u="none" strike="noStrike" kern="1200" cap="none" spc="0" normalizeH="0" baseline="0" noProof="0" dirty="0">
                <a:ln>
                  <a:noFill/>
                </a:ln>
                <a:solidFill>
                  <a:prstClr val="black"/>
                </a:solidFill>
                <a:effectLst/>
                <a:uLnTx/>
                <a:uFillTx/>
                <a:latin typeface="Calibri"/>
                <a:ea typeface="+mn-ea"/>
                <a:cs typeface="+mn-cs"/>
              </a:rPr>
              <a:t> T</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a:t>
            </a:r>
            <a:r>
              <a:rPr kumimoji="0" lang="en-US" sz="4400" b="0" i="1" u="none" strike="noStrike" kern="1200" cap="none" spc="0" normalizeH="0" baseline="0" noProof="0" dirty="0">
                <a:ln>
                  <a:noFill/>
                </a:ln>
                <a:solidFill>
                  <a:schemeClr val="accent1"/>
                </a:solidFill>
                <a:effectLst/>
                <a:uLnTx/>
                <a:uFillTx/>
                <a:latin typeface="Calibri"/>
                <a:ea typeface="+mn-ea"/>
                <a:cs typeface="+mn-cs"/>
              </a:rPr>
              <a:t>performance measure</a:t>
            </a:r>
            <a:r>
              <a:rPr kumimoji="0" lang="en-US" sz="4400" b="1" i="1" u="none" strike="noStrike" kern="1200" cap="none" spc="0" normalizeH="0" baseline="0" noProof="0" dirty="0">
                <a:ln>
                  <a:noFill/>
                </a:ln>
                <a:solidFill>
                  <a:schemeClr val="accent1"/>
                </a:solidFill>
                <a:effectLst/>
                <a:uLnTx/>
                <a:uFillTx/>
                <a:latin typeface="Calibri"/>
                <a:ea typeface="+mn-ea"/>
                <a:cs typeface="+mn-cs"/>
              </a:rPr>
              <a:t> P</a:t>
            </a:r>
            <a:r>
              <a:rPr kumimoji="0" lang="en-US" sz="4400" b="0" i="1" u="none" strike="noStrike" kern="1200" cap="none" spc="0" normalizeH="0" baseline="0" noProof="0" dirty="0">
                <a:ln>
                  <a:noFill/>
                </a:ln>
                <a:solidFill>
                  <a:prstClr val="black"/>
                </a:solidFill>
                <a:effectLst/>
                <a:uLnTx/>
                <a:uFillTx/>
                <a:latin typeface="Calibri"/>
                <a:ea typeface="+mn-ea"/>
                <a:cs typeface="+mn-cs"/>
              </a:rPr>
              <a:t>, and experience</a:t>
            </a:r>
            <a:r>
              <a:rPr kumimoji="0" lang="en-US" sz="4400" b="1" i="1" u="none" strike="noStrike" kern="1200" cap="none" spc="0" normalizeH="0" baseline="0" noProof="0" dirty="0">
                <a:ln>
                  <a:noFill/>
                </a:ln>
                <a:solidFill>
                  <a:prstClr val="black"/>
                </a:solidFill>
                <a:effectLst/>
                <a:uLnTx/>
                <a:uFillTx/>
                <a:latin typeface="Calibri"/>
                <a:ea typeface="+mn-ea"/>
                <a:cs typeface="+mn-cs"/>
              </a:rPr>
              <a:t> E</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machine learning algorithm </a:t>
            </a:r>
            <a:r>
              <a:rPr kumimoji="0" lang="en-US" sz="4400" b="0" i="1" u="none" strike="noStrike" kern="1200" cap="none" spc="0" normalizeH="0" baseline="0" noProof="0" dirty="0">
                <a:ln>
                  <a:noFill/>
                </a:ln>
                <a:solidFill>
                  <a:schemeClr val="accent1"/>
                </a:solidFill>
                <a:effectLst/>
                <a:uLnTx/>
                <a:uFillTx/>
                <a:latin typeface="Calibri"/>
                <a:ea typeface="+mn-ea"/>
                <a:cs typeface="+mn-cs"/>
              </a:rPr>
              <a:t>improves its performance measured with </a:t>
            </a:r>
            <a:r>
              <a:rPr kumimoji="0" lang="en-US" sz="4400" b="1" i="1" u="none" strike="noStrike" kern="1200" cap="none" spc="0" normalizeH="0" baseline="0" noProof="0" dirty="0">
                <a:ln>
                  <a:noFill/>
                </a:ln>
                <a:solidFill>
                  <a:schemeClr val="accent1"/>
                </a:solidFill>
                <a:effectLst/>
                <a:uLnTx/>
                <a:uFillTx/>
                <a:latin typeface="Calibri"/>
                <a:ea typeface="+mn-ea"/>
                <a:cs typeface="+mn-cs"/>
              </a:rPr>
              <a:t>P</a:t>
            </a:r>
            <a:r>
              <a:rPr kumimoji="0" lang="en-US" sz="4400" b="0" i="1" u="none" strike="noStrike" kern="1200" cap="none" spc="0" normalizeH="0" baseline="0" noProof="0" dirty="0">
                <a:ln>
                  <a:noFill/>
                </a:ln>
                <a:solidFill>
                  <a:prstClr val="black"/>
                </a:solidFill>
                <a:effectLst/>
                <a:uLnTx/>
                <a:uFillTx/>
                <a:latin typeface="Calibri"/>
                <a:ea typeface="+mn-ea"/>
                <a:cs typeface="+mn-cs"/>
              </a:rPr>
              <a:t>, for tasks in </a:t>
            </a:r>
            <a:r>
              <a:rPr kumimoji="0" lang="en-US" sz="4400" b="1" i="1" u="none" strike="noStrike" kern="1200" cap="none" spc="0" normalizeH="0" baseline="0" noProof="0" dirty="0">
                <a:ln>
                  <a:noFill/>
                </a:ln>
                <a:solidFill>
                  <a:prstClr val="black"/>
                </a:solidFill>
                <a:effectLst/>
                <a:uLnTx/>
                <a:uFillTx/>
                <a:latin typeface="Calibri"/>
                <a:ea typeface="+mn-ea"/>
                <a:cs typeface="+mn-cs"/>
              </a:rPr>
              <a:t>T</a:t>
            </a:r>
            <a:r>
              <a:rPr kumimoji="0" lang="en-US" sz="4400" b="0" i="1" u="none" strike="noStrike" kern="1200" cap="none" spc="0" normalizeH="0" baseline="0" noProof="0" dirty="0">
                <a:ln>
                  <a:noFill/>
                </a:ln>
                <a:solidFill>
                  <a:prstClr val="black"/>
                </a:solidFill>
                <a:effectLst/>
                <a:uLnTx/>
                <a:uFillTx/>
                <a:latin typeface="Calibri"/>
                <a:ea typeface="+mn-ea"/>
                <a:cs typeface="+mn-cs"/>
              </a:rPr>
              <a:t>, using the experience </a:t>
            </a:r>
            <a:r>
              <a:rPr kumimoji="0" lang="en-US" sz="4400" b="1" i="1" u="none" strike="noStrike" kern="1200" cap="none" spc="0" normalizeH="0" baseline="0" noProof="0" dirty="0">
                <a:ln>
                  <a:noFill/>
                </a:ln>
                <a:solidFill>
                  <a:prstClr val="black"/>
                </a:solidFill>
                <a:effectLst/>
                <a:uLnTx/>
                <a:uFillTx/>
                <a:latin typeface="Calibri"/>
                <a:ea typeface="+mn-ea"/>
                <a:cs typeface="+mn-cs"/>
              </a:rPr>
              <a:t>E</a:t>
            </a:r>
          </a:p>
          <a:p>
            <a:endParaRPr lang="en-US" dirty="0"/>
          </a:p>
        </p:txBody>
      </p:sp>
    </p:spTree>
    <p:extLst>
      <p:ext uri="{BB962C8B-B14F-4D97-AF65-F5344CB8AC3E}">
        <p14:creationId xmlns:p14="http://schemas.microsoft.com/office/powerpoint/2010/main" val="337101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theory,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404377"/>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DB26C-A713-4921-987C-2397E988EA24}"/>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6" name="Rectangle : coins arrondis 15">
            <a:extLst>
              <a:ext uri="{FF2B5EF4-FFF2-40B4-BE49-F238E27FC236}">
                <a16:creationId xmlns:a16="http://schemas.microsoft.com/office/drawing/2014/main" id="{CC7B8DB3-CC0C-45C8-83EF-3864D98E3C05}"/>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a:t>
            </a:r>
            <a:br>
              <a:rPr lang="en-US" dirty="0"/>
            </a:br>
            <a:r>
              <a:rPr lang="en-US" dirty="0"/>
              <a:t>(to be optimized)</a:t>
            </a:r>
          </a:p>
        </p:txBody>
      </p:sp>
      <p:pic>
        <p:nvPicPr>
          <p:cNvPr id="20" name="Picture 2">
            <a:extLst>
              <a:ext uri="{FF2B5EF4-FFF2-40B4-BE49-F238E27FC236}">
                <a16:creationId xmlns:a16="http://schemas.microsoft.com/office/drawing/2014/main" id="{15951C88-100E-48CA-A638-A4977FE06381}"/>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28" name="Bulle narrative : rectangle 27">
            <a:extLst>
              <a:ext uri="{FF2B5EF4-FFF2-40B4-BE49-F238E27FC236}">
                <a16:creationId xmlns:a16="http://schemas.microsoft.com/office/drawing/2014/main" id="{CD2A93B7-E415-44C0-AEB9-89F845018CC0}"/>
              </a:ext>
            </a:extLst>
          </p:cNvPr>
          <p:cNvSpPr/>
          <p:nvPr/>
        </p:nvSpPr>
        <p:spPr>
          <a:xfrm>
            <a:off x="7880810" y="4025245"/>
            <a:ext cx="3472989" cy="1436034"/>
          </a:xfrm>
          <a:prstGeom prst="wedgeRectCallout">
            <a:avLst>
              <a:gd name="adj1" fmla="val -74671"/>
              <a:gd name="adj2" fmla="val -63387"/>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5" name="Bulle narrative : rectangle 24">
            <a:extLst>
              <a:ext uri="{FF2B5EF4-FFF2-40B4-BE49-F238E27FC236}">
                <a16:creationId xmlns:a16="http://schemas.microsoft.com/office/drawing/2014/main" id="{76E11780-D5D2-43F6-944E-584E23781BC6}"/>
              </a:ext>
            </a:extLst>
          </p:cNvPr>
          <p:cNvSpPr/>
          <p:nvPr/>
        </p:nvSpPr>
        <p:spPr>
          <a:xfrm>
            <a:off x="7880810" y="1233578"/>
            <a:ext cx="1404594" cy="2195422"/>
          </a:xfrm>
          <a:prstGeom prst="wedgeRectCallout">
            <a:avLst>
              <a:gd name="adj1" fmla="val -112813"/>
              <a:gd name="adj2" fmla="val 596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algorithms</a:t>
            </a:r>
          </a:p>
        </p:txBody>
      </p:sp>
      <p:sp>
        <p:nvSpPr>
          <p:cNvPr id="18" name="Bulle narrative : rectangle 17">
            <a:extLst>
              <a:ext uri="{FF2B5EF4-FFF2-40B4-BE49-F238E27FC236}">
                <a16:creationId xmlns:a16="http://schemas.microsoft.com/office/drawing/2014/main" id="{3AFCC05A-5AB1-444E-ACB8-DE0BD8DA37A9}"/>
              </a:ext>
            </a:extLst>
          </p:cNvPr>
          <p:cNvSpPr/>
          <p:nvPr/>
        </p:nvSpPr>
        <p:spPr>
          <a:xfrm>
            <a:off x="1112363" y="1233579"/>
            <a:ext cx="2196445" cy="2195422"/>
          </a:xfrm>
          <a:prstGeom prst="wedgeRectCallout">
            <a:avLst>
              <a:gd name="adj1" fmla="val 103403"/>
              <a:gd name="adj2" fmla="val 46353"/>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7" name="Image 16">
            <a:extLst>
              <a:ext uri="{FF2B5EF4-FFF2-40B4-BE49-F238E27FC236}">
                <a16:creationId xmlns:a16="http://schemas.microsoft.com/office/drawing/2014/main" id="{016D6866-0581-4792-AF9A-132F97C0E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484" y="1384110"/>
            <a:ext cx="1937954" cy="1946435"/>
          </a:xfrm>
          <a:prstGeom prst="rect">
            <a:avLst/>
          </a:prstGeom>
        </p:spPr>
      </p:pic>
      <p:sp>
        <p:nvSpPr>
          <p:cNvPr id="19" name="Bulle narrative : rectangle 18">
            <a:extLst>
              <a:ext uri="{FF2B5EF4-FFF2-40B4-BE49-F238E27FC236}">
                <a16:creationId xmlns:a16="http://schemas.microsoft.com/office/drawing/2014/main" id="{94A9585E-1A11-4734-87F8-AC2895BAEEAA}"/>
              </a:ext>
            </a:extLst>
          </p:cNvPr>
          <p:cNvSpPr/>
          <p:nvPr/>
        </p:nvSpPr>
        <p:spPr>
          <a:xfrm>
            <a:off x="1442302" y="3799241"/>
            <a:ext cx="1404594" cy="2195422"/>
          </a:xfrm>
          <a:prstGeom prst="wedgeRectCallout">
            <a:avLst>
              <a:gd name="adj1" fmla="val 167052"/>
              <a:gd name="adj2" fmla="val -532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22" name="Image 21">
            <a:extLst>
              <a:ext uri="{FF2B5EF4-FFF2-40B4-BE49-F238E27FC236}">
                <a16:creationId xmlns:a16="http://schemas.microsoft.com/office/drawing/2014/main" id="{5C499652-4D7F-474B-AD64-73FA0BBA8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816" y="3908964"/>
            <a:ext cx="1221663" cy="1981316"/>
          </a:xfrm>
          <a:prstGeom prst="rect">
            <a:avLst/>
          </a:prstGeom>
        </p:spPr>
      </p:pic>
      <p:pic>
        <p:nvPicPr>
          <p:cNvPr id="24" name="Image 23">
            <a:extLst>
              <a:ext uri="{FF2B5EF4-FFF2-40B4-BE49-F238E27FC236}">
                <a16:creationId xmlns:a16="http://schemas.microsoft.com/office/drawing/2014/main" id="{72807BAF-FCB2-452E-80EC-EB88DAC19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6120" y="1241982"/>
            <a:ext cx="1319284" cy="2128632"/>
          </a:xfrm>
          <a:prstGeom prst="rect">
            <a:avLst/>
          </a:prstGeom>
        </p:spPr>
      </p:pic>
      <p:pic>
        <p:nvPicPr>
          <p:cNvPr id="27" name="Image 26">
            <a:extLst>
              <a:ext uri="{FF2B5EF4-FFF2-40B4-BE49-F238E27FC236}">
                <a16:creationId xmlns:a16="http://schemas.microsoft.com/office/drawing/2014/main" id="{FAE92005-69DD-4D9C-ADBC-EB3BE2670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2424" y="4145891"/>
            <a:ext cx="3157982" cy="1235341"/>
          </a:xfrm>
          <a:prstGeom prst="rect">
            <a:avLst/>
          </a:prstGeom>
        </p:spPr>
      </p:pic>
    </p:spTree>
    <p:extLst>
      <p:ext uri="{BB962C8B-B14F-4D97-AF65-F5344CB8AC3E}">
        <p14:creationId xmlns:p14="http://schemas.microsoft.com/office/powerpoint/2010/main" val="329587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33916-0BCC-4E1F-A68A-B77C2F36EC70}"/>
              </a:ext>
            </a:extLst>
          </p:cNvPr>
          <p:cNvSpPr>
            <a:spLocks noGrp="1"/>
          </p:cNvSpPr>
          <p:nvPr>
            <p:ph type="title"/>
          </p:nvPr>
        </p:nvSpPr>
        <p:spPr/>
        <p:txBody>
          <a:bodyPr/>
          <a:lstStyle/>
          <a:p>
            <a:r>
              <a:rPr lang="en-US" dirty="0"/>
              <a:t>Supervised Machine Learning</a:t>
            </a:r>
          </a:p>
        </p:txBody>
      </p:sp>
      <p:sp>
        <p:nvSpPr>
          <p:cNvPr id="3" name="Espace réservé du texte 2">
            <a:extLst>
              <a:ext uri="{FF2B5EF4-FFF2-40B4-BE49-F238E27FC236}">
                <a16:creationId xmlns:a16="http://schemas.microsoft.com/office/drawing/2014/main" id="{48B911A7-74AB-4B66-997F-A41974079025}"/>
              </a:ext>
            </a:extLst>
          </p:cNvPr>
          <p:cNvSpPr>
            <a:spLocks noGrp="1"/>
          </p:cNvSpPr>
          <p:nvPr>
            <p:ph type="body" sz="quarter" idx="10"/>
          </p:nvPr>
        </p:nvSpPr>
        <p:spPr/>
        <p:txBody>
          <a:bodyPr/>
          <a:lstStyle/>
          <a:p>
            <a:r>
              <a:rPr lang="en-US" dirty="0"/>
              <a:t>Learn from examples for which correct answer is known</a:t>
            </a:r>
          </a:p>
          <a:p>
            <a:pPr lvl="1"/>
            <a:r>
              <a:rPr lang="en-US" dirty="0"/>
              <a:t>Data contains measured values of the target (</a:t>
            </a:r>
            <a:r>
              <a:rPr lang="en-US" b="1" dirty="0"/>
              <a:t>ground truth</a:t>
            </a:r>
            <a:r>
              <a:rPr lang="en-US" dirty="0"/>
              <a:t>)</a:t>
            </a:r>
          </a:p>
          <a:p>
            <a:pPr lvl="1"/>
            <a:r>
              <a:rPr lang="en-US" dirty="0"/>
              <a:t>Minimize difference between model predictions and ground truth</a:t>
            </a:r>
          </a:p>
          <a:p>
            <a:r>
              <a:rPr lang="en-US" dirty="0"/>
              <a:t>Regression</a:t>
            </a:r>
          </a:p>
          <a:p>
            <a:pPr lvl="1"/>
            <a:r>
              <a:rPr lang="en-US" dirty="0"/>
              <a:t>Target is a continuous value (0.9, 22.5, 0.0017, …)</a:t>
            </a:r>
          </a:p>
          <a:p>
            <a:pPr lvl="1"/>
            <a:r>
              <a:rPr lang="en-US" dirty="0"/>
              <a:t>From the values of the features of a sample, </a:t>
            </a:r>
            <a:r>
              <a:rPr lang="en-US" b="1" dirty="0"/>
              <a:t>predict target value</a:t>
            </a:r>
          </a:p>
          <a:p>
            <a:r>
              <a:rPr lang="en-US" dirty="0"/>
              <a:t>Classification</a:t>
            </a:r>
          </a:p>
          <a:p>
            <a:pPr lvl="1"/>
            <a:r>
              <a:rPr lang="en-US" dirty="0"/>
              <a:t>Target is a category (good/bad, high/medium/low, toxic/ok, …)</a:t>
            </a:r>
          </a:p>
          <a:p>
            <a:pPr lvl="1"/>
            <a:r>
              <a:rPr lang="en-US" dirty="0"/>
              <a:t>From the values of the features of a sample, </a:t>
            </a:r>
            <a:r>
              <a:rPr lang="en-US" b="1" dirty="0"/>
              <a:t>assign to category</a:t>
            </a:r>
          </a:p>
        </p:txBody>
      </p:sp>
    </p:spTree>
    <p:extLst>
      <p:ext uri="{BB962C8B-B14F-4D97-AF65-F5344CB8AC3E}">
        <p14:creationId xmlns:p14="http://schemas.microsoft.com/office/powerpoint/2010/main" val="409022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nvGraphicFramePr>
        <p:xfrm>
          <a:off x="7971603" y="2919535"/>
          <a:ext cx="1379787" cy="2225040"/>
        </p:xfrm>
        <a:graphic>
          <a:graphicData uri="http://schemas.openxmlformats.org/drawingml/2006/table">
            <a:tbl>
              <a:tblPr firstRow="1" bandRow="1">
                <a:tableStyleId>{21E4AEA4-8DFA-4A89-87EB-49C32662AFE0}</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3777727646"/>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3" name="ZoneTexte 2">
            <a:extLst>
              <a:ext uri="{FF2B5EF4-FFF2-40B4-BE49-F238E27FC236}">
                <a16:creationId xmlns:a16="http://schemas.microsoft.com/office/drawing/2014/main" id="{0F7C0B34-981F-41EC-B369-696C6AD6DCF9}"/>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8" name="Connecteur droit 17">
            <a:extLst>
              <a:ext uri="{FF2B5EF4-FFF2-40B4-BE49-F238E27FC236}">
                <a16:creationId xmlns:a16="http://schemas.microsoft.com/office/drawing/2014/main" id="{1F5A73B8-0707-4AC4-83F3-DC091A1B9F55}"/>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8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 </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9" name="ZoneTexte 18">
            <a:extLst>
              <a:ext uri="{FF2B5EF4-FFF2-40B4-BE49-F238E27FC236}">
                <a16:creationId xmlns:a16="http://schemas.microsoft.com/office/drawing/2014/main" id="{83EB72FD-C6E3-43BB-9BCF-4FA23E0098C0}"/>
              </a:ext>
            </a:extLst>
          </p:cNvPr>
          <p:cNvSpPr txBox="1"/>
          <p:nvPr/>
        </p:nvSpPr>
        <p:spPr>
          <a:xfrm>
            <a:off x="-119399" y="1210116"/>
            <a:ext cx="2648932" cy="584775"/>
          </a:xfrm>
          <a:prstGeom prst="rect">
            <a:avLst/>
          </a:prstGeom>
          <a:noFill/>
        </p:spPr>
        <p:txBody>
          <a:bodyPr wrap="square" rtlCol="0">
            <a:spAutoFit/>
          </a:bodyPr>
          <a:lstStyle/>
          <a:p>
            <a:pPr algn="ctr"/>
            <a:r>
              <a:rPr lang="it-IT" sz="3200" b="1" dirty="0">
                <a:solidFill>
                  <a:schemeClr val="accent6"/>
                </a:solidFill>
              </a:rPr>
              <a:t>Training data</a:t>
            </a:r>
            <a:endParaRPr lang="en-US" sz="3200" b="1" dirty="0">
              <a:solidFill>
                <a:schemeClr val="accent6"/>
              </a:solidFill>
            </a:endParaRPr>
          </a:p>
        </p:txBody>
      </p:sp>
      <p:cxnSp>
        <p:nvCxnSpPr>
          <p:cNvPr id="20" name="Connecteur droit 19">
            <a:extLst>
              <a:ext uri="{FF2B5EF4-FFF2-40B4-BE49-F238E27FC236}">
                <a16:creationId xmlns:a16="http://schemas.microsoft.com/office/drawing/2014/main" id="{FBC240C9-17EB-4CC3-A57B-C8106E29A006}"/>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E3EEA6B-D292-40A9-A4D7-1E8A91C17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221241" y="2562598"/>
            <a:ext cx="3792130" cy="2903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408446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p>
          <a:p>
            <a:pPr algn="ct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63EB4ABA-2E37-48FE-936C-D82FCFCD8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2400" y="2533414"/>
            <a:ext cx="3790800" cy="29295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5412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297485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68C8B585-1CF0-4E6C-9BA9-097C709E6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1241" y="2577203"/>
            <a:ext cx="3792130" cy="28742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Flèche : droite 19">
            <a:extLst>
              <a:ext uri="{FF2B5EF4-FFF2-40B4-BE49-F238E27FC236}">
                <a16:creationId xmlns:a16="http://schemas.microsoft.com/office/drawing/2014/main" id="{410B5EB4-C763-4DBA-AF7A-F5DB90346B0B}"/>
              </a:ext>
            </a:extLst>
          </p:cNvPr>
          <p:cNvSpPr/>
          <p:nvPr/>
        </p:nvSpPr>
        <p:spPr>
          <a:xfrm>
            <a:off x="7148871" y="3860276"/>
            <a:ext cx="1146718"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416653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Reinforcement Learning for Beginners">
            <a:extLst>
              <a:ext uri="{FF2B5EF4-FFF2-40B4-BE49-F238E27FC236}">
                <a16:creationId xmlns:a16="http://schemas.microsoft.com/office/drawing/2014/main" id="{8455D8B6-A3C4-432A-AC5E-5E16C2699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EE759C8-6862-405A-88D4-B63B5372F14B}"/>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6D364514-347F-4D5A-859F-7AF1A319950C}"/>
              </a:ext>
            </a:extLst>
          </p:cNvPr>
          <p:cNvSpPr>
            <a:spLocks noGrp="1"/>
          </p:cNvSpPr>
          <p:nvPr>
            <p:ph type="body" sz="quarter" idx="10"/>
          </p:nvPr>
        </p:nvSpPr>
        <p:spPr/>
        <p:txBody>
          <a:bodyPr/>
          <a:lstStyle/>
          <a:p>
            <a:r>
              <a:rPr lang="en-US" dirty="0"/>
              <a:t>Similar </a:t>
            </a:r>
            <a:r>
              <a:rPr lang="en-US"/>
              <a:t>to supervised ML</a:t>
            </a:r>
            <a:r>
              <a:rPr lang="en-US" dirty="0"/>
              <a:t>,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a chess game; should we trade a Queen for a Knight? Well, it depends on the </a:t>
            </a:r>
            <a:r>
              <a:rPr lang="en-US" b="1" dirty="0"/>
              <a:t>board state</a:t>
            </a:r>
          </a:p>
          <a:p>
            <a:endParaRPr lang="en-US" dirty="0"/>
          </a:p>
        </p:txBody>
      </p:sp>
    </p:spTree>
    <p:extLst>
      <p:ext uri="{BB962C8B-B14F-4D97-AF65-F5344CB8AC3E}">
        <p14:creationId xmlns:p14="http://schemas.microsoft.com/office/powerpoint/2010/main" val="264092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rmAutofit/>
          </a:bodyPr>
          <a:lstStyle/>
          <a:p>
            <a:r>
              <a:rPr lang="it-IT" dirty="0"/>
              <a:t>Artificial Intelligence</a:t>
            </a:r>
          </a:p>
          <a:p>
            <a:r>
              <a:rPr lang="it-IT" dirty="0"/>
              <a:t>Machine Learning</a:t>
            </a:r>
          </a:p>
          <a:p>
            <a:r>
              <a:rPr lang="it-IT" dirty="0"/>
              <a:t>Typical Machine Learning pipeline</a:t>
            </a:r>
          </a:p>
          <a:p>
            <a:r>
              <a:rPr lang="it-IT" dirty="0"/>
              <a:t>Evaluating performance</a:t>
            </a:r>
          </a:p>
          <a:p>
            <a:r>
              <a:rPr lang="it-IT" dirty="0"/>
              <a:t>Overfitting</a:t>
            </a:r>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4DD57-0CD3-4531-A689-27E0C520780A}"/>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7425DCD6-74EB-465D-8D25-130AB0FFCD14}"/>
              </a:ext>
            </a:extLst>
          </p:cNvPr>
          <p:cNvSpPr>
            <a:spLocks noGrp="1"/>
          </p:cNvSpPr>
          <p:nvPr>
            <p:ph type="body" sz="quarter" idx="10"/>
          </p:nvPr>
        </p:nvSpPr>
        <p:spPr/>
        <p:txBody>
          <a:bodyPr/>
          <a:lstStyle/>
          <a:p>
            <a:r>
              <a:rPr lang="en-US" dirty="0"/>
              <a:t>Issues with the state space</a:t>
            </a:r>
          </a:p>
          <a:p>
            <a:pPr lvl="1"/>
            <a:r>
              <a:rPr lang="en-US" dirty="0"/>
              <a:t>Real-world applications have Vast search spaces</a:t>
            </a:r>
          </a:p>
          <a:p>
            <a:pPr lvl="1"/>
            <a:r>
              <a:rPr lang="en-US" dirty="0"/>
              <a:t>Even a game like chess has ~10</a:t>
            </a:r>
            <a:r>
              <a:rPr lang="en-US" baseline="30000" dirty="0"/>
              <a:t>20</a:t>
            </a:r>
            <a:r>
              <a:rPr lang="en-US" dirty="0"/>
              <a:t> possible board states </a:t>
            </a:r>
          </a:p>
          <a:p>
            <a:pPr lvl="1"/>
            <a:r>
              <a:rPr lang="en-US" dirty="0"/>
              <a:t>Impossible to explore exhaustively! (highest is checkers, 10</a:t>
            </a:r>
            <a:r>
              <a:rPr lang="en-US" baseline="30000" dirty="0"/>
              <a:t>10</a:t>
            </a:r>
            <a:r>
              <a:rPr lang="en-US" dirty="0"/>
              <a:t>)</a:t>
            </a:r>
          </a:p>
          <a:p>
            <a:r>
              <a:rPr lang="en-US" dirty="0"/>
              <a:t>Tricks to reduce states: exploit symmetries, remove useless…</a:t>
            </a:r>
          </a:p>
          <a:p>
            <a:r>
              <a:rPr lang="en-US" dirty="0"/>
              <a:t>Game of Go (~10</a:t>
            </a:r>
            <a:r>
              <a:rPr lang="en-US" baseline="30000" dirty="0"/>
              <a:t>100</a:t>
            </a:r>
            <a:r>
              <a:rPr lang="en-US" dirty="0"/>
              <a:t> states) believed to be unapproachable</a:t>
            </a:r>
          </a:p>
          <a:p>
            <a:pPr lvl="1"/>
            <a:r>
              <a:rPr lang="en-US" dirty="0"/>
              <a:t>Estimated number of atoms in visible universe ~10</a:t>
            </a:r>
            <a:r>
              <a:rPr lang="en-US" baseline="30000" dirty="0"/>
              <a:t>80</a:t>
            </a:r>
            <a:endParaRPr lang="en-US" dirty="0"/>
          </a:p>
          <a:p>
            <a:pPr lvl="1"/>
            <a:r>
              <a:rPr lang="en-US" dirty="0"/>
              <a:t>In 2016, world champion defeated! </a:t>
            </a:r>
            <a:r>
              <a:rPr lang="en-US" b="1" dirty="0"/>
              <a:t>Deep reinforcement learning</a:t>
            </a:r>
            <a:endParaRPr lang="en-US" dirty="0"/>
          </a:p>
        </p:txBody>
      </p:sp>
    </p:spTree>
    <p:extLst>
      <p:ext uri="{BB962C8B-B14F-4D97-AF65-F5344CB8AC3E}">
        <p14:creationId xmlns:p14="http://schemas.microsoft.com/office/powerpoint/2010/main" val="407124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AE7D-CAE0-4E53-B923-C4DA7552F3D2}"/>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4BF4FB83-7399-4770-89BF-BDD92E34B8F0}"/>
              </a:ext>
            </a:extLst>
          </p:cNvPr>
          <p:cNvSpPr>
            <a:spLocks noGrp="1"/>
          </p:cNvSpPr>
          <p:nvPr>
            <p:ph type="body" sz="quarter" idx="10"/>
          </p:nvPr>
        </p:nvSpPr>
        <p:spPr/>
        <p:txBody>
          <a:bodyPr/>
          <a:lstStyle/>
          <a:p>
            <a:r>
              <a:rPr lang="en-US" dirty="0"/>
              <a:t>What happens when we </a:t>
            </a:r>
            <a:r>
              <a:rPr lang="en-US" b="1" dirty="0"/>
              <a:t>do not have the ground truth</a:t>
            </a:r>
            <a:r>
              <a:rPr lang="en-US" dirty="0"/>
              <a:t>?</a:t>
            </a:r>
          </a:p>
        </p:txBody>
      </p:sp>
    </p:spTree>
    <p:extLst>
      <p:ext uri="{BB962C8B-B14F-4D97-AF65-F5344CB8AC3E}">
        <p14:creationId xmlns:p14="http://schemas.microsoft.com/office/powerpoint/2010/main" val="247776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dirty="0"/>
              <a:t>What kind of metric could we</a:t>
            </a:r>
            <a:br>
              <a:rPr lang="en-US" dirty="0"/>
            </a:br>
            <a:r>
              <a:rPr lang="en-US" dirty="0"/>
              <a:t>image using here?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22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b="1" dirty="0"/>
              <a:t>Minimize</a:t>
            </a:r>
            <a:r>
              <a:rPr lang="en-US" dirty="0"/>
              <a:t> </a:t>
            </a:r>
            <a:r>
              <a:rPr lang="en-US" i="1" dirty="0"/>
              <a:t>intra-group</a:t>
            </a:r>
            <a:r>
              <a:rPr lang="en-US" dirty="0"/>
              <a:t> distance,</a:t>
            </a:r>
            <a:br>
              <a:rPr lang="en-US" dirty="0"/>
            </a:br>
            <a:r>
              <a:rPr lang="en-US" b="1" dirty="0"/>
              <a:t>maximize</a:t>
            </a:r>
            <a:r>
              <a:rPr lang="en-US" dirty="0"/>
              <a:t> </a:t>
            </a:r>
            <a:r>
              <a:rPr lang="en-US" i="1" dirty="0"/>
              <a:t>inter-group</a:t>
            </a:r>
            <a:r>
              <a:rPr lang="en-US" dirty="0"/>
              <a:t> distance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6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4844A-0167-46A8-8491-B804D09F06A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4FF416D-A075-45C0-A57B-6B9D2F5E973D}"/>
              </a:ext>
            </a:extLst>
          </p:cNvPr>
          <p:cNvSpPr>
            <a:spLocks noGrp="1"/>
          </p:cNvSpPr>
          <p:nvPr>
            <p:ph type="body" sz="quarter" idx="10"/>
          </p:nvPr>
        </p:nvSpPr>
        <p:spPr/>
        <p:txBody>
          <a:bodyPr/>
          <a:lstStyle/>
          <a:p>
            <a:r>
              <a:rPr lang="en-US" dirty="0"/>
              <a:t>Dimensionality reduction</a:t>
            </a:r>
          </a:p>
          <a:p>
            <a:pPr lvl="1"/>
            <a:r>
              <a:rPr lang="en-US" dirty="0"/>
              <a:t>Original feature space is high-dimensional</a:t>
            </a:r>
          </a:p>
          <a:p>
            <a:pPr lvl="1"/>
            <a:r>
              <a:rPr lang="en-US" dirty="0"/>
              <a:t>Cannot be easily visualized or understood by humans</a:t>
            </a:r>
          </a:p>
          <a:p>
            <a:pPr lvl="1"/>
            <a:r>
              <a:rPr lang="en-US" dirty="0"/>
              <a:t>Features could be useless or redundant</a:t>
            </a:r>
          </a:p>
        </p:txBody>
      </p:sp>
      <p:pic>
        <p:nvPicPr>
          <p:cNvPr id="2050" name="Picture 2" descr="9. Dimensionality Reduction — Single-cell best practices">
            <a:extLst>
              <a:ext uri="{FF2B5EF4-FFF2-40B4-BE49-F238E27FC236}">
                <a16:creationId xmlns:a16="http://schemas.microsoft.com/office/drawing/2014/main" id="{5946CA8A-B676-4C33-A8E6-A20AD46A71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600" y="3638944"/>
            <a:ext cx="8986887" cy="232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37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B14B1-2A05-4921-AC00-5FC10D415027}"/>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8BF11AD1-6445-4C34-891E-8466A35A1146}"/>
              </a:ext>
            </a:extLst>
          </p:cNvPr>
          <p:cNvSpPr>
            <a:spLocks noGrp="1"/>
          </p:cNvSpPr>
          <p:nvPr>
            <p:ph type="body" sz="quarter" idx="10"/>
          </p:nvPr>
        </p:nvSpPr>
        <p:spPr/>
        <p:txBody>
          <a:bodyPr/>
          <a:lstStyle/>
          <a:p>
            <a:r>
              <a:rPr lang="en-US" dirty="0"/>
              <a:t>Create new dimensions as a combination of features</a:t>
            </a:r>
          </a:p>
          <a:p>
            <a:pPr lvl="1"/>
            <a:r>
              <a:rPr lang="en-US" dirty="0"/>
              <a:t>Principal Component Analysis, linear combination</a:t>
            </a:r>
          </a:p>
          <a:p>
            <a:pPr lvl="1"/>
            <a:r>
              <a:rPr lang="en-US" dirty="0"/>
              <a:t>Approaches creating non-linear combinations</a:t>
            </a:r>
          </a:p>
          <a:p>
            <a:pPr lvl="2"/>
            <a:r>
              <a:rPr lang="en-US" dirty="0"/>
              <a:t>t-distributed stochastic </a:t>
            </a:r>
            <a:r>
              <a:rPr lang="en-US" dirty="0" err="1"/>
              <a:t>neighbour</a:t>
            </a:r>
            <a:r>
              <a:rPr lang="en-US" dirty="0"/>
              <a:t> embedding (t-SNE)</a:t>
            </a:r>
          </a:p>
          <a:p>
            <a:pPr lvl="2"/>
            <a:r>
              <a:rPr lang="en-US" dirty="0"/>
              <a:t>Kernel PCA</a:t>
            </a:r>
          </a:p>
        </p:txBody>
      </p:sp>
      <p:pic>
        <p:nvPicPr>
          <p:cNvPr id="1026" name="Picture 2" descr="Madhu Sanjeevi on X: &quot;PCA vs TSNE on MNIST. MNIST is probably one of first  datasets to check the effectiveness of algorithms, ideas we build in DL  research. I just wanna give">
            <a:extLst>
              <a:ext uri="{FF2B5EF4-FFF2-40B4-BE49-F238E27FC236}">
                <a16:creationId xmlns:a16="http://schemas.microsoft.com/office/drawing/2014/main" id="{399EFFC8-9742-4037-86CB-42C73534902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346515" y="3581457"/>
            <a:ext cx="8380430" cy="251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72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212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0C59C0A2-D089-496D-8141-DB328C31F08C}"/>
              </a:ext>
            </a:extLst>
          </p:cNvPr>
          <p:cNvSpPr/>
          <p:nvPr/>
        </p:nvSpPr>
        <p:spPr>
          <a:xfrm>
            <a:off x="2629291" y="4939645"/>
            <a:ext cx="2649719" cy="1272619"/>
          </a:xfrm>
          <a:prstGeom prst="wedgeRectCallout">
            <a:avLst>
              <a:gd name="adj1" fmla="val 31402"/>
              <a:gd name="adj2" fmla="val -11047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values</a:t>
            </a:r>
          </a:p>
          <a:p>
            <a:pPr algn="ctr"/>
            <a:r>
              <a:rPr lang="en-US" dirty="0"/>
              <a:t>Non-numerical features</a:t>
            </a:r>
          </a:p>
          <a:p>
            <a:pPr algn="ctr"/>
            <a:r>
              <a:rPr lang="en-US" dirty="0"/>
              <a:t>Outlier detection</a:t>
            </a:r>
          </a:p>
          <a:p>
            <a:pPr algn="ctr"/>
            <a:r>
              <a:rPr lang="en-US" i="1" dirty="0"/>
              <a:t>Normalization?</a:t>
            </a:r>
          </a:p>
        </p:txBody>
      </p:sp>
    </p:spTree>
    <p:extLst>
      <p:ext uri="{BB962C8B-B14F-4D97-AF65-F5344CB8AC3E}">
        <p14:creationId xmlns:p14="http://schemas.microsoft.com/office/powerpoint/2010/main" val="290666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92F3A-F165-4B24-BCCF-21BDCA8D7122}"/>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F9FAB469-74FE-4A47-8756-B39D07387A5C}"/>
              </a:ext>
            </a:extLst>
          </p:cNvPr>
          <p:cNvSpPr>
            <a:spLocks noGrp="1"/>
          </p:cNvSpPr>
          <p:nvPr>
            <p:ph type="body" sz="quarter" idx="10"/>
          </p:nvPr>
        </p:nvSpPr>
        <p:spPr/>
        <p:txBody>
          <a:bodyPr/>
          <a:lstStyle/>
          <a:p>
            <a:r>
              <a:rPr lang="en-US" dirty="0"/>
              <a:t>ML algorithms cannot natively deal with missing data</a:t>
            </a:r>
          </a:p>
          <a:p>
            <a:r>
              <a:rPr lang="en-US" dirty="0"/>
              <a:t>Trivial solutions</a:t>
            </a:r>
          </a:p>
          <a:p>
            <a:pPr lvl="1"/>
            <a:r>
              <a:rPr lang="en-US" dirty="0"/>
              <a:t>Remove samples with missing feature values</a:t>
            </a:r>
          </a:p>
          <a:p>
            <a:pPr lvl="1"/>
            <a:r>
              <a:rPr lang="en-US" dirty="0"/>
              <a:t>If a feature is often empty/</a:t>
            </a:r>
            <a:r>
              <a:rPr lang="en-US" dirty="0" err="1"/>
              <a:t>NaN</a:t>
            </a:r>
            <a:r>
              <a:rPr lang="en-US" dirty="0"/>
              <a:t>, remove whole feature</a:t>
            </a:r>
          </a:p>
          <a:p>
            <a:r>
              <a:rPr lang="en-US" dirty="0"/>
              <a:t>Issue: this reduces the available data</a:t>
            </a:r>
          </a:p>
          <a:p>
            <a:r>
              <a:rPr lang="en-US" dirty="0"/>
              <a:t>Can you think of any other solution?</a:t>
            </a:r>
          </a:p>
        </p:txBody>
      </p:sp>
    </p:spTree>
    <p:extLst>
      <p:ext uri="{BB962C8B-B14F-4D97-AF65-F5344CB8AC3E}">
        <p14:creationId xmlns:p14="http://schemas.microsoft.com/office/powerpoint/2010/main" val="566852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EDCC1-3136-4EEB-986B-163E630D285A}"/>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8BD9779C-0090-4697-BE22-D964DD90D977}"/>
              </a:ext>
            </a:extLst>
          </p:cNvPr>
          <p:cNvSpPr>
            <a:spLocks noGrp="1"/>
          </p:cNvSpPr>
          <p:nvPr>
            <p:ph type="body" sz="quarter" idx="10"/>
          </p:nvPr>
        </p:nvSpPr>
        <p:spPr/>
        <p:txBody>
          <a:bodyPr/>
          <a:lstStyle/>
          <a:p>
            <a:r>
              <a:rPr lang="en-US" b="1" dirty="0"/>
              <a:t>Imputation</a:t>
            </a:r>
            <a:endParaRPr lang="en-US" dirty="0"/>
          </a:p>
          <a:p>
            <a:pPr lvl="1"/>
            <a:r>
              <a:rPr lang="en-US" dirty="0"/>
              <a:t>Replace the missing value with </a:t>
            </a:r>
            <a:r>
              <a:rPr lang="en-US" i="1" dirty="0"/>
              <a:t>another value</a:t>
            </a:r>
            <a:r>
              <a:rPr lang="en-US" dirty="0"/>
              <a:t>; but which one?</a:t>
            </a:r>
          </a:p>
          <a:p>
            <a:pPr lvl="1"/>
            <a:r>
              <a:rPr lang="en-US" dirty="0"/>
              <a:t>Zero, -1, (…)</a:t>
            </a:r>
          </a:p>
          <a:p>
            <a:pPr lvl="1"/>
            <a:r>
              <a:rPr lang="en-US" dirty="0"/>
              <a:t>Mean/median value of the feature over all samples/same class</a:t>
            </a:r>
          </a:p>
          <a:p>
            <a:pPr lvl="1"/>
            <a:r>
              <a:rPr lang="en-US" dirty="0"/>
              <a:t>Expert judgment (if not too many missing values)</a:t>
            </a:r>
          </a:p>
          <a:p>
            <a:r>
              <a:rPr lang="en-US" dirty="0"/>
              <a:t>Machine learning for imputation</a:t>
            </a:r>
          </a:p>
          <a:p>
            <a:pPr lvl="1"/>
            <a:r>
              <a:rPr lang="en-US" dirty="0"/>
              <a:t>Train a ML model to predict the value of the feature</a:t>
            </a:r>
          </a:p>
          <a:p>
            <a:pPr lvl="1"/>
            <a:r>
              <a:rPr lang="en-US" dirty="0"/>
              <a:t>Example: KNN imputation</a:t>
            </a:r>
          </a:p>
          <a:p>
            <a:r>
              <a:rPr lang="en-US" dirty="0"/>
              <a:t>(IMHO) If possible, try avoiding imputation</a:t>
            </a:r>
          </a:p>
        </p:txBody>
      </p:sp>
    </p:spTree>
    <p:extLst>
      <p:ext uri="{BB962C8B-B14F-4D97-AF65-F5344CB8AC3E}">
        <p14:creationId xmlns:p14="http://schemas.microsoft.com/office/powerpoint/2010/main" val="73628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554A769D-11A0-4808-BEC9-CF6A932A35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889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0C521-C85A-445C-A7E1-6F438EA13F8D}"/>
              </a:ext>
            </a:extLst>
          </p:cNvPr>
          <p:cNvSpPr>
            <a:spLocks noGrp="1"/>
          </p:cNvSpPr>
          <p:nvPr>
            <p:ph type="title"/>
          </p:nvPr>
        </p:nvSpPr>
        <p:spPr/>
        <p:txBody>
          <a:bodyPr/>
          <a:lstStyle/>
          <a:p>
            <a:r>
              <a:rPr lang="en-US" dirty="0"/>
              <a:t>Non-numerical features</a:t>
            </a:r>
          </a:p>
        </p:txBody>
      </p:sp>
      <p:sp>
        <p:nvSpPr>
          <p:cNvPr id="3" name="Espace réservé du texte 2">
            <a:extLst>
              <a:ext uri="{FF2B5EF4-FFF2-40B4-BE49-F238E27FC236}">
                <a16:creationId xmlns:a16="http://schemas.microsoft.com/office/drawing/2014/main" id="{6475B81B-E81A-40F6-A294-FB4E96D599F9}"/>
              </a:ext>
            </a:extLst>
          </p:cNvPr>
          <p:cNvSpPr>
            <a:spLocks noGrp="1"/>
          </p:cNvSpPr>
          <p:nvPr>
            <p:ph type="body" sz="quarter" idx="10"/>
          </p:nvPr>
        </p:nvSpPr>
        <p:spPr/>
        <p:txBody>
          <a:bodyPr/>
          <a:lstStyle/>
          <a:p>
            <a:r>
              <a:rPr lang="en-US" dirty="0"/>
              <a:t>Categorical features to numbers?</a:t>
            </a:r>
          </a:p>
          <a:p>
            <a:r>
              <a:rPr lang="en-US" dirty="0"/>
              <a:t>If ordered (“high”/“medium”/“low”), to </a:t>
            </a:r>
            <a:r>
              <a:rPr lang="en-US" b="1" dirty="0"/>
              <a:t>integers</a:t>
            </a:r>
            <a:r>
              <a:rPr lang="en-US" dirty="0"/>
              <a:t> (2/1/0)</a:t>
            </a:r>
          </a:p>
          <a:p>
            <a:r>
              <a:rPr lang="en-US" dirty="0"/>
              <a:t>If not ordered (“red”/“blue”/“green”), </a:t>
            </a:r>
            <a:r>
              <a:rPr lang="en-US" b="1" dirty="0"/>
              <a:t>one-hot encoding</a:t>
            </a:r>
          </a:p>
          <a:p>
            <a:pPr lvl="1"/>
            <a:r>
              <a:rPr lang="en-US" dirty="0"/>
              <a:t>Create additional binary (0/1) features, equal to number of values of categorical feature</a:t>
            </a:r>
          </a:p>
          <a:p>
            <a:pPr lvl="1"/>
            <a:r>
              <a:rPr lang="en-US" dirty="0"/>
              <a:t>Set binary feature to ‘1’ and others to ‘0’ to represent values</a:t>
            </a:r>
          </a:p>
          <a:p>
            <a:pPr lvl="1"/>
            <a:r>
              <a:rPr lang="en-US" dirty="0"/>
              <a:t>E.g. red=100, blue=010, green=001</a:t>
            </a:r>
          </a:p>
          <a:p>
            <a:r>
              <a:rPr lang="en-US" dirty="0"/>
              <a:t>Utils in Pandas that already take care of (most of) this</a:t>
            </a:r>
          </a:p>
        </p:txBody>
      </p:sp>
    </p:spTree>
    <p:extLst>
      <p:ext uri="{BB962C8B-B14F-4D97-AF65-F5344CB8AC3E}">
        <p14:creationId xmlns:p14="http://schemas.microsoft.com/office/powerpoint/2010/main" val="2309632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68BC7-4F38-40A1-A025-E5FF635ADACE}"/>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53CCDE77-8D44-4A88-B13D-814FFC793D18}"/>
              </a:ext>
            </a:extLst>
          </p:cNvPr>
          <p:cNvSpPr>
            <a:spLocks noGrp="1"/>
          </p:cNvSpPr>
          <p:nvPr>
            <p:ph type="body" sz="quarter" idx="10"/>
          </p:nvPr>
        </p:nvSpPr>
        <p:spPr/>
        <p:txBody>
          <a:bodyPr/>
          <a:lstStyle/>
          <a:p>
            <a:r>
              <a:rPr lang="en-US" dirty="0"/>
              <a:t>What is an </a:t>
            </a:r>
            <a:r>
              <a:rPr lang="en-US" i="1" dirty="0"/>
              <a:t>outlier</a:t>
            </a:r>
            <a:r>
              <a:rPr lang="en-US" dirty="0"/>
              <a:t>?</a:t>
            </a:r>
          </a:p>
        </p:txBody>
      </p:sp>
      <p:pic>
        <p:nvPicPr>
          <p:cNvPr id="5" name="Image 4">
            <a:extLst>
              <a:ext uri="{FF2B5EF4-FFF2-40B4-BE49-F238E27FC236}">
                <a16:creationId xmlns:a16="http://schemas.microsoft.com/office/drawing/2014/main" id="{894BFC4B-7E06-45B8-B159-060092BFD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95" y="3218623"/>
            <a:ext cx="2924175" cy="1809750"/>
          </a:xfrm>
          <a:prstGeom prst="rect">
            <a:avLst/>
          </a:prstGeom>
        </p:spPr>
      </p:pic>
      <p:pic>
        <p:nvPicPr>
          <p:cNvPr id="2052" name="Picture 4" descr="Identifying outliers - Minitab">
            <a:extLst>
              <a:ext uri="{FF2B5EF4-FFF2-40B4-BE49-F238E27FC236}">
                <a16:creationId xmlns:a16="http://schemas.microsoft.com/office/drawing/2014/main" id="{7D2FBD14-4ABC-457F-BC68-E6138DBD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86" y="2279168"/>
            <a:ext cx="2476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6 Identification of outliers | Statistics | Siyavula">
            <a:extLst>
              <a:ext uri="{FF2B5EF4-FFF2-40B4-BE49-F238E27FC236}">
                <a16:creationId xmlns:a16="http://schemas.microsoft.com/office/drawing/2014/main" id="{BD6A927D-5C12-4ADE-8030-A5677708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179" y="3834590"/>
            <a:ext cx="3994601" cy="2490886"/>
          </a:xfrm>
          <a:prstGeom prst="rect">
            <a:avLst/>
          </a:prstGeom>
          <a:noFill/>
          <a:extLst>
            <a:ext uri="{909E8E84-426E-40DD-AFC4-6F175D3DCCD1}">
              <a14:hiddenFill xmlns:a14="http://schemas.microsoft.com/office/drawing/2010/main">
                <a:solidFill>
                  <a:srgbClr val="FFFFFF"/>
                </a:solidFill>
              </a14:hiddenFill>
            </a:ext>
          </a:extLst>
        </p:spPr>
      </p:pic>
      <p:sp>
        <p:nvSpPr>
          <p:cNvPr id="4" name="Ellipse 3">
            <a:extLst>
              <a:ext uri="{FF2B5EF4-FFF2-40B4-BE49-F238E27FC236}">
                <a16:creationId xmlns:a16="http://schemas.microsoft.com/office/drawing/2014/main" id="{1038FB92-B7EA-4E63-9071-2DBCD8B3A8B6}"/>
              </a:ext>
            </a:extLst>
          </p:cNvPr>
          <p:cNvSpPr/>
          <p:nvPr/>
        </p:nvSpPr>
        <p:spPr>
          <a:xfrm>
            <a:off x="4903943" y="3840305"/>
            <a:ext cx="207390" cy="228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690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2429B-BF9E-46C9-BAAF-7C28F0BC58A3}"/>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0D256506-DF5E-4A95-9B50-C12DBB31E5E5}"/>
              </a:ext>
            </a:extLst>
          </p:cNvPr>
          <p:cNvSpPr>
            <a:spLocks noGrp="1"/>
          </p:cNvSpPr>
          <p:nvPr>
            <p:ph type="body" sz="quarter" idx="10"/>
          </p:nvPr>
        </p:nvSpPr>
        <p:spPr/>
        <p:txBody>
          <a:bodyPr/>
          <a:lstStyle/>
          <a:p>
            <a:r>
              <a:rPr lang="en-US" dirty="0"/>
              <a:t>While the idea is intuitive, its application is difficult</a:t>
            </a:r>
          </a:p>
          <a:p>
            <a:pPr lvl="1"/>
            <a:r>
              <a:rPr lang="en-US" dirty="0"/>
              <a:t>Sometimes outliers are errors in data collection…</a:t>
            </a:r>
          </a:p>
          <a:p>
            <a:pPr lvl="1"/>
            <a:r>
              <a:rPr lang="en-US" dirty="0"/>
              <a:t>…but sometimes they are representative of the phenomenon</a:t>
            </a:r>
          </a:p>
          <a:p>
            <a:pPr lvl="1"/>
            <a:r>
              <a:rPr lang="en-US" dirty="0"/>
              <a:t>“Out of Distribution”, but can we identify the distribution?</a:t>
            </a:r>
          </a:p>
          <a:p>
            <a:r>
              <a:rPr lang="en-US" dirty="0"/>
              <a:t>Machine learning methods</a:t>
            </a:r>
          </a:p>
          <a:p>
            <a:pPr lvl="1"/>
            <a:r>
              <a:rPr lang="en-US" dirty="0"/>
              <a:t>Isolation Forest</a:t>
            </a:r>
          </a:p>
          <a:p>
            <a:pPr lvl="1"/>
            <a:r>
              <a:rPr lang="en-US" dirty="0"/>
              <a:t>Local Outlier Factor</a:t>
            </a:r>
          </a:p>
          <a:p>
            <a:pPr lvl="1"/>
            <a:r>
              <a:rPr lang="en-US" dirty="0"/>
              <a:t>Problem sometimes called “Novelty Detection”</a:t>
            </a:r>
          </a:p>
          <a:p>
            <a:r>
              <a:rPr lang="en-US" dirty="0"/>
              <a:t>(IMHO) Expert knowledge or avoid removing outliers</a:t>
            </a:r>
          </a:p>
        </p:txBody>
      </p:sp>
    </p:spTree>
    <p:extLst>
      <p:ext uri="{BB962C8B-B14F-4D97-AF65-F5344CB8AC3E}">
        <p14:creationId xmlns:p14="http://schemas.microsoft.com/office/powerpoint/2010/main" val="328650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225A0-7C8A-4301-A590-CE4C693588D8}"/>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7F4055F1-B2C8-486D-85C0-D9720905EE21}"/>
                  </a:ext>
                </a:extLst>
              </p:cNvPr>
              <p:cNvSpPr>
                <a:spLocks noGrp="1"/>
              </p:cNvSpPr>
              <p:nvPr>
                <p:ph type="body" sz="quarter" idx="10"/>
              </p:nvPr>
            </p:nvSpPr>
            <p:spPr/>
            <p:txBody>
              <a:bodyPr>
                <a:normAutofit/>
              </a:bodyPr>
              <a:lstStyle/>
              <a:p>
                <a:r>
                  <a:rPr lang="en-US" dirty="0"/>
                  <a:t>Several algorithms need feature values to be in (0,1) or (-1,1)</a:t>
                </a:r>
              </a:p>
              <a:p>
                <a:pPr lvl="1"/>
                <a:r>
                  <a:rPr lang="en-US" dirty="0"/>
                  <a:t>Optimization algorithms in the ML approach work better in range</a:t>
                </a:r>
              </a:p>
              <a:p>
                <a:pPr lvl="1"/>
                <a:r>
                  <a:rPr lang="en-US" dirty="0"/>
                  <a:t>Or other possible numerical issues (e.g. values too big)</a:t>
                </a:r>
              </a:p>
              <a:p>
                <a:r>
                  <a:rPr lang="en-US" dirty="0"/>
                  <a:t>Library functions automatically perform normalization</a:t>
                </a:r>
              </a:p>
              <a:p>
                <a:r>
                  <a:rPr lang="en-US" dirty="0"/>
                  <a:t>Example: rescale to zero mean and unit variance</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a:latin typeface="Cambria Math" panose="02040503050406030204" pitchFamily="18" charset="0"/>
                            </a:rPr>
                            <m:t>𝜇</m:t>
                          </m:r>
                          <m:r>
                            <a:rPr lang="it-IT" i="1">
                              <a:latin typeface="Cambria Math" panose="02040503050406030204" pitchFamily="18" charset="0"/>
                            </a:rPr>
                            <m:t>)</m:t>
                          </m:r>
                        </m:num>
                        <m:den>
                          <m:r>
                            <m:rPr>
                              <m:sty m:val="p"/>
                            </m:rPr>
                            <a:rPr lang="it-IT" i="1">
                              <a:latin typeface="Cambria Math" panose="02040503050406030204" pitchFamily="18" charset="0"/>
                            </a:rPr>
                            <m:t>σ</m:t>
                          </m:r>
                        </m:den>
                      </m:f>
                    </m:oMath>
                  </m:oMathPara>
                </a14:m>
                <a:endParaRPr lang="en-US" dirty="0"/>
              </a:p>
              <a:p>
                <a:endParaRPr lang="en-US" dirty="0"/>
              </a:p>
              <a:p>
                <a:r>
                  <a:rPr lang="en-US" dirty="0"/>
                  <a:t>So, just apply normalization to the data…right?</a:t>
                </a:r>
              </a:p>
            </p:txBody>
          </p:sp>
        </mc:Choice>
        <mc:Fallback xmlns="">
          <p:sp>
            <p:nvSpPr>
              <p:cNvPr id="3" name="Espace réservé du texte 2">
                <a:extLst>
                  <a:ext uri="{FF2B5EF4-FFF2-40B4-BE49-F238E27FC236}">
                    <a16:creationId xmlns:a16="http://schemas.microsoft.com/office/drawing/2014/main" id="{7F4055F1-B2C8-486D-85C0-D9720905EE2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696" b="-1042"/>
                </a:stretch>
              </a:blipFill>
            </p:spPr>
            <p:txBody>
              <a:bodyPr/>
              <a:lstStyle/>
              <a:p>
                <a:r>
                  <a:rPr lang="en-US">
                    <a:noFill/>
                  </a:rPr>
                  <a:t> </a:t>
                </a:r>
              </a:p>
            </p:txBody>
          </p:sp>
        </mc:Fallback>
      </mc:AlternateContent>
    </p:spTree>
    <p:extLst>
      <p:ext uri="{BB962C8B-B14F-4D97-AF65-F5344CB8AC3E}">
        <p14:creationId xmlns:p14="http://schemas.microsoft.com/office/powerpoint/2010/main" val="132543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88949-DFDD-453E-A86E-E10173099E1D}"/>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8D2ED805-4C32-4509-876C-8E62BED036ED}"/>
                  </a:ext>
                </a:extLst>
              </p:cNvPr>
              <p:cNvSpPr>
                <a:spLocks noGrp="1"/>
              </p:cNvSpPr>
              <p:nvPr>
                <p:ph type="body" sz="quarter" idx="10"/>
              </p:nvPr>
            </p:nvSpPr>
            <p:spPr/>
            <p:txBody>
              <a:bodyPr/>
              <a:lstStyle/>
              <a:p>
                <a:r>
                  <a:rPr lang="en-US" dirty="0"/>
                  <a:t>No! Normalization has </a:t>
                </a:r>
                <a:r>
                  <a:rPr lang="en-US" i="1" dirty="0"/>
                  <a:t>parameters learned on data!</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smtClean="0">
                              <a:solidFill>
                                <a:srgbClr val="FF0000"/>
                              </a:solidFill>
                              <a:latin typeface="Cambria Math" panose="02040503050406030204" pitchFamily="18" charset="0"/>
                            </a:rPr>
                            <m:t>𝜇</m:t>
                          </m:r>
                          <m:r>
                            <a:rPr lang="it-IT" i="1">
                              <a:latin typeface="Cambria Math" panose="02040503050406030204" pitchFamily="18" charset="0"/>
                            </a:rPr>
                            <m:t>)</m:t>
                          </m:r>
                        </m:num>
                        <m:den>
                          <m:r>
                            <m:rPr>
                              <m:sty m:val="p"/>
                            </m:rPr>
                            <a:rPr lang="it-IT" i="1" smtClean="0">
                              <a:solidFill>
                                <a:srgbClr val="FF0000"/>
                              </a:solidFill>
                              <a:latin typeface="Cambria Math" panose="02040503050406030204" pitchFamily="18" charset="0"/>
                            </a:rPr>
                            <m:t>σ</m:t>
                          </m:r>
                        </m:den>
                      </m:f>
                    </m:oMath>
                  </m:oMathPara>
                </a14:m>
                <a:endParaRPr lang="en-US" dirty="0"/>
              </a:p>
              <a:p>
                <a:r>
                  <a:rPr lang="en-US" dirty="0"/>
                  <a:t>Learning parameters and applying to all data is </a:t>
                </a:r>
                <a:r>
                  <a:rPr lang="en-US" b="1" dirty="0"/>
                  <a:t>overfitting</a:t>
                </a:r>
              </a:p>
              <a:p>
                <a:r>
                  <a:rPr lang="en-US" dirty="0"/>
                  <a:t>The impact is usually not high, but it can be important</a:t>
                </a:r>
              </a:p>
              <a:p>
                <a:r>
                  <a:rPr lang="en-US" dirty="0"/>
                  <a:t>Choose normalization algorithm</a:t>
                </a:r>
              </a:p>
              <a:p>
                <a:pPr lvl="1"/>
                <a:r>
                  <a:rPr lang="en-US" dirty="0"/>
                  <a:t>Apply it later, during the </a:t>
                </a:r>
                <a:r>
                  <a:rPr lang="en-US" b="1" dirty="0">
                    <a:solidFill>
                      <a:schemeClr val="accent2">
                        <a:lumMod val="40000"/>
                        <a:lumOff val="60000"/>
                      </a:schemeClr>
                    </a:solidFill>
                  </a:rPr>
                  <a:t>training and validation</a:t>
                </a:r>
                <a:r>
                  <a:rPr lang="en-US" dirty="0"/>
                  <a:t> step</a:t>
                </a:r>
              </a:p>
              <a:p>
                <a:pPr lvl="1"/>
                <a:r>
                  <a:rPr lang="en-US" dirty="0"/>
                  <a:t>Learn normalization from training set, apply to test set</a:t>
                </a:r>
              </a:p>
              <a:p>
                <a:pPr lvl="1"/>
                <a:r>
                  <a:rPr lang="en-US" dirty="0"/>
                  <a:t>…unless </a:t>
                </a:r>
                <a:r>
                  <a:rPr lang="en-US" b="1" dirty="0"/>
                  <a:t>you already know min/max </a:t>
                </a:r>
                <a:r>
                  <a:rPr lang="en-US" dirty="0"/>
                  <a:t>and want to just rescale (0,1)</a:t>
                </a:r>
              </a:p>
            </p:txBody>
          </p:sp>
        </mc:Choice>
        <mc:Fallback xmlns="">
          <p:sp>
            <p:nvSpPr>
              <p:cNvPr id="3" name="Espace réservé du texte 2">
                <a:extLst>
                  <a:ext uri="{FF2B5EF4-FFF2-40B4-BE49-F238E27FC236}">
                    <a16:creationId xmlns:a16="http://schemas.microsoft.com/office/drawing/2014/main" id="{8D2ED805-4C32-4509-876C-8E62BED036ED}"/>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174"/>
                </a:stretch>
              </a:blipFill>
            </p:spPr>
            <p:txBody>
              <a:bodyPr/>
              <a:lstStyle/>
              <a:p>
                <a:r>
                  <a:rPr lang="en-US">
                    <a:noFill/>
                  </a:rPr>
                  <a:t> </a:t>
                </a:r>
              </a:p>
            </p:txBody>
          </p:sp>
        </mc:Fallback>
      </mc:AlternateContent>
    </p:spTree>
    <p:extLst>
      <p:ext uri="{BB962C8B-B14F-4D97-AF65-F5344CB8AC3E}">
        <p14:creationId xmlns:p14="http://schemas.microsoft.com/office/powerpoint/2010/main" val="1748925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E6958609-EAE8-4E4F-B2C2-04BCCF348419}"/>
              </a:ext>
            </a:extLst>
          </p:cNvPr>
          <p:cNvSpPr/>
          <p:nvPr/>
        </p:nvSpPr>
        <p:spPr>
          <a:xfrm>
            <a:off x="4958499" y="5081047"/>
            <a:ext cx="2546808" cy="977324"/>
          </a:xfrm>
          <a:prstGeom prst="wedgeRectCallout">
            <a:avLst>
              <a:gd name="adj1" fmla="val 38427"/>
              <a:gd name="adj2" fmla="val -13584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Feature selection</a:t>
            </a:r>
          </a:p>
          <a:p>
            <a:pPr algn="ctr"/>
            <a:r>
              <a:rPr lang="en-US" dirty="0"/>
              <a:t>Dimensionality reduction</a:t>
            </a:r>
          </a:p>
          <a:p>
            <a:pPr algn="ctr"/>
            <a:r>
              <a:rPr lang="en-US" dirty="0"/>
              <a:t>Feature construction</a:t>
            </a:r>
          </a:p>
        </p:txBody>
      </p:sp>
    </p:spTree>
    <p:extLst>
      <p:ext uri="{BB962C8B-B14F-4D97-AF65-F5344CB8AC3E}">
        <p14:creationId xmlns:p14="http://schemas.microsoft.com/office/powerpoint/2010/main" val="2268850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6FA7F-9B14-4A70-987A-2F3F2C9DBCDD}"/>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C7990915-BCA9-49ED-A1C6-94DCD0C8FE0D}"/>
              </a:ext>
            </a:extLst>
          </p:cNvPr>
          <p:cNvSpPr>
            <a:spLocks noGrp="1"/>
          </p:cNvSpPr>
          <p:nvPr>
            <p:ph type="body" sz="quarter" idx="10"/>
          </p:nvPr>
        </p:nvSpPr>
        <p:spPr/>
        <p:txBody>
          <a:bodyPr/>
          <a:lstStyle/>
          <a:p>
            <a:r>
              <a:rPr lang="en-US" dirty="0"/>
              <a:t>Why reduce the number of features in the problem?</a:t>
            </a:r>
          </a:p>
        </p:txBody>
      </p:sp>
    </p:spTree>
    <p:extLst>
      <p:ext uri="{BB962C8B-B14F-4D97-AF65-F5344CB8AC3E}">
        <p14:creationId xmlns:p14="http://schemas.microsoft.com/office/powerpoint/2010/main" val="2224310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91C8A-4BD8-4E25-9B6B-635947772218}"/>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AF765983-B92D-446E-A06C-F1772C8CD469}"/>
              </a:ext>
            </a:extLst>
          </p:cNvPr>
          <p:cNvSpPr>
            <a:spLocks noGrp="1"/>
          </p:cNvSpPr>
          <p:nvPr>
            <p:ph type="body" sz="quarter" idx="10"/>
          </p:nvPr>
        </p:nvSpPr>
        <p:spPr/>
        <p:txBody>
          <a:bodyPr/>
          <a:lstStyle/>
          <a:p>
            <a:r>
              <a:rPr lang="en-US" dirty="0"/>
              <a:t>Human-readability: make sense of 10 features, not 100</a:t>
            </a:r>
          </a:p>
          <a:p>
            <a:r>
              <a:rPr lang="en-US" dirty="0"/>
              <a:t>Improve performance</a:t>
            </a:r>
          </a:p>
          <a:p>
            <a:pPr lvl="1"/>
            <a:r>
              <a:rPr lang="en-US" dirty="0"/>
              <a:t>Difficulty of the task is usually correlated with number of features</a:t>
            </a:r>
          </a:p>
          <a:p>
            <a:pPr lvl="1"/>
            <a:r>
              <a:rPr lang="en-US" dirty="0"/>
              <a:t>Sometimes, ill-posed problems (more features than samples)</a:t>
            </a:r>
          </a:p>
          <a:p>
            <a:pPr lvl="1"/>
            <a:r>
              <a:rPr lang="en-US" dirty="0"/>
              <a:t>Reducing features might improve behavior of ML algorithm</a:t>
            </a:r>
          </a:p>
        </p:txBody>
      </p:sp>
    </p:spTree>
    <p:extLst>
      <p:ext uri="{BB962C8B-B14F-4D97-AF65-F5344CB8AC3E}">
        <p14:creationId xmlns:p14="http://schemas.microsoft.com/office/powerpoint/2010/main" val="1485731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Remove all </a:t>
            </a:r>
            <a:r>
              <a:rPr lang="en-US" i="1" dirty="0"/>
              <a:t>useless</a:t>
            </a:r>
            <a:r>
              <a:rPr lang="en-US" dirty="0"/>
              <a:t> or </a:t>
            </a:r>
            <a:r>
              <a:rPr lang="en-US" i="1" dirty="0"/>
              <a:t>redundant</a:t>
            </a:r>
            <a:r>
              <a:rPr lang="en-US" dirty="0"/>
              <a:t> features</a:t>
            </a:r>
          </a:p>
          <a:p>
            <a:pPr lvl="1"/>
            <a:r>
              <a:rPr lang="en-US" dirty="0"/>
              <a:t>Useful: features (strongly) correlated with the target</a:t>
            </a:r>
          </a:p>
          <a:p>
            <a:pPr lvl="1"/>
            <a:r>
              <a:rPr lang="en-US" dirty="0"/>
              <a:t>Redundant: features (strongly) correlated with other features</a:t>
            </a:r>
          </a:p>
          <a:p>
            <a:r>
              <a:rPr lang="en-US" dirty="0"/>
              <a:t>Filter methods</a:t>
            </a:r>
          </a:p>
          <a:p>
            <a:pPr lvl="1"/>
            <a:r>
              <a:rPr lang="en-US" dirty="0"/>
              <a:t>Analyze simple univariate correlations</a:t>
            </a:r>
          </a:p>
          <a:p>
            <a:pPr lvl="1"/>
            <a:r>
              <a:rPr lang="en-US" dirty="0"/>
              <a:t>For example, mutual information or covariance</a:t>
            </a:r>
          </a:p>
          <a:p>
            <a:pPr lvl="1"/>
            <a:r>
              <a:rPr lang="en-US" dirty="0"/>
              <a:t>Strong hypothesis: contribution of features is separable</a:t>
            </a:r>
          </a:p>
          <a:p>
            <a:pPr lvl="1"/>
            <a:r>
              <a:rPr lang="en-US" dirty="0"/>
              <a:t>Example: </a:t>
            </a:r>
            <a:r>
              <a:rPr lang="en-US" dirty="0" err="1"/>
              <a:t>SelectKBest</a:t>
            </a:r>
            <a:r>
              <a:rPr lang="en-US" dirty="0"/>
              <a:t> function in scikit-learn</a:t>
            </a:r>
          </a:p>
          <a:p>
            <a:r>
              <a:rPr lang="en-US" dirty="0"/>
              <a:t>Embedded methods (as part of a ML algorithm, LASSO)</a:t>
            </a:r>
          </a:p>
        </p:txBody>
      </p:sp>
    </p:spTree>
    <p:extLst>
      <p:ext uri="{BB962C8B-B14F-4D97-AF65-F5344CB8AC3E}">
        <p14:creationId xmlns:p14="http://schemas.microsoft.com/office/powerpoint/2010/main" val="2558567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Wrapper methods</a:t>
            </a:r>
          </a:p>
          <a:p>
            <a:pPr lvl="1"/>
            <a:r>
              <a:rPr lang="en-US" dirty="0"/>
              <a:t>Use a ML algorithm in a loop, evaluate its performance</a:t>
            </a:r>
          </a:p>
          <a:p>
            <a:pPr lvl="1"/>
            <a:r>
              <a:rPr lang="en-US" dirty="0"/>
              <a:t>Search space of all possible feature subsets</a:t>
            </a:r>
          </a:p>
          <a:p>
            <a:pPr lvl="1"/>
            <a:r>
              <a:rPr lang="en-US" dirty="0"/>
              <a:t>Recursive Feature Elimination (RFE), Permutation Importance</a:t>
            </a:r>
          </a:p>
          <a:p>
            <a:endParaRPr lang="en-US" dirty="0"/>
          </a:p>
        </p:txBody>
      </p:sp>
      <p:pic>
        <p:nvPicPr>
          <p:cNvPr id="3074" name="Picture 2" descr="The main procedure of the recursive feature elimination (RFE) method. |  Download Scientific Diagram">
            <a:extLst>
              <a:ext uri="{FF2B5EF4-FFF2-40B4-BE49-F238E27FC236}">
                <a16:creationId xmlns:a16="http://schemas.microsoft.com/office/drawing/2014/main" id="{5205BD9A-DC7C-4545-BAFC-551A389163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656" y="3429000"/>
            <a:ext cx="2293593" cy="286450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673C9983-63C2-4C23-B928-9F8063B7A5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53572" y="3429000"/>
            <a:ext cx="4281521" cy="3341801"/>
          </a:xfrm>
          <a:prstGeom prst="rect">
            <a:avLst/>
          </a:prstGeom>
        </p:spPr>
      </p:pic>
      <p:sp>
        <p:nvSpPr>
          <p:cNvPr id="6" name="Rectangle 5">
            <a:extLst>
              <a:ext uri="{FF2B5EF4-FFF2-40B4-BE49-F238E27FC236}">
                <a16:creationId xmlns:a16="http://schemas.microsoft.com/office/drawing/2014/main" id="{4BD99F14-1EEC-4654-8007-0313767A0392}"/>
              </a:ext>
            </a:extLst>
          </p:cNvPr>
          <p:cNvSpPr/>
          <p:nvPr/>
        </p:nvSpPr>
        <p:spPr>
          <a:xfrm>
            <a:off x="6721311" y="3346515"/>
            <a:ext cx="329938" cy="1696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97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noAutofit/>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pPr lvl="1"/>
            <a:r>
              <a:rPr lang="it-IT" dirty="0"/>
              <a:t>«Efficiency and speed, in learning a new task» (Chollet, 2019)</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03BEE-D182-42F8-92AE-40B6D290B905}"/>
              </a:ext>
            </a:extLst>
          </p:cNvPr>
          <p:cNvSpPr>
            <a:spLocks noGrp="1"/>
          </p:cNvSpPr>
          <p:nvPr>
            <p:ph type="title"/>
          </p:nvPr>
        </p:nvSpPr>
        <p:spPr/>
        <p:txBody>
          <a:bodyPr/>
          <a:lstStyle/>
          <a:p>
            <a:r>
              <a:rPr lang="en-US" dirty="0"/>
              <a:t>Feature construction</a:t>
            </a:r>
          </a:p>
        </p:txBody>
      </p:sp>
      <p:sp>
        <p:nvSpPr>
          <p:cNvPr id="3" name="Espace réservé du texte 2">
            <a:extLst>
              <a:ext uri="{FF2B5EF4-FFF2-40B4-BE49-F238E27FC236}">
                <a16:creationId xmlns:a16="http://schemas.microsoft.com/office/drawing/2014/main" id="{4B2593A4-540B-4982-B66E-3F921E5FC3A6}"/>
              </a:ext>
            </a:extLst>
          </p:cNvPr>
          <p:cNvSpPr>
            <a:spLocks noGrp="1"/>
          </p:cNvSpPr>
          <p:nvPr>
            <p:ph type="body" sz="quarter" idx="10"/>
          </p:nvPr>
        </p:nvSpPr>
        <p:spPr/>
        <p:txBody>
          <a:bodyPr/>
          <a:lstStyle/>
          <a:p>
            <a:r>
              <a:rPr lang="en-US" dirty="0"/>
              <a:t>Typical issue with </a:t>
            </a:r>
            <a:r>
              <a:rPr lang="en-US" b="1" dirty="0"/>
              <a:t>structured data</a:t>
            </a:r>
          </a:p>
          <a:p>
            <a:r>
              <a:rPr lang="en-US" dirty="0"/>
              <a:t>Raw features of the problem are not really relevant</a:t>
            </a:r>
          </a:p>
          <a:p>
            <a:r>
              <a:rPr lang="en-US" dirty="0"/>
              <a:t>What is important is a </a:t>
            </a:r>
            <a:r>
              <a:rPr lang="en-US" i="1" dirty="0"/>
              <a:t>combination</a:t>
            </a:r>
            <a:r>
              <a:rPr lang="en-US" dirty="0"/>
              <a:t> of the raw features</a:t>
            </a:r>
          </a:p>
          <a:p>
            <a:pPr lvl="1"/>
            <a:r>
              <a:rPr lang="en-US" dirty="0"/>
              <a:t>Example: single pixels in an image are not very important</a:t>
            </a:r>
          </a:p>
          <a:p>
            <a:pPr lvl="1"/>
            <a:r>
              <a:rPr lang="en-US" dirty="0"/>
              <a:t>What matters are recurring </a:t>
            </a:r>
            <a:r>
              <a:rPr lang="en-US" i="1" dirty="0"/>
              <a:t>patterns of pixels</a:t>
            </a:r>
          </a:p>
          <a:p>
            <a:r>
              <a:rPr lang="en-US" dirty="0"/>
              <a:t>A fundamental problem for lots of practical applications</a:t>
            </a:r>
          </a:p>
          <a:p>
            <a:r>
              <a:rPr lang="en-US" dirty="0"/>
              <a:t>Features hand-crafted by human experts of the problem</a:t>
            </a:r>
          </a:p>
          <a:p>
            <a:r>
              <a:rPr lang="en-US" dirty="0"/>
              <a:t>Limited success, especially with images</a:t>
            </a:r>
          </a:p>
        </p:txBody>
      </p:sp>
    </p:spTree>
    <p:extLst>
      <p:ext uri="{BB962C8B-B14F-4D97-AF65-F5344CB8AC3E}">
        <p14:creationId xmlns:p14="http://schemas.microsoft.com/office/powerpoint/2010/main" val="168418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Deep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igne de multiplication 2">
            <a:extLst>
              <a:ext uri="{FF2B5EF4-FFF2-40B4-BE49-F238E27FC236}">
                <a16:creationId xmlns:a16="http://schemas.microsoft.com/office/drawing/2014/main" id="{D266F94B-A564-4FBF-8457-9BEF459D7A23}"/>
              </a:ext>
            </a:extLst>
          </p:cNvPr>
          <p:cNvSpPr/>
          <p:nvPr/>
        </p:nvSpPr>
        <p:spPr>
          <a:xfrm>
            <a:off x="5037252" y="2733935"/>
            <a:ext cx="3145018" cy="2281965"/>
          </a:xfrm>
          <a:prstGeom prst="mathMultiply">
            <a:avLst>
              <a:gd name="adj1" fmla="val 20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ulle narrative : rectangle 7">
            <a:extLst>
              <a:ext uri="{FF2B5EF4-FFF2-40B4-BE49-F238E27FC236}">
                <a16:creationId xmlns:a16="http://schemas.microsoft.com/office/drawing/2014/main" id="{155AD1A6-7A42-417D-811F-AE1D4DFAA72D}"/>
              </a:ext>
            </a:extLst>
          </p:cNvPr>
          <p:cNvSpPr/>
          <p:nvPr/>
        </p:nvSpPr>
        <p:spPr>
          <a:xfrm>
            <a:off x="3572760" y="1800519"/>
            <a:ext cx="4100660" cy="933415"/>
          </a:xfrm>
          <a:prstGeom prst="wedgeRectCallout">
            <a:avLst>
              <a:gd name="adj1" fmla="val 75646"/>
              <a:gd name="adj2" fmla="val 5245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Instead, pick a model able to automatically </a:t>
            </a:r>
            <a:r>
              <a:rPr lang="en-US" b="1" dirty="0"/>
              <a:t>select</a:t>
            </a:r>
            <a:r>
              <a:rPr lang="en-US" dirty="0"/>
              <a:t> or </a:t>
            </a:r>
            <a:r>
              <a:rPr lang="en-US" b="1" dirty="0"/>
              <a:t>construct</a:t>
            </a:r>
            <a:r>
              <a:rPr lang="en-US" dirty="0"/>
              <a:t> features</a:t>
            </a:r>
          </a:p>
        </p:txBody>
      </p:sp>
    </p:spTree>
    <p:extLst>
      <p:ext uri="{BB962C8B-B14F-4D97-AF65-F5344CB8AC3E}">
        <p14:creationId xmlns:p14="http://schemas.microsoft.com/office/powerpoint/2010/main" val="105313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Bulle narrative : rectangle 14">
            <a:extLst>
              <a:ext uri="{FF2B5EF4-FFF2-40B4-BE49-F238E27FC236}">
                <a16:creationId xmlns:a16="http://schemas.microsoft.com/office/drawing/2014/main" id="{4153D932-06BD-4FA1-B0E7-9DB26F53720E}"/>
              </a:ext>
            </a:extLst>
          </p:cNvPr>
          <p:cNvSpPr/>
          <p:nvPr/>
        </p:nvSpPr>
        <p:spPr>
          <a:xfrm>
            <a:off x="4093490" y="1874158"/>
            <a:ext cx="3503824" cy="818116"/>
          </a:xfrm>
          <a:prstGeom prst="wedgeRectCallout">
            <a:avLst>
              <a:gd name="adj1" fmla="val 82136"/>
              <a:gd name="adj2" fmla="val 70513"/>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Among many possible ML algorithms, pick the best</a:t>
            </a:r>
          </a:p>
        </p:txBody>
      </p:sp>
    </p:spTree>
    <p:extLst>
      <p:ext uri="{BB962C8B-B14F-4D97-AF65-F5344CB8AC3E}">
        <p14:creationId xmlns:p14="http://schemas.microsoft.com/office/powerpoint/2010/main" val="2777621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What if multiple algorithms have similar performance?</a:t>
            </a:r>
          </a:p>
        </p:txBody>
      </p:sp>
    </p:spTree>
    <p:extLst>
      <p:ext uri="{BB962C8B-B14F-4D97-AF65-F5344CB8AC3E}">
        <p14:creationId xmlns:p14="http://schemas.microsoft.com/office/powerpoint/2010/main" val="839162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Among models with similar performance, </a:t>
            </a:r>
            <a:r>
              <a:rPr lang="en-US" b="1" dirty="0"/>
              <a:t>lowest capacity</a:t>
            </a:r>
          </a:p>
        </p:txBody>
      </p:sp>
    </p:spTree>
    <p:extLst>
      <p:ext uri="{BB962C8B-B14F-4D97-AF65-F5344CB8AC3E}">
        <p14:creationId xmlns:p14="http://schemas.microsoft.com/office/powerpoint/2010/main" val="3540390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33073-98EC-42E0-B937-C11358139F21}"/>
              </a:ext>
            </a:extLst>
          </p:cNvPr>
          <p:cNvSpPr>
            <a:spLocks noGrp="1"/>
          </p:cNvSpPr>
          <p:nvPr>
            <p:ph type="title"/>
          </p:nvPr>
        </p:nvSpPr>
        <p:spPr/>
        <p:txBody>
          <a:bodyPr/>
          <a:lstStyle/>
          <a:p>
            <a:r>
              <a:rPr lang="en-US" dirty="0"/>
              <a:t>Capacity?</a:t>
            </a:r>
          </a:p>
        </p:txBody>
      </p:sp>
      <p:sp>
        <p:nvSpPr>
          <p:cNvPr id="3" name="Espace réservé du texte 2">
            <a:extLst>
              <a:ext uri="{FF2B5EF4-FFF2-40B4-BE49-F238E27FC236}">
                <a16:creationId xmlns:a16="http://schemas.microsoft.com/office/drawing/2014/main" id="{905E2133-A06E-44B4-A8B0-C9F4C1759BAE}"/>
              </a:ext>
            </a:extLst>
          </p:cNvPr>
          <p:cNvSpPr>
            <a:spLocks noGrp="1"/>
          </p:cNvSpPr>
          <p:nvPr>
            <p:ph type="body" sz="quarter" idx="10"/>
          </p:nvPr>
        </p:nvSpPr>
        <p:spPr/>
        <p:txBody>
          <a:bodyPr/>
          <a:lstStyle/>
          <a:p>
            <a:r>
              <a:rPr lang="en-US" dirty="0"/>
              <a:t>The most complex function a ML model can approximate</a:t>
            </a:r>
          </a:p>
          <a:p>
            <a:pPr lvl="1"/>
            <a:r>
              <a:rPr lang="en-US" dirty="0"/>
              <a:t>A </a:t>
            </a:r>
            <a:r>
              <a:rPr lang="en-US" b="1" dirty="0"/>
              <a:t>linear model</a:t>
            </a:r>
            <a:r>
              <a:rPr lang="en-US" dirty="0"/>
              <a:t> cannot fit a </a:t>
            </a:r>
            <a:r>
              <a:rPr lang="en-US" i="1" dirty="0"/>
              <a:t>quadratic function</a:t>
            </a:r>
            <a:r>
              <a:rPr lang="en-US" dirty="0"/>
              <a:t> well</a:t>
            </a:r>
          </a:p>
          <a:p>
            <a:pPr lvl="1"/>
            <a:r>
              <a:rPr lang="en-US" dirty="0"/>
              <a:t>A </a:t>
            </a:r>
            <a:r>
              <a:rPr lang="en-US" b="1" dirty="0"/>
              <a:t>quadratic model</a:t>
            </a:r>
            <a:r>
              <a:rPr lang="en-US" dirty="0"/>
              <a:t> cannot fit a </a:t>
            </a:r>
            <a:r>
              <a:rPr lang="en-US" i="1" dirty="0"/>
              <a:t>cubic function</a:t>
            </a:r>
            <a:r>
              <a:rPr lang="en-US" dirty="0"/>
              <a:t> well (…and so on)</a:t>
            </a:r>
          </a:p>
          <a:p>
            <a:r>
              <a:rPr lang="en-US" dirty="0"/>
              <a:t>However, larger capacities are also linked to </a:t>
            </a:r>
            <a:r>
              <a:rPr lang="en-US" b="1" dirty="0"/>
              <a:t>overfitting</a:t>
            </a:r>
          </a:p>
        </p:txBody>
      </p:sp>
      <p:pic>
        <p:nvPicPr>
          <p:cNvPr id="6" name="Image 5">
            <a:extLst>
              <a:ext uri="{FF2B5EF4-FFF2-40B4-BE49-F238E27FC236}">
                <a16:creationId xmlns:a16="http://schemas.microsoft.com/office/drawing/2014/main" id="{AF916C7F-32E0-415A-AFE7-DB2228622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707" y="3429000"/>
            <a:ext cx="7252354" cy="2898871"/>
          </a:xfrm>
          <a:prstGeom prst="rect">
            <a:avLst/>
          </a:prstGeom>
        </p:spPr>
      </p:pic>
    </p:spTree>
    <p:extLst>
      <p:ext uri="{BB962C8B-B14F-4D97-AF65-F5344CB8AC3E}">
        <p14:creationId xmlns:p14="http://schemas.microsoft.com/office/powerpoint/2010/main" val="728836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11562-944F-4540-8CC7-0D7FD738F51B}"/>
              </a:ext>
            </a:extLst>
          </p:cNvPr>
          <p:cNvSpPr>
            <a:spLocks noGrp="1"/>
          </p:cNvSpPr>
          <p:nvPr>
            <p:ph type="title"/>
          </p:nvPr>
        </p:nvSpPr>
        <p:spPr/>
        <p:txBody>
          <a:bodyPr/>
          <a:lstStyle/>
          <a:p>
            <a:r>
              <a:rPr lang="en-US" dirty="0"/>
              <a:t>Capacity and overfitting</a:t>
            </a:r>
          </a:p>
        </p:txBody>
      </p:sp>
      <p:sp>
        <p:nvSpPr>
          <p:cNvPr id="3" name="Espace réservé du texte 2">
            <a:extLst>
              <a:ext uri="{FF2B5EF4-FFF2-40B4-BE49-F238E27FC236}">
                <a16:creationId xmlns:a16="http://schemas.microsoft.com/office/drawing/2014/main" id="{9BCCD0A8-3B7F-44FF-8061-79CE73C9D0B1}"/>
              </a:ext>
            </a:extLst>
          </p:cNvPr>
          <p:cNvSpPr>
            <a:spLocks noGrp="1"/>
          </p:cNvSpPr>
          <p:nvPr>
            <p:ph type="body" sz="quarter" idx="10"/>
          </p:nvPr>
        </p:nvSpPr>
        <p:spPr/>
        <p:txBody>
          <a:bodyPr>
            <a:normAutofit/>
          </a:bodyPr>
          <a:lstStyle/>
          <a:p>
            <a:r>
              <a:rPr lang="en-US" dirty="0"/>
              <a:t>Overfitting</a:t>
            </a:r>
          </a:p>
          <a:p>
            <a:pPr lvl="1"/>
            <a:r>
              <a:rPr lang="en-US" dirty="0"/>
              <a:t>The performance on training does not generalize to unseen data</a:t>
            </a:r>
          </a:p>
          <a:p>
            <a:pPr lvl="1"/>
            <a:r>
              <a:rPr lang="en-US" dirty="0"/>
              <a:t>Model captured correlations that only exist in training (e.g. noise)</a:t>
            </a:r>
          </a:p>
          <a:p>
            <a:r>
              <a:rPr lang="en-US" dirty="0"/>
              <a:t>High capacity fits well, may lead to overfitting</a:t>
            </a:r>
          </a:p>
          <a:p>
            <a:r>
              <a:rPr lang="en-US" dirty="0"/>
              <a:t>Low capacity might underfit, performance more predictable</a:t>
            </a:r>
          </a:p>
          <a:p>
            <a:r>
              <a:rPr lang="en-US" dirty="0"/>
              <a:t>Know optimal capacity needed for a target data set?</a:t>
            </a:r>
          </a:p>
          <a:p>
            <a:pPr lvl="1"/>
            <a:r>
              <a:rPr lang="en-US" dirty="0"/>
              <a:t>No.</a:t>
            </a:r>
          </a:p>
          <a:p>
            <a:r>
              <a:rPr lang="en-US" dirty="0"/>
              <a:t>Estimate and compare capacity of different algorithms?</a:t>
            </a:r>
          </a:p>
          <a:p>
            <a:pPr lvl="1"/>
            <a:r>
              <a:rPr lang="en-US" dirty="0"/>
              <a:t>Also no. (</a:t>
            </a:r>
            <a:r>
              <a:rPr lang="en-US" i="1" dirty="0"/>
              <a:t>maybe </a:t>
            </a:r>
            <a:r>
              <a:rPr lang="en-US" dirty="0"/>
              <a:t>upper bound, </a:t>
            </a:r>
            <a:r>
              <a:rPr lang="en-US" b="1" dirty="0" err="1"/>
              <a:t>Vapnik-Chervonenkis</a:t>
            </a:r>
            <a:r>
              <a:rPr lang="en-US" b="1" dirty="0"/>
              <a:t> dimension</a:t>
            </a:r>
            <a:r>
              <a:rPr lang="en-US" dirty="0"/>
              <a:t>)</a:t>
            </a:r>
          </a:p>
        </p:txBody>
      </p:sp>
    </p:spTree>
    <p:extLst>
      <p:ext uri="{BB962C8B-B14F-4D97-AF65-F5344CB8AC3E}">
        <p14:creationId xmlns:p14="http://schemas.microsoft.com/office/powerpoint/2010/main" val="3320508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 in practice</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Try as many different algorithms as you can</a:t>
            </a:r>
          </a:p>
          <a:p>
            <a:pPr lvl="1"/>
            <a:r>
              <a:rPr lang="en-US" dirty="0"/>
              <a:t>Evaluate algorithms in a cross-validation on training data</a:t>
            </a:r>
          </a:p>
          <a:p>
            <a:pPr lvl="1"/>
            <a:r>
              <a:rPr lang="en-US" dirty="0"/>
              <a:t>Check mean and standard deviation of performance</a:t>
            </a:r>
          </a:p>
          <a:p>
            <a:pPr lvl="1"/>
            <a:r>
              <a:rPr lang="en-US" dirty="0"/>
              <a:t>Best mean, lowest </a:t>
            </a:r>
            <a:r>
              <a:rPr lang="en-US" dirty="0" err="1"/>
              <a:t>stdev</a:t>
            </a:r>
            <a:r>
              <a:rPr lang="en-US" dirty="0"/>
              <a:t> (more reliable)</a:t>
            </a:r>
          </a:p>
          <a:p>
            <a:endParaRPr lang="en-US" dirty="0"/>
          </a:p>
          <a:p>
            <a:r>
              <a:rPr lang="en-US" dirty="0"/>
              <a:t>Alternative: </a:t>
            </a:r>
            <a:r>
              <a:rPr lang="en-US" dirty="0" err="1"/>
              <a:t>AutoML</a:t>
            </a:r>
            <a:endParaRPr lang="en-US" dirty="0"/>
          </a:p>
          <a:p>
            <a:pPr lvl="1"/>
            <a:r>
              <a:rPr lang="en-US" dirty="0"/>
              <a:t>Search a Vast space of possible algorithms (and configurations)</a:t>
            </a:r>
          </a:p>
          <a:p>
            <a:pPr lvl="1"/>
            <a:r>
              <a:rPr lang="en-US" dirty="0"/>
              <a:t>Still extremely slow and computationally expensive</a:t>
            </a:r>
          </a:p>
          <a:p>
            <a:pPr lvl="1"/>
            <a:r>
              <a:rPr lang="en-US" dirty="0"/>
              <a:t>Growing research interest</a:t>
            </a:r>
          </a:p>
        </p:txBody>
      </p:sp>
    </p:spTree>
    <p:extLst>
      <p:ext uri="{BB962C8B-B14F-4D97-AF65-F5344CB8AC3E}">
        <p14:creationId xmlns:p14="http://schemas.microsoft.com/office/powerpoint/2010/main" val="209923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err="1"/>
              <a:t>AutoML</a:t>
            </a:r>
            <a:r>
              <a:rPr lang="en-US" dirty="0"/>
              <a:t>?</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 coins arrondis 7">
            <a:extLst>
              <a:ext uri="{FF2B5EF4-FFF2-40B4-BE49-F238E27FC236}">
                <a16:creationId xmlns:a16="http://schemas.microsoft.com/office/drawing/2014/main" id="{865674B7-8A85-45D0-96F8-B66D4F0EB9B5}"/>
              </a:ext>
            </a:extLst>
          </p:cNvPr>
          <p:cNvSpPr/>
          <p:nvPr/>
        </p:nvSpPr>
        <p:spPr>
          <a:xfrm>
            <a:off x="5274687" y="1300899"/>
            <a:ext cx="6155315" cy="4741682"/>
          </a:xfrm>
          <a:prstGeom prst="roundRect">
            <a:avLst/>
          </a:prstGeom>
          <a:solidFill>
            <a:schemeClr val="bg2">
              <a:alpha val="30000"/>
            </a:schemeClr>
          </a:solidFill>
        </p:spPr>
        <p:style>
          <a:lnRef idx="2">
            <a:schemeClr val="accent3"/>
          </a:lnRef>
          <a:fillRef idx="1">
            <a:schemeClr val="lt1"/>
          </a:fillRef>
          <a:effectRef idx="0">
            <a:schemeClr val="accent3"/>
          </a:effectRef>
          <a:fontRef idx="minor">
            <a:schemeClr val="dk1"/>
          </a:fontRef>
        </p:style>
        <p:txBody>
          <a:bodyPr rtlCol="0" anchor="t"/>
          <a:lstStyle/>
          <a:p>
            <a:r>
              <a:rPr lang="en-US" sz="4400" dirty="0" err="1"/>
              <a:t>AutoML</a:t>
            </a:r>
            <a:endParaRPr lang="en-US" sz="4400" dirty="0"/>
          </a:p>
        </p:txBody>
      </p:sp>
      <p:sp>
        <p:nvSpPr>
          <p:cNvPr id="15" name="Bulle narrative : rectangle 14">
            <a:extLst>
              <a:ext uri="{FF2B5EF4-FFF2-40B4-BE49-F238E27FC236}">
                <a16:creationId xmlns:a16="http://schemas.microsoft.com/office/drawing/2014/main" id="{05D6B3C5-F3F9-4E73-8CC6-FBA5EC1BC37F}"/>
              </a:ext>
            </a:extLst>
          </p:cNvPr>
          <p:cNvSpPr/>
          <p:nvPr/>
        </p:nvSpPr>
        <p:spPr>
          <a:xfrm>
            <a:off x="833878" y="1878451"/>
            <a:ext cx="3503824" cy="818116"/>
          </a:xfrm>
          <a:prstGeom prst="wedgeRectCallout">
            <a:avLst>
              <a:gd name="adj1" fmla="val 95050"/>
              <a:gd name="adj2" fmla="val 35945"/>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AutoML</a:t>
            </a:r>
            <a:r>
              <a:rPr lang="en-US" dirty="0"/>
              <a:t> aims to </a:t>
            </a:r>
            <a:r>
              <a:rPr lang="en-US" b="1" dirty="0"/>
              <a:t>automatize</a:t>
            </a:r>
            <a:r>
              <a:rPr lang="en-US" dirty="0"/>
              <a:t> all this part of the pipeline</a:t>
            </a:r>
          </a:p>
        </p:txBody>
      </p:sp>
      <p:sp>
        <p:nvSpPr>
          <p:cNvPr id="16" name="Bulle narrative : rectangle 15">
            <a:extLst>
              <a:ext uri="{FF2B5EF4-FFF2-40B4-BE49-F238E27FC236}">
                <a16:creationId xmlns:a16="http://schemas.microsoft.com/office/drawing/2014/main" id="{B97E59CE-C053-48B5-947B-5319AA0A806A}"/>
              </a:ext>
            </a:extLst>
          </p:cNvPr>
          <p:cNvSpPr/>
          <p:nvPr/>
        </p:nvSpPr>
        <p:spPr>
          <a:xfrm>
            <a:off x="964669" y="4816592"/>
            <a:ext cx="3983219" cy="1095867"/>
          </a:xfrm>
          <a:prstGeom prst="wedgeRectCallout">
            <a:avLst>
              <a:gd name="adj1" fmla="val 71857"/>
              <a:gd name="adj2" fmla="val -26671"/>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Example: TPOT and TPOT2 (</a:t>
            </a:r>
            <a:r>
              <a:rPr lang="el-GR" dirty="0"/>
              <a:t>α</a:t>
            </a:r>
            <a:r>
              <a:rPr lang="it-IT" dirty="0"/>
              <a:t>)</a:t>
            </a:r>
            <a:endParaRPr lang="en-US" dirty="0"/>
          </a:p>
          <a:p>
            <a:pPr algn="ctr"/>
            <a:r>
              <a:rPr lang="en-US" dirty="0">
                <a:hlinkClick r:id="rId3"/>
              </a:rPr>
              <a:t>https://github.com/EpistasisLab/tpot</a:t>
            </a:r>
            <a:endParaRPr lang="en-US" dirty="0"/>
          </a:p>
          <a:p>
            <a:pPr algn="ctr"/>
            <a:r>
              <a:rPr lang="en-US" dirty="0">
                <a:hlinkClick r:id="rId4"/>
              </a:rPr>
              <a:t>https://github.com/EpistasisLab/tpot2</a:t>
            </a:r>
            <a:endParaRPr lang="en-US" dirty="0"/>
          </a:p>
        </p:txBody>
      </p:sp>
      <p:pic>
        <p:nvPicPr>
          <p:cNvPr id="1026" name="Picture 2">
            <a:extLst>
              <a:ext uri="{FF2B5EF4-FFF2-40B4-BE49-F238E27FC236}">
                <a16:creationId xmlns:a16="http://schemas.microsoft.com/office/drawing/2014/main" id="{65006D9A-5A4C-4F4B-BBD8-999C8F9A4620}"/>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5613" y="4286835"/>
            <a:ext cx="1250039" cy="109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3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81060"/>
              <a:gd name="adj2" fmla="val -13804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Adjust all ML algorithm parameters set </a:t>
            </a:r>
            <a:r>
              <a:rPr lang="en-US" i="1" dirty="0"/>
              <a:t>before</a:t>
            </a:r>
            <a:r>
              <a:rPr lang="en-US" dirty="0"/>
              <a:t> training starts</a:t>
            </a:r>
          </a:p>
        </p:txBody>
      </p:sp>
    </p:spTree>
    <p:extLst>
      <p:ext uri="{BB962C8B-B14F-4D97-AF65-F5344CB8AC3E}">
        <p14:creationId xmlns:p14="http://schemas.microsoft.com/office/powerpoint/2010/main" val="19611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2661D-1A1D-44AD-8E7C-4AE166B0BB8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8115ECAD-734D-4AEB-9714-A464E1D5CE54}"/>
              </a:ext>
            </a:extLst>
          </p:cNvPr>
          <p:cNvSpPr>
            <a:spLocks noGrp="1"/>
          </p:cNvSpPr>
          <p:nvPr>
            <p:ph type="body" sz="quarter" idx="10"/>
          </p:nvPr>
        </p:nvSpPr>
        <p:spPr/>
        <p:txBody>
          <a:bodyPr/>
          <a:lstStyle/>
          <a:p>
            <a:r>
              <a:rPr lang="en-US" dirty="0"/>
              <a:t>Hyperparameters?</a:t>
            </a:r>
          </a:p>
          <a:p>
            <a:pPr lvl="1"/>
            <a:r>
              <a:rPr lang="en-US" dirty="0"/>
              <a:t>Parameters are all numbers “inside” a ML model</a:t>
            </a:r>
          </a:p>
          <a:p>
            <a:pPr lvl="1"/>
            <a:r>
              <a:rPr lang="en-US" dirty="0"/>
              <a:t>Parameters are adjusted during the learning/training process</a:t>
            </a:r>
          </a:p>
          <a:p>
            <a:pPr lvl="1"/>
            <a:r>
              <a:rPr lang="en-US" i="1" dirty="0"/>
              <a:t>Hyper</a:t>
            </a:r>
            <a:r>
              <a:rPr lang="en-US" dirty="0"/>
              <a:t>-parameters are set </a:t>
            </a:r>
            <a:r>
              <a:rPr lang="en-US" i="1" dirty="0"/>
              <a:t>before </a:t>
            </a:r>
            <a:r>
              <a:rPr lang="en-US" dirty="0"/>
              <a:t>training starts</a:t>
            </a:r>
          </a:p>
          <a:p>
            <a:r>
              <a:rPr lang="en-US" dirty="0"/>
              <a:t>Examples of hyperparameters</a:t>
            </a:r>
          </a:p>
          <a:p>
            <a:pPr lvl="1"/>
            <a:r>
              <a:rPr lang="en-US" dirty="0"/>
              <a:t>In a Random Forest, number of trees, depth of trees, criterion for creating splits in trees</a:t>
            </a:r>
          </a:p>
          <a:p>
            <a:pPr lvl="1"/>
            <a:r>
              <a:rPr lang="en-US" dirty="0"/>
              <a:t>In a Neural Network, number of layers, number of neurons per layer, activation function of neurons, optimization algorithm, …</a:t>
            </a:r>
          </a:p>
          <a:p>
            <a:r>
              <a:rPr lang="en-US" dirty="0"/>
              <a:t>Hyperparameters </a:t>
            </a:r>
            <a:r>
              <a:rPr lang="en-US" b="1" dirty="0"/>
              <a:t>impact capacity</a:t>
            </a:r>
          </a:p>
        </p:txBody>
      </p:sp>
    </p:spTree>
    <p:extLst>
      <p:ext uri="{BB962C8B-B14F-4D97-AF65-F5344CB8AC3E}">
        <p14:creationId xmlns:p14="http://schemas.microsoft.com/office/powerpoint/2010/main" val="98932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3166865" y="1923389"/>
            <a:ext cx="3800868" cy="818116"/>
          </a:xfrm>
          <a:prstGeom prst="wedgeRectCallout">
            <a:avLst>
              <a:gd name="adj1" fmla="val 88037"/>
              <a:gd name="adj2" fmla="val 10507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Difficult to separate these two parts, often performed together</a:t>
            </a:r>
          </a:p>
        </p:txBody>
      </p:sp>
      <p:sp>
        <p:nvSpPr>
          <p:cNvPr id="15" name="Rectangle : coins arrondis 14">
            <a:extLst>
              <a:ext uri="{FF2B5EF4-FFF2-40B4-BE49-F238E27FC236}">
                <a16:creationId xmlns:a16="http://schemas.microsoft.com/office/drawing/2014/main" id="{2248ACC4-E870-4B12-912A-C1F9E5419CB7}"/>
              </a:ext>
            </a:extLst>
          </p:cNvPr>
          <p:cNvSpPr/>
          <p:nvPr/>
        </p:nvSpPr>
        <p:spPr>
          <a:xfrm>
            <a:off x="8302264" y="2544915"/>
            <a:ext cx="2670536" cy="1781988"/>
          </a:xfrm>
          <a:prstGeom prst="roundRect">
            <a:avLst/>
          </a:prstGeom>
          <a:solidFill>
            <a:schemeClr val="accent2">
              <a:lumMod val="60000"/>
              <a:lumOff val="40000"/>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6" name="Bulle narrative : rectangle 15">
            <a:extLst>
              <a:ext uri="{FF2B5EF4-FFF2-40B4-BE49-F238E27FC236}">
                <a16:creationId xmlns:a16="http://schemas.microsoft.com/office/drawing/2014/main" id="{38D647CC-1EAD-4D0F-AB4C-F00C9242E6A8}"/>
              </a:ext>
            </a:extLst>
          </p:cNvPr>
          <p:cNvSpPr/>
          <p:nvPr/>
        </p:nvSpPr>
        <p:spPr>
          <a:xfrm>
            <a:off x="3166865" y="4742264"/>
            <a:ext cx="3800868" cy="818116"/>
          </a:xfrm>
          <a:prstGeom prst="wedgeRectCallout">
            <a:avLst>
              <a:gd name="adj1" fmla="val 90269"/>
              <a:gd name="adj2" fmla="val -1956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Sometimes a </a:t>
            </a:r>
            <a:r>
              <a:rPr lang="en-US" b="1" dirty="0"/>
              <a:t>validation set</a:t>
            </a:r>
            <a:r>
              <a:rPr lang="en-US" dirty="0"/>
              <a:t> is used to assess impact of hyperparameters</a:t>
            </a:r>
          </a:p>
        </p:txBody>
      </p:sp>
    </p:spTree>
    <p:extLst>
      <p:ext uri="{BB962C8B-B14F-4D97-AF65-F5344CB8AC3E}">
        <p14:creationId xmlns:p14="http://schemas.microsoft.com/office/powerpoint/2010/main" val="2717793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21676-ACBD-498F-AB1A-B0208BF8307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1AB14006-53CC-4450-9C61-208977898E8E}"/>
              </a:ext>
            </a:extLst>
          </p:cNvPr>
          <p:cNvSpPr>
            <a:spLocks noGrp="1"/>
          </p:cNvSpPr>
          <p:nvPr>
            <p:ph type="body" sz="quarter" idx="10"/>
          </p:nvPr>
        </p:nvSpPr>
        <p:spPr/>
        <p:txBody>
          <a:bodyPr>
            <a:normAutofit/>
          </a:bodyPr>
          <a:lstStyle/>
          <a:p>
            <a:r>
              <a:rPr lang="en-US" dirty="0"/>
              <a:t>Hyperparameters have little impact* on performance</a:t>
            </a:r>
          </a:p>
          <a:p>
            <a:pPr lvl="1"/>
            <a:r>
              <a:rPr lang="en-US" dirty="0"/>
              <a:t>*not always true, but true for lots of practical applications</a:t>
            </a:r>
          </a:p>
          <a:p>
            <a:pPr lvl="1"/>
            <a:r>
              <a:rPr lang="en-US" dirty="0"/>
              <a:t>So, in principle you can pick model first, and then hyperparameters</a:t>
            </a:r>
          </a:p>
          <a:p>
            <a:r>
              <a:rPr lang="en-US" dirty="0"/>
              <a:t>However, this is </a:t>
            </a:r>
            <a:r>
              <a:rPr lang="en-US" b="1" dirty="0"/>
              <a:t>absolutely not true</a:t>
            </a:r>
            <a:r>
              <a:rPr lang="en-US" dirty="0"/>
              <a:t> for Deep Learning</a:t>
            </a:r>
          </a:p>
          <a:p>
            <a:pPr lvl="1"/>
            <a:r>
              <a:rPr lang="en-US" dirty="0"/>
              <a:t>DL has </a:t>
            </a:r>
            <a:r>
              <a:rPr lang="en-US" b="1" dirty="0"/>
              <a:t>way more hyperparameters</a:t>
            </a:r>
            <a:r>
              <a:rPr lang="en-US" dirty="0"/>
              <a:t> than other methods</a:t>
            </a:r>
          </a:p>
          <a:p>
            <a:pPr lvl="1"/>
            <a:r>
              <a:rPr lang="en-US" dirty="0"/>
              <a:t>Hyperparameters literally </a:t>
            </a:r>
            <a:r>
              <a:rPr lang="en-US" i="1" dirty="0"/>
              <a:t>make or break</a:t>
            </a:r>
            <a:r>
              <a:rPr lang="en-US" dirty="0"/>
              <a:t> a DL network</a:t>
            </a:r>
          </a:p>
          <a:p>
            <a:pPr lvl="1"/>
            <a:r>
              <a:rPr lang="en-US" dirty="0"/>
              <a:t>Changing the </a:t>
            </a:r>
            <a:r>
              <a:rPr lang="en-US" i="1" dirty="0"/>
              <a:t>learning rate</a:t>
            </a:r>
            <a:r>
              <a:rPr lang="en-US" dirty="0"/>
              <a:t>, for example, has HUGE IMPACT</a:t>
            </a:r>
          </a:p>
          <a:p>
            <a:pPr lvl="1"/>
            <a:r>
              <a:rPr lang="en-US" dirty="0"/>
              <a:t>Subset of </a:t>
            </a:r>
            <a:r>
              <a:rPr lang="en-US" dirty="0" err="1"/>
              <a:t>AutoML</a:t>
            </a:r>
            <a:r>
              <a:rPr lang="en-US" dirty="0"/>
              <a:t> </a:t>
            </a:r>
            <a:r>
              <a:rPr lang="en-US" i="1" dirty="0"/>
              <a:t>exclusively</a:t>
            </a:r>
            <a:r>
              <a:rPr lang="en-US" dirty="0"/>
              <a:t> </a:t>
            </a:r>
            <a:r>
              <a:rPr lang="en-US" i="1" dirty="0"/>
              <a:t>dedicated </a:t>
            </a:r>
            <a:r>
              <a:rPr lang="en-US" dirty="0"/>
              <a:t>to DL</a:t>
            </a:r>
          </a:p>
          <a:p>
            <a:pPr lvl="1"/>
            <a:r>
              <a:rPr lang="en-US" dirty="0"/>
              <a:t>Neuro-evolution, Neural Architecture Search</a:t>
            </a:r>
          </a:p>
        </p:txBody>
      </p:sp>
    </p:spTree>
    <p:extLst>
      <p:ext uri="{BB962C8B-B14F-4D97-AF65-F5344CB8AC3E}">
        <p14:creationId xmlns:p14="http://schemas.microsoft.com/office/powerpoint/2010/main" val="1628762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Tree>
    <p:extLst>
      <p:ext uri="{BB962C8B-B14F-4D97-AF65-F5344CB8AC3E}">
        <p14:creationId xmlns:p14="http://schemas.microsoft.com/office/powerpoint/2010/main" val="1481294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
        <p:nvSpPr>
          <p:cNvPr id="8" name="Parchemin : horizontal 7">
            <a:extLst>
              <a:ext uri="{FF2B5EF4-FFF2-40B4-BE49-F238E27FC236}">
                <a16:creationId xmlns:a16="http://schemas.microsoft.com/office/drawing/2014/main" id="{150313D5-3985-4F02-ADBC-4852A0CE90BA}"/>
              </a:ext>
            </a:extLst>
          </p:cNvPr>
          <p:cNvSpPr/>
          <p:nvPr/>
        </p:nvSpPr>
        <p:spPr>
          <a:xfrm>
            <a:off x="4864232" y="5390269"/>
            <a:ext cx="3191071" cy="1074655"/>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Vocabulary clash!</a:t>
            </a:r>
            <a:r>
              <a:rPr lang="en-US" dirty="0"/>
              <a:t> “Validation”? “Test”?</a:t>
            </a:r>
          </a:p>
        </p:txBody>
      </p:sp>
    </p:spTree>
    <p:extLst>
      <p:ext uri="{BB962C8B-B14F-4D97-AF65-F5344CB8AC3E}">
        <p14:creationId xmlns:p14="http://schemas.microsoft.com/office/powerpoint/2010/main" val="245120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F1DE8-CB6F-4342-AF58-634403FA2FCE}"/>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18CB57C6-E1FC-4F94-BDDB-7C4C622E0509}"/>
              </a:ext>
            </a:extLst>
          </p:cNvPr>
          <p:cNvSpPr>
            <a:spLocks noGrp="1"/>
          </p:cNvSpPr>
          <p:nvPr>
            <p:ph type="body" sz="quarter" idx="10"/>
          </p:nvPr>
        </p:nvSpPr>
        <p:spPr/>
        <p:txBody>
          <a:bodyPr/>
          <a:lstStyle/>
          <a:p>
            <a:r>
              <a:rPr lang="en-US" dirty="0"/>
              <a:t>Overfitting is the </a:t>
            </a:r>
            <a:r>
              <a:rPr lang="en-US" b="1" dirty="0"/>
              <a:t>final boss</a:t>
            </a:r>
          </a:p>
          <a:p>
            <a:pPr lvl="1"/>
            <a:r>
              <a:rPr lang="en-US" dirty="0"/>
              <a:t>We want to be sure that model generalizes</a:t>
            </a:r>
          </a:p>
          <a:p>
            <a:pPr lvl="1"/>
            <a:r>
              <a:rPr lang="en-US" dirty="0"/>
              <a:t>Test data: unseen (during training)</a:t>
            </a:r>
          </a:p>
          <a:p>
            <a:pPr lvl="1"/>
            <a:r>
              <a:rPr lang="en-US" dirty="0"/>
              <a:t>Risk that the model captures unique</a:t>
            </a:r>
            <a:br>
              <a:rPr lang="en-US" dirty="0"/>
            </a:br>
            <a:r>
              <a:rPr lang="en-US" dirty="0"/>
              <a:t>properties of the training data…</a:t>
            </a:r>
          </a:p>
          <a:p>
            <a:pPr lvl="1"/>
            <a:r>
              <a:rPr lang="en-US" dirty="0"/>
              <a:t>…that only exist for that training set!</a:t>
            </a:r>
          </a:p>
          <a:p>
            <a:endParaRPr lang="en-US" dirty="0"/>
          </a:p>
          <a:p>
            <a:r>
              <a:rPr lang="en-US" dirty="0"/>
              <a:t>How to </a:t>
            </a:r>
            <a:r>
              <a:rPr lang="en-US" b="1" dirty="0"/>
              <a:t>evaluate overfitting</a:t>
            </a:r>
            <a:r>
              <a:rPr lang="en-US" dirty="0"/>
              <a:t>?</a:t>
            </a:r>
          </a:p>
        </p:txBody>
      </p:sp>
      <p:pic>
        <p:nvPicPr>
          <p:cNvPr id="4" name="Picture 2">
            <a:extLst>
              <a:ext uri="{FF2B5EF4-FFF2-40B4-BE49-F238E27FC236}">
                <a16:creationId xmlns:a16="http://schemas.microsoft.com/office/drawing/2014/main" id="{4DCFAD3D-84AE-46AD-B72F-9DE2BC6AC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138" y="2706769"/>
            <a:ext cx="3582186" cy="3582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D2FE369-B952-4AC9-9EE3-F3E825835E1C}"/>
              </a:ext>
            </a:extLst>
          </p:cNvPr>
          <p:cNvSpPr txBox="1"/>
          <p:nvPr/>
        </p:nvSpPr>
        <p:spPr>
          <a:xfrm>
            <a:off x="8026138" y="1506440"/>
            <a:ext cx="3483990" cy="1200329"/>
          </a:xfrm>
          <a:prstGeom prst="rect">
            <a:avLst/>
          </a:prstGeom>
          <a:noFill/>
        </p:spPr>
        <p:txBody>
          <a:bodyPr wrap="square" rtlCol="0">
            <a:spAutoFit/>
          </a:bodyPr>
          <a:lstStyle/>
          <a:p>
            <a:pPr algn="ctr"/>
            <a:r>
              <a:rPr lang="en-US" i="1" dirty="0"/>
              <a:t>AI-generated image, prompt “The concept of overfitting in machine learning as the final boss monster in a videogame”</a:t>
            </a:r>
          </a:p>
        </p:txBody>
      </p:sp>
    </p:spTree>
    <p:extLst>
      <p:ext uri="{BB962C8B-B14F-4D97-AF65-F5344CB8AC3E}">
        <p14:creationId xmlns:p14="http://schemas.microsoft.com/office/powerpoint/2010/main" val="346557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B150F-5597-47CB-A30A-85D6D9543B2F}"/>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B6437D54-6C1C-444B-8EEE-CDD87CC3A28D}"/>
              </a:ext>
            </a:extLst>
          </p:cNvPr>
          <p:cNvSpPr>
            <a:spLocks noGrp="1"/>
          </p:cNvSpPr>
          <p:nvPr>
            <p:ph type="body" sz="quarter" idx="10"/>
          </p:nvPr>
        </p:nvSpPr>
        <p:spPr/>
        <p:txBody>
          <a:bodyPr>
            <a:normAutofit/>
          </a:bodyPr>
          <a:lstStyle/>
          <a:p>
            <a:r>
              <a:rPr lang="en-US" dirty="0"/>
              <a:t>In theory, we would need </a:t>
            </a:r>
            <a:r>
              <a:rPr lang="en-US" i="1" dirty="0"/>
              <a:t>unseen data </a:t>
            </a:r>
            <a:r>
              <a:rPr lang="en-US" dirty="0"/>
              <a:t>(that we don’t have)</a:t>
            </a:r>
            <a:endParaRPr lang="en-US" i="1" dirty="0"/>
          </a:p>
          <a:p>
            <a:r>
              <a:rPr lang="en-US" dirty="0"/>
              <a:t>Train/test split: hide part of the available data, use it for test</a:t>
            </a:r>
          </a:p>
          <a:p>
            <a:r>
              <a:rPr lang="en-US" dirty="0"/>
              <a:t>Even better: </a:t>
            </a:r>
            <a:r>
              <a:rPr lang="en-US" b="1" dirty="0"/>
              <a:t>k-fold cross-validation </a:t>
            </a:r>
            <a:r>
              <a:rPr lang="en-US" dirty="0"/>
              <a:t>(k=5 or 10)</a:t>
            </a:r>
          </a:p>
          <a:p>
            <a:pPr lvl="1"/>
            <a:r>
              <a:rPr lang="en-US" dirty="0"/>
              <a:t>Divide data into k parts (folds), then iterate k times</a:t>
            </a:r>
          </a:p>
          <a:p>
            <a:pPr lvl="1"/>
            <a:r>
              <a:rPr lang="en-US" dirty="0"/>
              <a:t>Each time, use k-1 folds for training; one fold for testing</a:t>
            </a:r>
          </a:p>
          <a:p>
            <a:pPr lvl="1"/>
            <a:r>
              <a:rPr lang="en-US" dirty="0"/>
              <a:t>Obtain an </a:t>
            </a:r>
            <a:r>
              <a:rPr lang="en-US" b="1" dirty="0"/>
              <a:t>average</a:t>
            </a:r>
            <a:r>
              <a:rPr lang="en-US" dirty="0"/>
              <a:t> and a </a:t>
            </a:r>
            <a:r>
              <a:rPr lang="en-US" b="1" dirty="0"/>
              <a:t>standard deviation </a:t>
            </a:r>
            <a:r>
              <a:rPr lang="en-US" dirty="0"/>
              <a:t>of performance</a:t>
            </a:r>
          </a:p>
          <a:p>
            <a:r>
              <a:rPr lang="en-US" dirty="0"/>
              <a:t>Large </a:t>
            </a:r>
            <a:r>
              <a:rPr lang="en-US" dirty="0" err="1"/>
              <a:t>stdev</a:t>
            </a:r>
            <a:r>
              <a:rPr lang="en-US" dirty="0"/>
              <a:t> usually indicates issues: outliers?</a:t>
            </a:r>
          </a:p>
          <a:p>
            <a:endParaRPr lang="en-US" i="1" dirty="0"/>
          </a:p>
        </p:txBody>
      </p:sp>
    </p:spTree>
    <p:extLst>
      <p:ext uri="{BB962C8B-B14F-4D97-AF65-F5344CB8AC3E}">
        <p14:creationId xmlns:p14="http://schemas.microsoft.com/office/powerpoint/2010/main" val="2874937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spTree>
    <p:extLst>
      <p:ext uri="{BB962C8B-B14F-4D97-AF65-F5344CB8AC3E}">
        <p14:creationId xmlns:p14="http://schemas.microsoft.com/office/powerpoint/2010/main" val="1795394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grpSp>
        <p:nvGrpSpPr>
          <p:cNvPr id="14" name="Groupe 13">
            <a:extLst>
              <a:ext uri="{FF2B5EF4-FFF2-40B4-BE49-F238E27FC236}">
                <a16:creationId xmlns:a16="http://schemas.microsoft.com/office/drawing/2014/main" id="{2E7F8B8A-D30B-494D-BF03-386E40A642CB}"/>
              </a:ext>
            </a:extLst>
          </p:cNvPr>
          <p:cNvGrpSpPr/>
          <p:nvPr/>
        </p:nvGrpSpPr>
        <p:grpSpPr>
          <a:xfrm>
            <a:off x="2705493" y="3252248"/>
            <a:ext cx="6251540" cy="641022"/>
            <a:chOff x="1508289" y="3337089"/>
            <a:chExt cx="6251540" cy="641022"/>
          </a:xfrm>
        </p:grpSpPr>
        <p:sp>
          <p:nvSpPr>
            <p:cNvPr id="4" name="Rectangle 3">
              <a:extLst>
                <a:ext uri="{FF2B5EF4-FFF2-40B4-BE49-F238E27FC236}">
                  <a16:creationId xmlns:a16="http://schemas.microsoft.com/office/drawing/2014/main" id="{F301657E-AA4F-41AA-9344-8CCF131D2635}"/>
                </a:ext>
              </a:extLst>
            </p:cNvPr>
            <p:cNvSpPr/>
            <p:nvPr/>
          </p:nvSpPr>
          <p:spPr>
            <a:xfrm>
              <a:off x="1508289"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5" name="Rectangle 4">
              <a:extLst>
                <a:ext uri="{FF2B5EF4-FFF2-40B4-BE49-F238E27FC236}">
                  <a16:creationId xmlns:a16="http://schemas.microsoft.com/office/drawing/2014/main" id="{2CF925A6-0597-4C59-AB8C-16A2E0438D5D}"/>
                </a:ext>
              </a:extLst>
            </p:cNvPr>
            <p:cNvSpPr/>
            <p:nvPr/>
          </p:nvSpPr>
          <p:spPr>
            <a:xfrm>
              <a:off x="2205872"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6" name="Rectangle 5">
              <a:extLst>
                <a:ext uri="{FF2B5EF4-FFF2-40B4-BE49-F238E27FC236}">
                  <a16:creationId xmlns:a16="http://schemas.microsoft.com/office/drawing/2014/main" id="{E14702DF-6E5F-440E-BF69-82D79AEE782C}"/>
                </a:ext>
              </a:extLst>
            </p:cNvPr>
            <p:cNvSpPr/>
            <p:nvPr/>
          </p:nvSpPr>
          <p:spPr>
            <a:xfrm>
              <a:off x="2903455"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7" name="Rectangle 6">
              <a:extLst>
                <a:ext uri="{FF2B5EF4-FFF2-40B4-BE49-F238E27FC236}">
                  <a16:creationId xmlns:a16="http://schemas.microsoft.com/office/drawing/2014/main" id="{2EE5648D-76DE-4D5B-B1D2-E6AFBAAB0C2C}"/>
                </a:ext>
              </a:extLst>
            </p:cNvPr>
            <p:cNvSpPr/>
            <p:nvPr/>
          </p:nvSpPr>
          <p:spPr>
            <a:xfrm>
              <a:off x="3601038"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8" name="Rectangle 7">
              <a:extLst>
                <a:ext uri="{FF2B5EF4-FFF2-40B4-BE49-F238E27FC236}">
                  <a16:creationId xmlns:a16="http://schemas.microsoft.com/office/drawing/2014/main" id="{3AE8D92F-400E-4942-BA43-2CA4F9310AD8}"/>
                </a:ext>
              </a:extLst>
            </p:cNvPr>
            <p:cNvSpPr/>
            <p:nvPr/>
          </p:nvSpPr>
          <p:spPr>
            <a:xfrm>
              <a:off x="4271914"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9" name="Rectangle 8">
              <a:extLst>
                <a:ext uri="{FF2B5EF4-FFF2-40B4-BE49-F238E27FC236}">
                  <a16:creationId xmlns:a16="http://schemas.microsoft.com/office/drawing/2014/main" id="{E21E327E-CCE8-4E01-B9E2-3C7CFBA4C6BD}"/>
                </a:ext>
              </a:extLst>
            </p:cNvPr>
            <p:cNvSpPr/>
            <p:nvPr/>
          </p:nvSpPr>
          <p:spPr>
            <a:xfrm>
              <a:off x="4969497"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0" name="Rectangle 9">
              <a:extLst>
                <a:ext uri="{FF2B5EF4-FFF2-40B4-BE49-F238E27FC236}">
                  <a16:creationId xmlns:a16="http://schemas.microsoft.com/office/drawing/2014/main" id="{D1324F93-7CA8-4E69-B6D6-87EF46B1256C}"/>
                </a:ext>
              </a:extLst>
            </p:cNvPr>
            <p:cNvSpPr/>
            <p:nvPr/>
          </p:nvSpPr>
          <p:spPr>
            <a:xfrm>
              <a:off x="5667080"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1" name="Rectangle 10">
              <a:extLst>
                <a:ext uri="{FF2B5EF4-FFF2-40B4-BE49-F238E27FC236}">
                  <a16:creationId xmlns:a16="http://schemas.microsoft.com/office/drawing/2014/main" id="{997D4A62-2F8B-498C-90F7-1B0BBAC5106D}"/>
                </a:ext>
              </a:extLst>
            </p:cNvPr>
            <p:cNvSpPr/>
            <p:nvPr/>
          </p:nvSpPr>
          <p:spPr>
            <a:xfrm>
              <a:off x="6364663"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12" name="Rectangle 11">
              <a:extLst>
                <a:ext uri="{FF2B5EF4-FFF2-40B4-BE49-F238E27FC236}">
                  <a16:creationId xmlns:a16="http://schemas.microsoft.com/office/drawing/2014/main" id="{011E0CBD-C015-41A1-8CC0-C3F3BDD261F5}"/>
                </a:ext>
              </a:extLst>
            </p:cNvPr>
            <p:cNvSpPr/>
            <p:nvPr/>
          </p:nvSpPr>
          <p:spPr>
            <a:xfrm>
              <a:off x="7062246"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a:t>
              </a:r>
            </a:p>
          </p:txBody>
        </p:sp>
      </p:grpSp>
      <p:sp>
        <p:nvSpPr>
          <p:cNvPr id="15" name="Accolade ouvrante 14">
            <a:extLst>
              <a:ext uri="{FF2B5EF4-FFF2-40B4-BE49-F238E27FC236}">
                <a16:creationId xmlns:a16="http://schemas.microsoft.com/office/drawing/2014/main" id="{665F84D1-90D3-463A-9CB1-C834F001807D}"/>
              </a:ext>
            </a:extLst>
          </p:cNvPr>
          <p:cNvSpPr/>
          <p:nvPr/>
        </p:nvSpPr>
        <p:spPr>
          <a:xfrm rot="16200000">
            <a:off x="5708093" y="1080449"/>
            <a:ext cx="246340" cy="62515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C0EC7492-C94E-40CB-8502-B7AC3516D08C}"/>
              </a:ext>
            </a:extLst>
          </p:cNvPr>
          <p:cNvSpPr txBox="1"/>
          <p:nvPr/>
        </p:nvSpPr>
        <p:spPr>
          <a:xfrm>
            <a:off x="2705492" y="4524866"/>
            <a:ext cx="6251541" cy="1200329"/>
          </a:xfrm>
          <a:prstGeom prst="rect">
            <a:avLst/>
          </a:prstGeom>
          <a:noFill/>
        </p:spPr>
        <p:txBody>
          <a:bodyPr wrap="square" rtlCol="0">
            <a:spAutoFit/>
          </a:bodyPr>
          <a:lstStyle/>
          <a:p>
            <a:pPr algn="ctr"/>
            <a:r>
              <a:rPr lang="en-US" sz="3600" dirty="0"/>
              <a:t>Sequence of bits (binary values) of </a:t>
            </a:r>
            <a:r>
              <a:rPr lang="en-US" sz="3600" b="1" dirty="0"/>
              <a:t>fixed length</a:t>
            </a:r>
            <a:r>
              <a:rPr lang="en-US" sz="3600" dirty="0"/>
              <a:t> (8, 16, 32…)</a:t>
            </a:r>
          </a:p>
        </p:txBody>
      </p:sp>
    </p:spTree>
    <p:extLst>
      <p:ext uri="{BB962C8B-B14F-4D97-AF65-F5344CB8AC3E}">
        <p14:creationId xmlns:p14="http://schemas.microsoft.com/office/powerpoint/2010/main" val="2257136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F1637-54BA-4FA0-88C4-107082B6A8CE}"/>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432AF0FA-388A-4BBE-9011-D25E999FA96A}"/>
              </a:ext>
            </a:extLst>
          </p:cNvPr>
          <p:cNvSpPr>
            <a:spLocks noGrp="1"/>
          </p:cNvSpPr>
          <p:nvPr>
            <p:ph type="body" sz="quarter" idx="10"/>
          </p:nvPr>
        </p:nvSpPr>
        <p:spPr/>
        <p:txBody>
          <a:bodyPr/>
          <a:lstStyle/>
          <a:p>
            <a:r>
              <a:rPr lang="en-US" i="1" dirty="0"/>
              <a:t>Limit</a:t>
            </a:r>
            <a:r>
              <a:rPr lang="en-US" dirty="0"/>
              <a:t> to minimum and maximum representable</a:t>
            </a:r>
          </a:p>
          <a:p>
            <a:r>
              <a:rPr lang="en-US" i="1" dirty="0"/>
              <a:t>Limit</a:t>
            </a:r>
            <a:r>
              <a:rPr lang="en-US" dirty="0"/>
              <a:t> to the smallest detectable difference (</a:t>
            </a:r>
            <a:r>
              <a:rPr lang="en-US" b="1" dirty="0"/>
              <a:t>machine epsilon</a:t>
            </a:r>
            <a:r>
              <a:rPr lang="en-US" dirty="0"/>
              <a:t>)</a:t>
            </a:r>
          </a:p>
          <a:p>
            <a:r>
              <a:rPr lang="en-US" dirty="0"/>
              <a:t>Precision can be increased, at the </a:t>
            </a:r>
            <a:r>
              <a:rPr lang="en-US" b="1" dirty="0"/>
              <a:t>expense of memory</a:t>
            </a:r>
          </a:p>
        </p:txBody>
      </p:sp>
    </p:spTree>
    <p:extLst>
      <p:ext uri="{BB962C8B-B14F-4D97-AF65-F5344CB8AC3E}">
        <p14:creationId xmlns:p14="http://schemas.microsoft.com/office/powerpoint/2010/main" val="169730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4E2D7-5102-4E23-97E4-8B84C2528D0A}"/>
              </a:ext>
            </a:extLst>
          </p:cNvPr>
          <p:cNvSpPr>
            <a:spLocks noGrp="1"/>
          </p:cNvSpPr>
          <p:nvPr>
            <p:ph type="title"/>
          </p:nvPr>
        </p:nvSpPr>
        <p:spPr/>
        <p:txBody>
          <a:bodyPr/>
          <a:lstStyle/>
          <a:p>
            <a:r>
              <a:rPr lang="en-US" dirty="0"/>
              <a:t>(Pseudo-)Random number generation</a:t>
            </a:r>
          </a:p>
        </p:txBody>
      </p:sp>
      <p:sp>
        <p:nvSpPr>
          <p:cNvPr id="3" name="Espace réservé du texte 2">
            <a:extLst>
              <a:ext uri="{FF2B5EF4-FFF2-40B4-BE49-F238E27FC236}">
                <a16:creationId xmlns:a16="http://schemas.microsoft.com/office/drawing/2014/main" id="{CA9D43CC-3D49-40A5-9D8F-8C5908E20DF0}"/>
              </a:ext>
            </a:extLst>
          </p:cNvPr>
          <p:cNvSpPr>
            <a:spLocks noGrp="1"/>
          </p:cNvSpPr>
          <p:nvPr>
            <p:ph type="body" sz="quarter" idx="10"/>
          </p:nvPr>
        </p:nvSpPr>
        <p:spPr/>
        <p:txBody>
          <a:bodyPr/>
          <a:lstStyle/>
          <a:p>
            <a:r>
              <a:rPr lang="en-US" dirty="0"/>
              <a:t>There is no </a:t>
            </a:r>
            <a:r>
              <a:rPr lang="en-US" i="1" dirty="0"/>
              <a:t>true </a:t>
            </a:r>
            <a:r>
              <a:rPr lang="en-US" b="1" dirty="0"/>
              <a:t>random number generation</a:t>
            </a:r>
            <a:r>
              <a:rPr lang="en-US" dirty="0"/>
              <a:t> in a computer</a:t>
            </a:r>
          </a:p>
          <a:p>
            <a:pPr lvl="1"/>
            <a:r>
              <a:rPr lang="en-US" dirty="0"/>
              <a:t>Algorithms generate sequences of pseudo-random numbers</a:t>
            </a:r>
          </a:p>
          <a:p>
            <a:pPr lvl="1"/>
            <a:r>
              <a:rPr lang="en-US" dirty="0"/>
              <a:t>But after a (long) time, they start repeating</a:t>
            </a:r>
          </a:p>
          <a:p>
            <a:r>
              <a:rPr lang="en-US" dirty="0"/>
              <a:t>Entire field of research on PRNG</a:t>
            </a:r>
          </a:p>
          <a:p>
            <a:r>
              <a:rPr lang="en-US" dirty="0"/>
              <a:t>PRNG algorithm initialized with a certain value (</a:t>
            </a:r>
            <a:r>
              <a:rPr lang="en-US" i="1" dirty="0"/>
              <a:t>seed</a:t>
            </a:r>
            <a:r>
              <a:rPr lang="en-US" dirty="0"/>
              <a:t>)</a:t>
            </a:r>
          </a:p>
          <a:p>
            <a:pPr lvl="1"/>
            <a:r>
              <a:rPr lang="en-US" dirty="0"/>
              <a:t>If no value is specified, system time converted to integer</a:t>
            </a:r>
          </a:p>
          <a:p>
            <a:pPr lvl="1"/>
            <a:r>
              <a:rPr lang="en-US" dirty="0"/>
              <a:t>If the seed is the same, the sequence will be the same</a:t>
            </a:r>
          </a:p>
          <a:p>
            <a:r>
              <a:rPr lang="en-US" b="1" dirty="0"/>
              <a:t>Set and store the random seed</a:t>
            </a:r>
            <a:r>
              <a:rPr lang="en-US" dirty="0"/>
              <a:t> to reproduce experiments</a:t>
            </a:r>
          </a:p>
          <a:p>
            <a:endParaRPr lang="en-US" dirty="0"/>
          </a:p>
        </p:txBody>
      </p:sp>
    </p:spTree>
    <p:extLst>
      <p:ext uri="{BB962C8B-B14F-4D97-AF65-F5344CB8AC3E}">
        <p14:creationId xmlns:p14="http://schemas.microsoft.com/office/powerpoint/2010/main" val="3671036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ML algorithm</a:t>
            </a:r>
            <a:r>
              <a:rPr lang="en-US" dirty="0"/>
              <a:t>: model type + optimization algorithm</a:t>
            </a:r>
          </a:p>
          <a:p>
            <a:r>
              <a:rPr lang="en-US" b="1" dirty="0"/>
              <a:t>Model/predictor</a:t>
            </a:r>
            <a:r>
              <a:rPr lang="en-US" dirty="0"/>
              <a:t>: one trained ML algorithm</a:t>
            </a:r>
          </a:p>
          <a:p>
            <a:r>
              <a:rPr lang="en-US" b="1" dirty="0"/>
              <a:t>Model parameters</a:t>
            </a:r>
          </a:p>
          <a:p>
            <a:pPr lvl="1"/>
            <a:r>
              <a:rPr lang="en-US" dirty="0"/>
              <a:t>Values (numerical, categorical, …) </a:t>
            </a:r>
            <a:r>
              <a:rPr lang="en-US" i="1" dirty="0"/>
              <a:t>inside </a:t>
            </a:r>
            <a:r>
              <a:rPr lang="en-US" dirty="0"/>
              <a:t>the model</a:t>
            </a:r>
          </a:p>
          <a:p>
            <a:pPr lvl="1"/>
            <a:r>
              <a:rPr lang="en-US" dirty="0"/>
              <a:t>Optimized (e.g. change values) during training process</a:t>
            </a:r>
          </a:p>
          <a:p>
            <a:r>
              <a:rPr lang="en-US" b="1" dirty="0"/>
              <a:t>Samples</a:t>
            </a:r>
            <a:r>
              <a:rPr lang="en-US" dirty="0"/>
              <a:t>: rows of the dataset</a:t>
            </a:r>
          </a:p>
          <a:p>
            <a:r>
              <a:rPr lang="en-US" b="1" dirty="0"/>
              <a:t>Features</a:t>
            </a:r>
            <a:r>
              <a:rPr lang="en-US" dirty="0"/>
              <a:t>: columns of the dataset</a:t>
            </a:r>
          </a:p>
          <a:p>
            <a:r>
              <a:rPr lang="en-US" b="1" dirty="0"/>
              <a:t>Target(s)</a:t>
            </a:r>
            <a:r>
              <a:rPr lang="en-US" dirty="0"/>
              <a:t>: feature(s) we are interested in predicting</a:t>
            </a:r>
          </a:p>
        </p:txBody>
      </p:sp>
    </p:spTree>
    <p:extLst>
      <p:ext uri="{BB962C8B-B14F-4D97-AF65-F5344CB8AC3E}">
        <p14:creationId xmlns:p14="http://schemas.microsoft.com/office/powerpoint/2010/main" val="954076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Training data</a:t>
            </a:r>
            <a:r>
              <a:rPr lang="en-US" dirty="0"/>
              <a:t>: data from which we want to learn</a:t>
            </a:r>
          </a:p>
          <a:p>
            <a:r>
              <a:rPr lang="en-US" b="1" dirty="0"/>
              <a:t>Test data</a:t>
            </a:r>
            <a:r>
              <a:rPr lang="en-US" dirty="0"/>
              <a:t>: unseen data, kept aside to assess </a:t>
            </a:r>
            <a:r>
              <a:rPr lang="en-US" i="1" dirty="0"/>
              <a:t>generalization</a:t>
            </a:r>
          </a:p>
          <a:p>
            <a:r>
              <a:rPr lang="en-US" b="1" dirty="0"/>
              <a:t>Validation data</a:t>
            </a:r>
            <a:r>
              <a:rPr lang="en-US" dirty="0"/>
              <a:t>: used during training, not for training (!)</a:t>
            </a:r>
          </a:p>
          <a:p>
            <a:r>
              <a:rPr lang="en-US" b="1" dirty="0"/>
              <a:t>Training/Fit</a:t>
            </a:r>
            <a:r>
              <a:rPr lang="en-US" dirty="0"/>
              <a:t>: optimize parameter values to fit training data</a:t>
            </a:r>
          </a:p>
          <a:p>
            <a:r>
              <a:rPr lang="en-US" b="1" dirty="0"/>
              <a:t>Cross-validation</a:t>
            </a:r>
            <a:r>
              <a:rPr lang="en-US" dirty="0"/>
              <a:t>: iterative performance where data is split into different training/test sets, and model re-trained</a:t>
            </a:r>
          </a:p>
        </p:txBody>
      </p:sp>
    </p:spTree>
    <p:extLst>
      <p:ext uri="{BB962C8B-B14F-4D97-AF65-F5344CB8AC3E}">
        <p14:creationId xmlns:p14="http://schemas.microsoft.com/office/powerpoint/2010/main" val="2066239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80714-48D1-4894-B80C-F1927D1F01FA}"/>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BF544E7A-57A8-43F2-B906-58659CE26955}"/>
              </a:ext>
            </a:extLst>
          </p:cNvPr>
          <p:cNvSpPr>
            <a:spLocks noGrp="1"/>
          </p:cNvSpPr>
          <p:nvPr>
            <p:ph type="body" sz="quarter" idx="10"/>
          </p:nvPr>
        </p:nvSpPr>
        <p:spPr/>
        <p:txBody>
          <a:bodyPr/>
          <a:lstStyle/>
          <a:p>
            <a:r>
              <a:rPr lang="en-US" b="1" dirty="0"/>
              <a:t>Model hyperparameters</a:t>
            </a:r>
          </a:p>
          <a:p>
            <a:pPr lvl="1"/>
            <a:r>
              <a:rPr lang="en-US" dirty="0"/>
              <a:t>Choices/parameters </a:t>
            </a:r>
            <a:r>
              <a:rPr lang="en-US" i="1" dirty="0"/>
              <a:t>outside </a:t>
            </a:r>
            <a:r>
              <a:rPr lang="en-US" dirty="0"/>
              <a:t>the model</a:t>
            </a:r>
          </a:p>
          <a:p>
            <a:pPr lvl="1"/>
            <a:r>
              <a:rPr lang="en-US" dirty="0"/>
              <a:t>Usually user-defined </a:t>
            </a:r>
            <a:r>
              <a:rPr lang="en-US" i="1" dirty="0"/>
              <a:t>before</a:t>
            </a:r>
            <a:r>
              <a:rPr lang="en-US" dirty="0"/>
              <a:t> training process starts</a:t>
            </a:r>
          </a:p>
          <a:p>
            <a:r>
              <a:rPr lang="en-US" b="1" dirty="0"/>
              <a:t>Capacity </a:t>
            </a:r>
            <a:r>
              <a:rPr lang="en-US" dirty="0"/>
              <a:t>(loose definition)</a:t>
            </a:r>
          </a:p>
          <a:p>
            <a:pPr lvl="1"/>
            <a:r>
              <a:rPr lang="en-US" dirty="0"/>
              <a:t>Maximum order of function that can be approximated by model</a:t>
            </a:r>
          </a:p>
          <a:p>
            <a:pPr lvl="1"/>
            <a:r>
              <a:rPr lang="en-US" dirty="0"/>
              <a:t>The more parameters, the more capacity</a:t>
            </a:r>
          </a:p>
          <a:p>
            <a:r>
              <a:rPr lang="en-US" b="1" dirty="0"/>
              <a:t>Bias</a:t>
            </a:r>
            <a:r>
              <a:rPr lang="en-US" dirty="0"/>
              <a:t>: source of errors, not enough capacity (underfitting)</a:t>
            </a:r>
          </a:p>
          <a:p>
            <a:r>
              <a:rPr lang="en-US" b="1" dirty="0"/>
              <a:t>Variance</a:t>
            </a:r>
            <a:r>
              <a:rPr lang="en-US" dirty="0"/>
              <a:t>: sensitivity to small variations in training data, too much capacity (overfitting)</a:t>
            </a:r>
          </a:p>
          <a:p>
            <a:endParaRPr lang="en-US" dirty="0"/>
          </a:p>
        </p:txBody>
      </p:sp>
    </p:spTree>
    <p:extLst>
      <p:ext uri="{BB962C8B-B14F-4D97-AF65-F5344CB8AC3E}">
        <p14:creationId xmlns:p14="http://schemas.microsoft.com/office/powerpoint/2010/main" val="569751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53E8A05-42BD-489E-BF5F-958C213739DF}"/>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CEB63DBD-0FC0-4057-AC92-1717C1D0ED55}"/>
              </a:ext>
            </a:extLst>
          </p:cNvPr>
          <p:cNvSpPr>
            <a:spLocks noGrp="1"/>
          </p:cNvSpPr>
          <p:nvPr>
            <p:ph type="subTitle" idx="1"/>
          </p:nvPr>
        </p:nvSpPr>
        <p:spPr/>
        <p:txBody>
          <a:bodyPr>
            <a:noAutofit/>
          </a:bodyPr>
          <a:lstStyle/>
          <a:p>
            <a:r>
              <a:rPr lang="en-US" dirty="0"/>
              <a:t>Bibliography</a:t>
            </a:r>
            <a:br>
              <a:rPr lang="en-US" dirty="0"/>
            </a:br>
            <a:r>
              <a:rPr lang="en-US" dirty="0"/>
              <a:t>- James et al. 2023. </a:t>
            </a:r>
            <a:r>
              <a:rPr lang="en-US" i="1" dirty="0"/>
              <a:t>An Introduction to Statistical Learning with Applications in Python</a:t>
            </a:r>
            <a:r>
              <a:rPr lang="en-US" dirty="0"/>
              <a:t> </a:t>
            </a:r>
          </a:p>
          <a:p>
            <a:r>
              <a:rPr lang="en-US" sz="1400" dirty="0"/>
              <a:t>Images and videos: unless otherwise stated, I stole them from the Internet. I hope they are not copyrighted, or that their use falls under the Fair Use clause, and if not, I am sorry. Please don’t sue me.</a:t>
            </a:r>
          </a:p>
        </p:txBody>
      </p:sp>
      <p:pic>
        <p:nvPicPr>
          <p:cNvPr id="6" name="Picture 2">
            <a:extLst>
              <a:ext uri="{FF2B5EF4-FFF2-40B4-BE49-F238E27FC236}">
                <a16:creationId xmlns:a16="http://schemas.microsoft.com/office/drawing/2014/main" id="{6E214693-AB7E-4C54-8D7C-0391735F7C4F}"/>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414D43F9-35B6-46FA-B5D4-8F2F1AA72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93800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Ontologies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3122</Words>
  <Application>Microsoft Office PowerPoint</Application>
  <PresentationFormat>Grand écran</PresentationFormat>
  <Paragraphs>513</Paragraphs>
  <Slides>64</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64</vt:i4>
      </vt:variant>
    </vt:vector>
  </HeadingPairs>
  <TitlesOfParts>
    <vt:vector size="70" baseType="lpstr">
      <vt:lpstr>Arial</vt:lpstr>
      <vt:lpstr>Calibri</vt:lpstr>
      <vt:lpstr>Calibri Light</vt:lpstr>
      <vt:lpstr>Cambria Math</vt:lpstr>
      <vt:lpstr>Raleway</vt:lpstr>
      <vt:lpstr>Thème Office</vt:lpstr>
      <vt:lpstr>Refresher on  Machine Learning</vt:lpstr>
      <vt:lpstr>Outline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vt:lpstr>
      <vt:lpstr>Machine Learning algorithms</vt:lpstr>
      <vt:lpstr>Supervised Machine Learning</vt:lpstr>
      <vt:lpstr>Machine Learning (supervised)</vt:lpstr>
      <vt:lpstr>Machine Learning (supervised)</vt:lpstr>
      <vt:lpstr>Machine Learning (supervised)</vt:lpstr>
      <vt:lpstr>Machine Learning (supervised)</vt:lpstr>
      <vt:lpstr>Machine Learning (supervised)</vt:lpstr>
      <vt:lpstr>Reinforcement Learning</vt:lpstr>
      <vt:lpstr>Reinforcement Learning</vt:lpstr>
      <vt:lpstr>Unsupervised Machine Learning</vt:lpstr>
      <vt:lpstr>Unsupervised Machine Learning</vt:lpstr>
      <vt:lpstr>Unsupervised Machine Learning</vt:lpstr>
      <vt:lpstr>Unsupervised Machine Learning</vt:lpstr>
      <vt:lpstr>Unsupervised Machine Learning</vt:lpstr>
      <vt:lpstr>Machine Learning pipeline</vt:lpstr>
      <vt:lpstr>Machine Learning pipeline</vt:lpstr>
      <vt:lpstr>Missing values</vt:lpstr>
      <vt:lpstr>Missing values</vt:lpstr>
      <vt:lpstr>Non-numerical features</vt:lpstr>
      <vt:lpstr>Outlier detection</vt:lpstr>
      <vt:lpstr>Outlier detection</vt:lpstr>
      <vt:lpstr>Normalization?</vt:lpstr>
      <vt:lpstr>Normalization</vt:lpstr>
      <vt:lpstr>Machine Learning pipeline</vt:lpstr>
      <vt:lpstr>Feature selection</vt:lpstr>
      <vt:lpstr>Feature selection</vt:lpstr>
      <vt:lpstr>Feature selection</vt:lpstr>
      <vt:lpstr>Feature selection</vt:lpstr>
      <vt:lpstr>Feature construction</vt:lpstr>
      <vt:lpstr>Deep Learning pipeline…?</vt:lpstr>
      <vt:lpstr>Machine Learning pipeline</vt:lpstr>
      <vt:lpstr>Model selection</vt:lpstr>
      <vt:lpstr>Model selection</vt:lpstr>
      <vt:lpstr>Capacity?</vt:lpstr>
      <vt:lpstr>Capacity and overfitting</vt:lpstr>
      <vt:lpstr>Model selection in practice</vt:lpstr>
      <vt:lpstr>AutoML?</vt:lpstr>
      <vt:lpstr>Machine Learning pipeline</vt:lpstr>
      <vt:lpstr>Hyperparameter tuning</vt:lpstr>
      <vt:lpstr>Machine Learning pipeline</vt:lpstr>
      <vt:lpstr>Hyperparameter tuning</vt:lpstr>
      <vt:lpstr>Machine Learning pipeline</vt:lpstr>
      <vt:lpstr>Machine Learning pipeline</vt:lpstr>
      <vt:lpstr>Why do we need test/validation?</vt:lpstr>
      <vt:lpstr>Why do we need test/validation?</vt:lpstr>
      <vt:lpstr>Algorithms work inside a computer</vt:lpstr>
      <vt:lpstr>Algorithms work inside a computer</vt:lpstr>
      <vt:lpstr>Algorithms work inside a computer</vt:lpstr>
      <vt:lpstr>(Pseudo-)Random number generation</vt:lpstr>
      <vt:lpstr>Vocabulary</vt:lpstr>
      <vt:lpstr>Vocabulary</vt:lpstr>
      <vt:lpstr>Vocabulary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212</cp:revision>
  <dcterms:created xsi:type="dcterms:W3CDTF">2020-06-05T13:14:31Z</dcterms:created>
  <dcterms:modified xsi:type="dcterms:W3CDTF">2024-04-01T21:35:24Z</dcterms:modified>
</cp:coreProperties>
</file>