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7" r:id="rId5"/>
    <p:sldId id="268" r:id="rId6"/>
    <p:sldId id="264" r:id="rId7"/>
    <p:sldId id="265" r:id="rId8"/>
    <p:sldId id="266" r:id="rId9"/>
    <p:sldId id="263" r:id="rId10"/>
    <p:sldId id="269" r:id="rId11"/>
    <p:sldId id="270" r:id="rId12"/>
    <p:sldId id="271" r:id="rId13"/>
    <p:sldId id="272" r:id="rId14"/>
    <p:sldId id="273" r:id="rId15"/>
    <p:sldId id="274" r:id="rId16"/>
    <p:sldId id="277" r:id="rId17"/>
    <p:sldId id="275" r:id="rId18"/>
    <p:sldId id="290" r:id="rId19"/>
    <p:sldId id="276" r:id="rId20"/>
    <p:sldId id="291" r:id="rId21"/>
    <p:sldId id="262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simovinstitute.org/neural-network-zo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notes/randomness.html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notes/faq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Intermediate pytorch concepts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Lots of competitors! Why is Deep Learning so dominant?</a:t>
            </a:r>
          </a:p>
        </p:txBody>
      </p:sp>
    </p:spTree>
    <p:extLst>
      <p:ext uri="{BB962C8B-B14F-4D97-AF65-F5344CB8AC3E}">
        <p14:creationId xmlns:p14="http://schemas.microsoft.com/office/powerpoint/2010/main" val="239870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b="1" dirty="0"/>
              <a:t>tabular data</a:t>
            </a:r>
            <a:r>
              <a:rPr lang="en-US" dirty="0"/>
              <a:t>, they are not winning</a:t>
            </a:r>
          </a:p>
          <a:p>
            <a:pPr lvl="1"/>
            <a:r>
              <a:rPr lang="en-US" dirty="0"/>
              <a:t>Current consensus is that ensembles of boosted trees are better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Grinsztajn</a:t>
            </a:r>
            <a:r>
              <a:rPr lang="en-US" dirty="0"/>
              <a:t> et al. (2022) </a:t>
            </a:r>
            <a:r>
              <a:rPr lang="en-US" i="1" dirty="0"/>
              <a:t>Why do tree-based models still outperform deep learning on tabular data?</a:t>
            </a:r>
          </a:p>
          <a:p>
            <a:endParaRPr lang="en-US" dirty="0"/>
          </a:p>
          <a:p>
            <a:r>
              <a:rPr lang="en-US" dirty="0"/>
              <a:t>On </a:t>
            </a:r>
            <a:r>
              <a:rPr lang="en-US" b="1" dirty="0"/>
              <a:t>structured data</a:t>
            </a:r>
            <a:r>
              <a:rPr lang="en-US" dirty="0"/>
              <a:t>, they are </a:t>
            </a:r>
            <a:r>
              <a:rPr lang="en-US" i="1" dirty="0"/>
              <a:t>massively</a:t>
            </a:r>
            <a:r>
              <a:rPr lang="en-US" dirty="0"/>
              <a:t> dominant</a:t>
            </a:r>
          </a:p>
          <a:p>
            <a:pPr lvl="1"/>
            <a:r>
              <a:rPr lang="en-US" dirty="0"/>
              <a:t>Remove the need for feature construction (and maybe selection)</a:t>
            </a:r>
          </a:p>
          <a:p>
            <a:pPr lvl="1"/>
            <a:r>
              <a:rPr lang="en-US" dirty="0"/>
              <a:t>Any type of structure: sequences, graphs, images, videos, …</a:t>
            </a:r>
          </a:p>
        </p:txBody>
      </p:sp>
    </p:spTree>
    <p:extLst>
      <p:ext uri="{BB962C8B-B14F-4D97-AF65-F5344CB8AC3E}">
        <p14:creationId xmlns:p14="http://schemas.microsoft.com/office/powerpoint/2010/main" val="159625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Generative models: how can a NNs output an </a:t>
            </a:r>
            <a:r>
              <a:rPr lang="en-US" i="1" dirty="0"/>
              <a:t>image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77461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649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Output tensors interpreted as (approximately) </a:t>
            </a:r>
            <a:r>
              <a:rPr lang="en-US" i="1" dirty="0"/>
              <a:t>anything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Example: image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3E0261C-4ED1-4A18-A7FB-8A1F0B19E65C}"/>
              </a:ext>
            </a:extLst>
          </p:cNvPr>
          <p:cNvSpPr/>
          <p:nvPr/>
        </p:nvSpPr>
        <p:spPr>
          <a:xfrm>
            <a:off x="1537356" y="3490994"/>
            <a:ext cx="1772239" cy="16496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(c * w * 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EEA68-0304-421D-B32A-071A459630F9}"/>
              </a:ext>
            </a:extLst>
          </p:cNvPr>
          <p:cNvSpPr/>
          <p:nvPr/>
        </p:nvSpPr>
        <p:spPr>
          <a:xfrm>
            <a:off x="4883871" y="3490994"/>
            <a:ext cx="1348033" cy="1211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9D241-7A96-4867-890B-A5961ACB16EA}"/>
              </a:ext>
            </a:extLst>
          </p:cNvPr>
          <p:cNvSpPr/>
          <p:nvPr/>
        </p:nvSpPr>
        <p:spPr>
          <a:xfrm>
            <a:off x="4737754" y="3637896"/>
            <a:ext cx="1348033" cy="12113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7330F0-738F-45FE-8294-C80F919EF3FA}"/>
              </a:ext>
            </a:extLst>
          </p:cNvPr>
          <p:cNvSpPr/>
          <p:nvPr/>
        </p:nvSpPr>
        <p:spPr>
          <a:xfrm>
            <a:off x="4592426" y="3827676"/>
            <a:ext cx="1348033" cy="1211373"/>
          </a:xfrm>
          <a:prstGeom prst="rect">
            <a:avLst/>
          </a:prstGeom>
          <a:solidFill>
            <a:srgbClr val="F4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channel</a:t>
            </a:r>
            <a:br>
              <a:rPr lang="en-US" dirty="0"/>
            </a:br>
            <a:r>
              <a:rPr lang="en-US" dirty="0"/>
              <a:t>(w * h)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A329563-3BC1-4F23-8B5D-12DE783B4554}"/>
              </a:ext>
            </a:extLst>
          </p:cNvPr>
          <p:cNvSpPr/>
          <p:nvPr/>
        </p:nvSpPr>
        <p:spPr>
          <a:xfrm>
            <a:off x="3481634" y="4165039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/>
              <p:nvPr/>
            </p:nvSpPr>
            <p:spPr>
              <a:xfrm>
                <a:off x="7088170" y="3429000"/>
                <a:ext cx="4265630" cy="1629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Each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inside each channel indicates the level or red, blue, or green for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respectively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170" y="3429000"/>
                <a:ext cx="4265630" cy="1629164"/>
              </a:xfrm>
              <a:prstGeom prst="rect">
                <a:avLst/>
              </a:prstGeom>
              <a:blipFill>
                <a:blip r:embed="rId2"/>
                <a:stretch>
                  <a:fillRect l="-2286" t="-2622" b="-7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673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649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Output tensors interpreted as (approximately) </a:t>
            </a:r>
            <a:r>
              <a:rPr lang="en-US" i="1" dirty="0"/>
              <a:t>anything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Example: video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3E0261C-4ED1-4A18-A7FB-8A1F0B19E65C}"/>
              </a:ext>
            </a:extLst>
          </p:cNvPr>
          <p:cNvSpPr/>
          <p:nvPr/>
        </p:nvSpPr>
        <p:spPr>
          <a:xfrm>
            <a:off x="245884" y="3490994"/>
            <a:ext cx="1772239" cy="16496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(t*c*w*h)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EEA68-0304-421D-B32A-071A459630F9}"/>
              </a:ext>
            </a:extLst>
          </p:cNvPr>
          <p:cNvSpPr/>
          <p:nvPr/>
        </p:nvSpPr>
        <p:spPr>
          <a:xfrm>
            <a:off x="3592399" y="3490994"/>
            <a:ext cx="1348033" cy="1211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9D241-7A96-4867-890B-A5961ACB16EA}"/>
              </a:ext>
            </a:extLst>
          </p:cNvPr>
          <p:cNvSpPr/>
          <p:nvPr/>
        </p:nvSpPr>
        <p:spPr>
          <a:xfrm>
            <a:off x="3446282" y="3637896"/>
            <a:ext cx="1348033" cy="12113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7330F0-738F-45FE-8294-C80F919EF3FA}"/>
              </a:ext>
            </a:extLst>
          </p:cNvPr>
          <p:cNvSpPr/>
          <p:nvPr/>
        </p:nvSpPr>
        <p:spPr>
          <a:xfrm>
            <a:off x="3300954" y="3827676"/>
            <a:ext cx="1348033" cy="1211373"/>
          </a:xfrm>
          <a:prstGeom prst="rect">
            <a:avLst/>
          </a:prstGeom>
          <a:solidFill>
            <a:srgbClr val="F4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channel</a:t>
            </a:r>
            <a:br>
              <a:rPr lang="en-US" dirty="0"/>
            </a:br>
            <a:r>
              <a:rPr lang="en-US" dirty="0"/>
              <a:t>(w * h)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A329563-3BC1-4F23-8B5D-12DE783B4554}"/>
              </a:ext>
            </a:extLst>
          </p:cNvPr>
          <p:cNvSpPr/>
          <p:nvPr/>
        </p:nvSpPr>
        <p:spPr>
          <a:xfrm>
            <a:off x="2190162" y="4165039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/>
              <p:nvPr/>
            </p:nvSpPr>
            <p:spPr>
              <a:xfrm>
                <a:off x="8279090" y="3369456"/>
                <a:ext cx="3843780" cy="1658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Each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2400" dirty="0"/>
                  <a:t>inside each channel indicates the level or red, blue, or green for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for the frame at time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090" y="3369456"/>
                <a:ext cx="3843780" cy="1658659"/>
              </a:xfrm>
              <a:prstGeom prst="rect">
                <a:avLst/>
              </a:prstGeom>
              <a:blipFill>
                <a:blip r:embed="rId2"/>
                <a:stretch>
                  <a:fillRect l="-2377" t="-1838" r="-285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e 13">
            <a:extLst>
              <a:ext uri="{FF2B5EF4-FFF2-40B4-BE49-F238E27FC236}">
                <a16:creationId xmlns:a16="http://schemas.microsoft.com/office/drawing/2014/main" id="{77C64E4C-53CF-4D2E-82FF-FC9E776745E3}"/>
              </a:ext>
            </a:extLst>
          </p:cNvPr>
          <p:cNvGrpSpPr/>
          <p:nvPr/>
        </p:nvGrpSpPr>
        <p:grpSpPr>
          <a:xfrm>
            <a:off x="6096000" y="3490994"/>
            <a:ext cx="1639478" cy="1548055"/>
            <a:chOff x="5395275" y="3473710"/>
            <a:chExt cx="1639478" cy="15480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399527-6233-4969-8AE6-D5729E000C9C}"/>
                </a:ext>
              </a:extLst>
            </p:cNvPr>
            <p:cNvSpPr/>
            <p:nvPr/>
          </p:nvSpPr>
          <p:spPr>
            <a:xfrm>
              <a:off x="5686720" y="3473710"/>
              <a:ext cx="1348033" cy="12113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D1A16E-3CFE-4230-83FE-5D2415A52F9B}"/>
                </a:ext>
              </a:extLst>
            </p:cNvPr>
            <p:cNvSpPr/>
            <p:nvPr/>
          </p:nvSpPr>
          <p:spPr>
            <a:xfrm>
              <a:off x="5540603" y="3620612"/>
              <a:ext cx="1348033" cy="12113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A5C3CE-6771-4A6B-9F6C-B676B4D5FC1F}"/>
                </a:ext>
              </a:extLst>
            </p:cNvPr>
            <p:cNvSpPr/>
            <p:nvPr/>
          </p:nvSpPr>
          <p:spPr>
            <a:xfrm>
              <a:off x="5395275" y="3810392"/>
              <a:ext cx="1348033" cy="1211373"/>
            </a:xfrm>
            <a:prstGeom prst="rect">
              <a:avLst/>
            </a:prstGeom>
            <a:solidFill>
              <a:srgbClr val="F496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 channel</a:t>
              </a:r>
              <a:br>
                <a:rPr lang="en-US" dirty="0"/>
              </a:br>
              <a:r>
                <a:rPr lang="en-US" dirty="0"/>
                <a:t>(w * h)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C86E93BE-C815-4F1E-9DCA-A6E5D1E20F31}"/>
              </a:ext>
            </a:extLst>
          </p:cNvPr>
          <p:cNvSpPr txBox="1"/>
          <p:nvPr/>
        </p:nvSpPr>
        <p:spPr>
          <a:xfrm>
            <a:off x="5061409" y="3994481"/>
            <a:ext cx="84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7B5173-4709-4AF3-90F1-6216617BE79A}"/>
              </a:ext>
            </a:extLst>
          </p:cNvPr>
          <p:cNvSpPr txBox="1"/>
          <p:nvPr/>
        </p:nvSpPr>
        <p:spPr>
          <a:xfrm>
            <a:off x="3300954" y="5164609"/>
            <a:ext cx="134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t=0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441B71D-5D31-401E-B00F-3C12062A1CE2}"/>
              </a:ext>
            </a:extLst>
          </p:cNvPr>
          <p:cNvSpPr txBox="1"/>
          <p:nvPr/>
        </p:nvSpPr>
        <p:spPr>
          <a:xfrm>
            <a:off x="6095999" y="5164608"/>
            <a:ext cx="134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t=T</a:t>
            </a:r>
          </a:p>
        </p:txBody>
      </p:sp>
    </p:spTree>
    <p:extLst>
      <p:ext uri="{BB962C8B-B14F-4D97-AF65-F5344CB8AC3E}">
        <p14:creationId xmlns:p14="http://schemas.microsoft.com/office/powerpoint/2010/main" val="2692885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when we have to choose between </a:t>
            </a:r>
            <a:r>
              <a:rPr lang="en-US" i="1" dirty="0"/>
              <a:t>n </a:t>
            </a:r>
            <a:r>
              <a:rPr lang="en-US" dirty="0"/>
              <a:t>discrete values?</a:t>
            </a:r>
          </a:p>
        </p:txBody>
      </p:sp>
    </p:spTree>
    <p:extLst>
      <p:ext uri="{BB962C8B-B14F-4D97-AF65-F5344CB8AC3E}">
        <p14:creationId xmlns:p14="http://schemas.microsoft.com/office/powerpoint/2010/main" val="3371575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Tensor is interpreted as a </a:t>
            </a:r>
            <a:r>
              <a:rPr lang="en-US" i="1" dirty="0"/>
              <a:t>probability distribution</a:t>
            </a:r>
          </a:p>
          <a:p>
            <a:r>
              <a:rPr lang="en-US" dirty="0"/>
              <a:t>Each cell in output tensor is “probability” of picking element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1E957AD8-2C97-44FB-BA51-A1374F668F8C}"/>
              </a:ext>
            </a:extLst>
          </p:cNvPr>
          <p:cNvSpPr/>
          <p:nvPr/>
        </p:nvSpPr>
        <p:spPr>
          <a:xfrm>
            <a:off x="1311114" y="3429000"/>
            <a:ext cx="1111576" cy="16496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(1 * n)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FAD8B6B3-CBAD-4A33-A078-AA985245F449}"/>
              </a:ext>
            </a:extLst>
          </p:cNvPr>
          <p:cNvSpPr/>
          <p:nvPr/>
        </p:nvSpPr>
        <p:spPr>
          <a:xfrm>
            <a:off x="2793478" y="4146186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ow to Get Better Outputs from Your Large Language Model | NVIDIA Technical  Blog">
            <a:extLst>
              <a:ext uri="{FF2B5EF4-FFF2-40B4-BE49-F238E27FC236}">
                <a16:creationId xmlns:a16="http://schemas.microsoft.com/office/drawing/2014/main" id="{A99C3C0B-98C8-44D7-974A-F8F592F0A0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18224" y="2917423"/>
            <a:ext cx="7449582" cy="267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394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Tensor is interpreted as a </a:t>
            </a:r>
            <a:r>
              <a:rPr lang="en-US" i="1" dirty="0"/>
              <a:t>probability distribution</a:t>
            </a:r>
          </a:p>
          <a:p>
            <a:r>
              <a:rPr lang="en-US" dirty="0"/>
              <a:t>Each cell in output tensor is “probability” of picking element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1E957AD8-2C97-44FB-BA51-A1374F668F8C}"/>
              </a:ext>
            </a:extLst>
          </p:cNvPr>
          <p:cNvSpPr/>
          <p:nvPr/>
        </p:nvSpPr>
        <p:spPr>
          <a:xfrm>
            <a:off x="1311114" y="3429000"/>
            <a:ext cx="1111576" cy="16496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(1 * n)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FAD8B6B3-CBAD-4A33-A078-AA985245F449}"/>
              </a:ext>
            </a:extLst>
          </p:cNvPr>
          <p:cNvSpPr/>
          <p:nvPr/>
        </p:nvSpPr>
        <p:spPr>
          <a:xfrm>
            <a:off x="2793478" y="4146186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B777ED-C1F5-4E40-B9DF-206D96B12B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70561" y="2561594"/>
            <a:ext cx="2892659" cy="33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873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  <a:p>
            <a:pPr lvl="1"/>
            <a:r>
              <a:rPr lang="en-US" dirty="0"/>
              <a:t>Somehow, using multiple layers </a:t>
            </a:r>
          </a:p>
        </p:txBody>
      </p:sp>
    </p:spTree>
    <p:extLst>
      <p:ext uri="{BB962C8B-B14F-4D97-AF65-F5344CB8AC3E}">
        <p14:creationId xmlns:p14="http://schemas.microsoft.com/office/powerpoint/2010/main" val="2143819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557231-BED8-4C0D-A1CE-832FAC50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architectures!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C26C1-12EE-4478-B0A9-C03917841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C8AFBE-4906-4889-A0CF-79DD8A95B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996201"/>
            <a:ext cx="6096000" cy="50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629F70-8095-4E31-B431-BE6837884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0" y="1423358"/>
            <a:ext cx="5472319" cy="478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DDE84F-F755-4BA2-B645-C3CA58DACC82}"/>
              </a:ext>
            </a:extLst>
          </p:cNvPr>
          <p:cNvSpPr/>
          <p:nvPr/>
        </p:nvSpPr>
        <p:spPr>
          <a:xfrm>
            <a:off x="5881481" y="6099175"/>
            <a:ext cx="5472319" cy="480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https://www.asimovinstitute.org/neural-network-zoo/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7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Monitor performance on validation</a:t>
            </a:r>
          </a:p>
          <a:p>
            <a:r>
              <a:rPr lang="it-IT" dirty="0"/>
              <a:t>(Really) Stochastic Gradient Descent</a:t>
            </a:r>
          </a:p>
          <a:p>
            <a:r>
              <a:rPr lang="it-IT" dirty="0"/>
              <a:t>Save training checkpoints</a:t>
            </a:r>
          </a:p>
          <a:p>
            <a:r>
              <a:rPr lang="it-IT" dirty="0"/>
              <a:t>tensorboard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7B2FE-95FF-4919-841B-B4EC1E6C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Pseudo-random number generation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205BCD-2FEE-456E-93BC-62FA819BC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Unfortunately, it’s not easy</a:t>
            </a:r>
          </a:p>
          <a:p>
            <a:r>
              <a:rPr lang="en-US" dirty="0"/>
              <a:t>Computing on GPUs makes consistent PRNG difficult</a:t>
            </a:r>
          </a:p>
          <a:p>
            <a:r>
              <a:rPr lang="en-US" dirty="0"/>
              <a:t>Libraries optimized for </a:t>
            </a:r>
            <a:r>
              <a:rPr lang="en-US" i="1" dirty="0"/>
              <a:t>speed</a:t>
            </a:r>
            <a:r>
              <a:rPr lang="en-US" dirty="0"/>
              <a:t>, not consistent behavior</a:t>
            </a:r>
          </a:p>
          <a:p>
            <a:endParaRPr lang="en-US" dirty="0"/>
          </a:p>
          <a:p>
            <a:r>
              <a:rPr lang="en-US" dirty="0"/>
              <a:t>Still, a few good practices: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https://pytorch.org/docs/stable/notes/randomness.html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21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F1EB6-DAD9-457F-9439-B1EFD219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FAQ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CEC01E-0BD0-4703-9F2F-562C1722F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Excellent resource for most common issues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https://pytorch.org/docs/stable/notes/faq.html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5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3324F-68C0-45A4-900E-F031DCD8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B60D56-9073-4957-8709-091F289D8D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5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BA421-A47D-4390-AE7D-8C8E0561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vs Deep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E82577-6413-462A-8039-0AA88B95D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9643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2002E-F6A8-404A-AB15-0A3F841F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vs Deep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943E4A-0036-4418-A6A6-339F75DDA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(1) Considerable improvements over classic Neural Networks</a:t>
            </a:r>
          </a:p>
          <a:p>
            <a:pPr lvl="1"/>
            <a:r>
              <a:rPr lang="en-US" dirty="0"/>
              <a:t>New (more effective!) algorithms to optimize parameters</a:t>
            </a:r>
          </a:p>
          <a:p>
            <a:pPr lvl="1"/>
            <a:r>
              <a:rPr lang="en-US" dirty="0"/>
              <a:t>New architectures to deal with structured data</a:t>
            </a:r>
          </a:p>
          <a:p>
            <a:pPr lvl="1"/>
            <a:r>
              <a:rPr lang="en-US" dirty="0"/>
              <a:t>Better software engineering</a:t>
            </a:r>
          </a:p>
          <a:p>
            <a:pPr lvl="1"/>
            <a:r>
              <a:rPr lang="en-US" dirty="0"/>
              <a:t>More computing power available, better results</a:t>
            </a:r>
          </a:p>
          <a:p>
            <a:r>
              <a:rPr lang="en-US" dirty="0"/>
              <a:t>(2) Rebranding</a:t>
            </a:r>
          </a:p>
          <a:p>
            <a:pPr lvl="1"/>
            <a:r>
              <a:rPr lang="en-US" dirty="0"/>
              <a:t>Interest for Neural Networks declined in the 1990s</a:t>
            </a:r>
          </a:p>
          <a:p>
            <a:pPr lvl="1"/>
            <a:r>
              <a:rPr lang="en-US" dirty="0"/>
              <a:t>At the time, considered less effective than other methods</a:t>
            </a:r>
          </a:p>
          <a:p>
            <a:r>
              <a:rPr lang="en-US" dirty="0"/>
              <a:t>Any network with more than one hidden layer is “deep”</a:t>
            </a:r>
          </a:p>
        </p:txBody>
      </p:sp>
    </p:spTree>
    <p:extLst>
      <p:ext uri="{BB962C8B-B14F-4D97-AF65-F5344CB8AC3E}">
        <p14:creationId xmlns:p14="http://schemas.microsoft.com/office/powerpoint/2010/main" val="409344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83CBF-4872-41DE-9E68-63B9B296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enemies of DL (in this class, at least)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D8B43-958B-42A1-80EE-469723338A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pPr marL="0" indent="0" algn="ctr">
              <a:buNone/>
            </a:pPr>
            <a:r>
              <a:rPr lang="en-US" sz="4800" dirty="0"/>
              <a:t>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Time</a:t>
            </a:r>
          </a:p>
        </p:txBody>
      </p:sp>
      <p:pic>
        <p:nvPicPr>
          <p:cNvPr id="1026" name="Picture 2" descr="What is time? | Space">
            <a:extLst>
              <a:ext uri="{FF2B5EF4-FFF2-40B4-BE49-F238E27FC236}">
                <a16:creationId xmlns:a16="http://schemas.microsoft.com/office/drawing/2014/main" id="{B1E70EBD-0569-4EAF-8853-F3EEA776F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036" y="2198890"/>
            <a:ext cx="5945015" cy="334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'espace | Il y a quoi dans l'espace | Qu'est-ce qu'on trouve dans l'espace  | Star Walk">
            <a:extLst>
              <a:ext uri="{FF2B5EF4-FFF2-40B4-BE49-F238E27FC236}">
                <a16:creationId xmlns:a16="http://schemas.microsoft.com/office/drawing/2014/main" id="{FA41CA6D-BBF5-4B78-88A1-C26301AE8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6" y="2198891"/>
            <a:ext cx="5945013" cy="334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ello world! | hololive English 1st Concert - Connect the World - Supported  By Bushiroad | hololive production">
            <a:extLst>
              <a:ext uri="{FF2B5EF4-FFF2-40B4-BE49-F238E27FC236}">
                <a16:creationId xmlns:a16="http://schemas.microsoft.com/office/drawing/2014/main" id="{40C25DE9-614D-4C68-81FC-C830F5337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091" y="2498103"/>
            <a:ext cx="4603720" cy="703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sukumo Sana (Hololive) Render by TheGreatKaio on DeviantArt">
            <a:extLst>
              <a:ext uri="{FF2B5EF4-FFF2-40B4-BE49-F238E27FC236}">
                <a16:creationId xmlns:a16="http://schemas.microsoft.com/office/drawing/2014/main" id="{EA9DF239-FF82-4C79-9076-711D3BBC70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9" r="15619"/>
          <a:stretch/>
        </p:blipFill>
        <p:spPr bwMode="auto">
          <a:xfrm>
            <a:off x="0" y="2291965"/>
            <a:ext cx="4544462" cy="628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54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78487-21D2-4119-B6A2-CDA059BD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enemies of DL (in this class, at least)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3F25C9-C9B4-44C8-9A0E-1B9AA75395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(Disk) Space</a:t>
            </a:r>
          </a:p>
          <a:p>
            <a:pPr lvl="1"/>
            <a:r>
              <a:rPr lang="en-US" dirty="0"/>
              <a:t>Modern DL models contain </a:t>
            </a:r>
            <a:r>
              <a:rPr lang="en-US" b="1" dirty="0"/>
              <a:t>billions</a:t>
            </a:r>
            <a:r>
              <a:rPr lang="en-US" dirty="0"/>
              <a:t> (10</a:t>
            </a:r>
            <a:r>
              <a:rPr lang="en-US" baseline="30000" dirty="0"/>
              <a:t>9</a:t>
            </a:r>
            <a:r>
              <a:rPr lang="en-US" dirty="0"/>
              <a:t>) of parameters</a:t>
            </a:r>
          </a:p>
          <a:p>
            <a:pPr lvl="1"/>
            <a:r>
              <a:rPr lang="en-US" dirty="0"/>
              <a:t>GPT-4 has ~220 billion parameters</a:t>
            </a:r>
          </a:p>
          <a:p>
            <a:pPr lvl="1"/>
            <a:r>
              <a:rPr lang="en-US" dirty="0"/>
              <a:t>If a single parameter is a floating point represented on 32 bits…</a:t>
            </a:r>
          </a:p>
          <a:p>
            <a:pPr lvl="1"/>
            <a:r>
              <a:rPr lang="en-US" dirty="0"/>
              <a:t>…that is 220 * 10</a:t>
            </a:r>
            <a:r>
              <a:rPr lang="en-US" baseline="30000" dirty="0"/>
              <a:t>9</a:t>
            </a:r>
            <a:r>
              <a:rPr lang="en-US" dirty="0"/>
              <a:t> * 32 / 8 = 880 Giga Bytes (!!!)</a:t>
            </a:r>
          </a:p>
          <a:p>
            <a:pPr lvl="1"/>
            <a:r>
              <a:rPr lang="en-US" dirty="0"/>
              <a:t>They have to be stored on a hard drive and IN MEMORY!</a:t>
            </a:r>
          </a:p>
          <a:p>
            <a:pPr lvl="1"/>
            <a:r>
              <a:rPr lang="en-US" dirty="0"/>
              <a:t>During training, you’ll need to also </a:t>
            </a:r>
            <a:r>
              <a:rPr lang="en-US" u="sng" dirty="0"/>
              <a:t>store the gradient</a:t>
            </a:r>
            <a:r>
              <a:rPr lang="en-US" dirty="0"/>
              <a:t> IN MEMORY!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2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BC317-2889-4ADC-9D07-47EE7E39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enemies of DL (in this class, at least)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016B1E-4FBB-41EE-9A71-17A49DA36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(Training) Time</a:t>
            </a:r>
          </a:p>
          <a:p>
            <a:pPr lvl="1"/>
            <a:r>
              <a:rPr lang="en-US" dirty="0"/>
              <a:t>Training iterations take a lot of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0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6C41E-F5B5-46E1-9300-CDF4D0CD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issues with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C8B6D5-CEBE-4093-B9A8-58ADC56A92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Size of parameters (</a:t>
            </a:r>
            <a:r>
              <a:rPr lang="en-US" dirty="0" err="1"/>
              <a:t>downcasting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61910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Microsoft Office PowerPoint</Application>
  <PresentationFormat>Grand écran</PresentationFormat>
  <Paragraphs>97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Raleway</vt:lpstr>
      <vt:lpstr>Thème Office</vt:lpstr>
      <vt:lpstr>Intermediate pytorch concepts</vt:lpstr>
      <vt:lpstr>Outline</vt:lpstr>
      <vt:lpstr>Présentation PowerPoint</vt:lpstr>
      <vt:lpstr>Neural networks vs Deep learning</vt:lpstr>
      <vt:lpstr>Neural networks vs Deep learning</vt:lpstr>
      <vt:lpstr>Worst enemies of DL (in this class, at least)</vt:lpstr>
      <vt:lpstr>Worst enemies of DL (in this class, at least)</vt:lpstr>
      <vt:lpstr>Worst enemies of DL (in this class, at least)</vt:lpstr>
      <vt:lpstr>Practical issues with neural networks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Multiple architectures!</vt:lpstr>
      <vt:lpstr>Pseudo-random number generation in pytorch</vt:lpstr>
      <vt:lpstr>pytorch FAQ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29</cp:revision>
  <dcterms:created xsi:type="dcterms:W3CDTF">2020-06-05T13:14:31Z</dcterms:created>
  <dcterms:modified xsi:type="dcterms:W3CDTF">2024-04-01T20:32:43Z</dcterms:modified>
</cp:coreProperties>
</file>