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7" r:id="rId2"/>
    <p:sldId id="258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7" r:id="rId12"/>
    <p:sldId id="288" r:id="rId13"/>
    <p:sldId id="289" r:id="rId14"/>
    <p:sldId id="325" r:id="rId15"/>
    <p:sldId id="326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1" r:id="rId35"/>
    <p:sldId id="312" r:id="rId36"/>
    <p:sldId id="313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7" r:id="rId48"/>
    <p:sldId id="328" r:id="rId49"/>
    <p:sldId id="329" r:id="rId50"/>
    <p:sldId id="330" r:id="rId51"/>
    <p:sldId id="331" r:id="rId52"/>
    <p:sldId id="332" r:id="rId53"/>
    <p:sldId id="334" r:id="rId54"/>
    <p:sldId id="333" r:id="rId55"/>
    <p:sldId id="335" r:id="rId56"/>
    <p:sldId id="336" r:id="rId57"/>
    <p:sldId id="310" r:id="rId58"/>
    <p:sldId id="337" r:id="rId59"/>
    <p:sldId id="260" r:id="rId60"/>
    <p:sldId id="338" r:id="rId61"/>
    <p:sldId id="339" r:id="rId62"/>
    <p:sldId id="405" r:id="rId6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FBE5D6"/>
    <a:srgbClr val="E7E6E6"/>
    <a:srgbClr val="D6DCE5"/>
    <a:srgbClr val="FFC000"/>
    <a:srgbClr val="F49696"/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7E7E8-8E6A-4A61-AD3D-CF5126251B6B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2E2C5-71DD-4260-BB6A-8A331DF35B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47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6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7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1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21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01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4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18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91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2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30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6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REFRESHER ON NEURAL NETWORKS AND PHILOSOPHY OF PYTORCH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6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7.png"/><Relationship Id="rId9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7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3.png"/><Relationship Id="rId7" Type="http://schemas.openxmlformats.org/officeDocument/2006/relationships/image" Target="../media/image7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3.png"/><Relationship Id="rId7" Type="http://schemas.openxmlformats.org/officeDocument/2006/relationships/image" Target="../media/image7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4.png"/><Relationship Id="rId9" Type="http://schemas.openxmlformats.org/officeDocument/2006/relationships/image" Target="../media/image7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3.png"/><Relationship Id="rId7" Type="http://schemas.openxmlformats.org/officeDocument/2006/relationships/image" Target="../media/image7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4.png"/><Relationship Id="rId9" Type="http://schemas.openxmlformats.org/officeDocument/2006/relationships/image" Target="../media/image7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ytorch.org/tutorials/beginner/basics/intro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6600" dirty="0"/>
              <a:t>Refresher on Neural Networks and Philosophy of pytorch</a:t>
            </a:r>
            <a:endParaRPr lang="fr-FR" sz="66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77C4E-B3EC-40B0-BCCD-521A7161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C85CBC-1B62-4137-BDD7-20699C042F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Neurons are used in subsequent sets, called </a:t>
            </a:r>
            <a:r>
              <a:rPr lang="en-US" i="1" dirty="0"/>
              <a:t>layers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4DC60F-C9CF-4841-A62B-A514E395960E}"/>
              </a:ext>
            </a:extLst>
          </p:cNvPr>
          <p:cNvSpPr/>
          <p:nvPr/>
        </p:nvSpPr>
        <p:spPr>
          <a:xfrm>
            <a:off x="4034669" y="2455763"/>
            <a:ext cx="791409" cy="276528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5DA7C164-52C8-4997-ABB5-671CB0ECEED1}"/>
              </a:ext>
            </a:extLst>
          </p:cNvPr>
          <p:cNvSpPr txBox="1"/>
          <p:nvPr/>
        </p:nvSpPr>
        <p:spPr>
          <a:xfrm>
            <a:off x="3660728" y="5204797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Input layer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6BA8952-DA05-4D03-8DE7-905F3352A2A6}"/>
              </a:ext>
            </a:extLst>
          </p:cNvPr>
          <p:cNvSpPr/>
          <p:nvPr/>
        </p:nvSpPr>
        <p:spPr>
          <a:xfrm>
            <a:off x="7098927" y="2455763"/>
            <a:ext cx="791409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BE90472-74B2-495A-999E-31B4A95FE9C2}"/>
              </a:ext>
            </a:extLst>
          </p:cNvPr>
          <p:cNvSpPr txBox="1"/>
          <p:nvPr/>
        </p:nvSpPr>
        <p:spPr>
          <a:xfrm>
            <a:off x="6734097" y="519511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Output layer</a:t>
            </a: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517B5105-CDC3-4773-A9FF-55F549D65A1A}"/>
              </a:ext>
            </a:extLst>
          </p:cNvPr>
          <p:cNvGrpSpPr/>
          <p:nvPr/>
        </p:nvGrpSpPr>
        <p:grpSpPr>
          <a:xfrm>
            <a:off x="4209982" y="2455763"/>
            <a:ext cx="3423374" cy="2971800"/>
            <a:chOff x="3295582" y="2484043"/>
            <a:chExt cx="3423374" cy="2971800"/>
          </a:xfrm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DA7877B2-8837-4BD9-8DF5-1A676630150E}"/>
                </a:ext>
              </a:extLst>
            </p:cNvPr>
            <p:cNvSpPr/>
            <p:nvPr/>
          </p:nvSpPr>
          <p:spPr>
            <a:xfrm>
              <a:off x="4927209" y="2484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002A07F7-1F6A-4159-93B5-5665821CFF38}"/>
                </a:ext>
              </a:extLst>
            </p:cNvPr>
            <p:cNvSpPr/>
            <p:nvPr/>
          </p:nvSpPr>
          <p:spPr>
            <a:xfrm>
              <a:off x="4927209" y="29412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38942831-07F3-495D-8C18-1E70207E1C1B}"/>
                </a:ext>
              </a:extLst>
            </p:cNvPr>
            <p:cNvSpPr/>
            <p:nvPr/>
          </p:nvSpPr>
          <p:spPr>
            <a:xfrm>
              <a:off x="4927209" y="33984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BBAF6740-D78A-4DB5-B4C4-9F44EAD2D4E6}"/>
                </a:ext>
              </a:extLst>
            </p:cNvPr>
            <p:cNvSpPr/>
            <p:nvPr/>
          </p:nvSpPr>
          <p:spPr>
            <a:xfrm>
              <a:off x="4927209" y="38556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BAF93A2F-1F7F-45BD-B6A6-60A9B2F3EF43}"/>
                </a:ext>
              </a:extLst>
            </p:cNvPr>
            <p:cNvSpPr/>
            <p:nvPr/>
          </p:nvSpPr>
          <p:spPr>
            <a:xfrm>
              <a:off x="4927209" y="43128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FC3133B5-7AA0-4F19-B1D5-BEA343DA8F00}"/>
                </a:ext>
              </a:extLst>
            </p:cNvPr>
            <p:cNvSpPr/>
            <p:nvPr/>
          </p:nvSpPr>
          <p:spPr>
            <a:xfrm>
              <a:off x="4927209" y="5151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4259F8C-E3BB-4101-8029-20A104FE4A7E}"/>
                </a:ext>
              </a:extLst>
            </p:cNvPr>
            <p:cNvSpPr/>
            <p:nvPr/>
          </p:nvSpPr>
          <p:spPr>
            <a:xfrm>
              <a:off x="3371782" y="28650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20309F4-28A1-4BB7-B3A5-E1B97DC16B0C}"/>
                </a:ext>
              </a:extLst>
            </p:cNvPr>
            <p:cNvSpPr/>
            <p:nvPr/>
          </p:nvSpPr>
          <p:spPr>
            <a:xfrm>
              <a:off x="3371782" y="33222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2810F9F-E58D-4FCF-B4BE-4EBD89D144CE}"/>
                </a:ext>
              </a:extLst>
            </p:cNvPr>
            <p:cNvSpPr/>
            <p:nvPr/>
          </p:nvSpPr>
          <p:spPr>
            <a:xfrm>
              <a:off x="3371782" y="3779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067243B-287B-4FE3-A6DA-11B69838A6FB}"/>
                </a:ext>
              </a:extLst>
            </p:cNvPr>
            <p:cNvSpPr/>
            <p:nvPr/>
          </p:nvSpPr>
          <p:spPr>
            <a:xfrm>
              <a:off x="3371782" y="4541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4" name="ZoneTexte 13">
              <a:extLst>
                <a:ext uri="{FF2B5EF4-FFF2-40B4-BE49-F238E27FC236}">
                  <a16:creationId xmlns:a16="http://schemas.microsoft.com/office/drawing/2014/main" id="{1DF8F6E7-DBCF-4AEC-9E7A-02CEF8563C63}"/>
                </a:ext>
              </a:extLst>
            </p:cNvPr>
            <p:cNvSpPr txBox="1"/>
            <p:nvPr/>
          </p:nvSpPr>
          <p:spPr>
            <a:xfrm>
              <a:off x="3295582" y="3834341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5" name="ZoneTexte 14">
              <a:extLst>
                <a:ext uri="{FF2B5EF4-FFF2-40B4-BE49-F238E27FC236}">
                  <a16:creationId xmlns:a16="http://schemas.microsoft.com/office/drawing/2014/main" id="{4DD8FAD6-204E-4150-A03C-76F6038757CD}"/>
                </a:ext>
              </a:extLst>
            </p:cNvPr>
            <p:cNvSpPr txBox="1"/>
            <p:nvPr/>
          </p:nvSpPr>
          <p:spPr>
            <a:xfrm>
              <a:off x="4851009" y="440946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79AB94E2-1F5F-4235-881F-1AE87F4F6BA2}"/>
                </a:ext>
              </a:extLst>
            </p:cNvPr>
            <p:cNvSpPr/>
            <p:nvPr/>
          </p:nvSpPr>
          <p:spPr>
            <a:xfrm>
              <a:off x="6414156" y="32209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316362F-9614-41B7-AAEC-FFA8B788FC92}"/>
                </a:ext>
              </a:extLst>
            </p:cNvPr>
            <p:cNvSpPr/>
            <p:nvPr/>
          </p:nvSpPr>
          <p:spPr>
            <a:xfrm>
              <a:off x="6414156" y="36781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AC5B0D67-D6FA-4955-B60B-30D5F8A51A72}"/>
                </a:ext>
              </a:extLst>
            </p:cNvPr>
            <p:cNvSpPr/>
            <p:nvPr/>
          </p:nvSpPr>
          <p:spPr>
            <a:xfrm>
              <a:off x="6414156" y="41353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6B0FD185-2050-4F90-9CD3-5CA34DCD27FC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5F030B28-13E3-4032-84E5-B253A4861D02}"/>
                </a:ext>
              </a:extLst>
            </p:cNvPr>
            <p:cNvCxnSpPr>
              <a:endCxn id="75" idx="2"/>
            </p:cNvCxnSpPr>
            <p:nvPr/>
          </p:nvCxnSpPr>
          <p:spPr>
            <a:xfrm>
              <a:off x="3676582" y="30174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4441EEAA-763B-40E6-9EEB-2B71142018DE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0174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188C9E61-48F8-426C-8615-2C714839DDF4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0174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DC42F47D-E74E-4595-B58B-7314EEE3C1D1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017443"/>
              <a:ext cx="1250627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4C9E3ED8-8EEA-4847-B80E-801ECD04066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581BFC58-C31E-4A95-9236-B6828874F0B7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4AA439ED-15C4-4737-AB74-115E67FAC00F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4746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189369BC-2330-4669-8E9B-240343358E52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4746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E2C5C9F7-8201-4B2B-BB1A-FF7ACC2E3C6C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4746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1E0655BF-6C4F-4383-846B-02C1A242C37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474643"/>
              <a:ext cx="1250627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A5EE4DB3-926D-4C34-A636-B3121E2C2FE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017443"/>
              <a:ext cx="1250627" cy="228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22093ACE-94A9-42DE-8A4F-C53A45B7F30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D4CC7F28-7165-42B3-B3C8-7AC25B6F0E0C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7B01C09A-DE33-42C9-97C1-183D4995EC32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FFBAC13F-DF11-4581-AFD9-581436EABBFF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9318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861924D0-6AF3-4DEC-AE4B-D1AF1F49FA16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9318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08110958-B693-4EFF-A179-E70E2DD0DEF7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931843"/>
              <a:ext cx="1250627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357CBF2D-9D15-4E61-A835-16DFF41A59A9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703F887E-CD99-4BDC-9D40-70DE03DC115E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80C3C461-EBF7-4F40-A6F6-C1280441D6B5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09521F9F-07BE-4C56-8302-434EB39823D0}"/>
                </a:ext>
              </a:extLst>
            </p:cNvPr>
            <p:cNvCxnSpPr>
              <a:endCxn id="77" idx="2"/>
            </p:cNvCxnSpPr>
            <p:nvPr/>
          </p:nvCxnSpPr>
          <p:spPr>
            <a:xfrm flipV="1">
              <a:off x="3676582" y="4008043"/>
              <a:ext cx="1250627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64EF6070-8FEC-444D-820E-7FE36D1A99BB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676582" y="4465243"/>
              <a:ext cx="1250627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80195B1D-9486-4647-A66D-CB31229007EF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4693843"/>
              <a:ext cx="1250627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FDF782FD-48B4-44DD-A317-ED16AD5B46A8}"/>
                </a:ext>
              </a:extLst>
            </p:cNvPr>
            <p:cNvCxnSpPr>
              <a:stCxn id="74" idx="6"/>
              <a:endCxn id="86" idx="2"/>
            </p:cNvCxnSpPr>
            <p:nvPr/>
          </p:nvCxnSpPr>
          <p:spPr>
            <a:xfrm>
              <a:off x="5232009" y="26364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2D9A5E57-CE4D-48B5-A095-8AC6A3D0EAAD}"/>
                </a:ext>
              </a:extLst>
            </p:cNvPr>
            <p:cNvCxnSpPr>
              <a:stCxn id="74" idx="6"/>
              <a:endCxn id="87" idx="2"/>
            </p:cNvCxnSpPr>
            <p:nvPr/>
          </p:nvCxnSpPr>
          <p:spPr>
            <a:xfrm>
              <a:off x="5232009" y="26364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733019C5-D169-420B-A0AF-E676C1D5C14F}"/>
                </a:ext>
              </a:extLst>
            </p:cNvPr>
            <p:cNvCxnSpPr>
              <a:stCxn id="74" idx="6"/>
              <a:endCxn id="88" idx="2"/>
            </p:cNvCxnSpPr>
            <p:nvPr/>
          </p:nvCxnSpPr>
          <p:spPr>
            <a:xfrm>
              <a:off x="5232009" y="2636443"/>
              <a:ext cx="1182147" cy="1651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055999B4-1CC7-4FC1-A29F-43286671672B}"/>
                </a:ext>
              </a:extLst>
            </p:cNvPr>
            <p:cNvCxnSpPr>
              <a:stCxn id="75" idx="6"/>
              <a:endCxn id="86" idx="2"/>
            </p:cNvCxnSpPr>
            <p:nvPr/>
          </p:nvCxnSpPr>
          <p:spPr>
            <a:xfrm>
              <a:off x="5232009" y="30936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FAD21198-0A38-45FB-9F8F-5D8A0F8DF5F8}"/>
                </a:ext>
              </a:extLst>
            </p:cNvPr>
            <p:cNvCxnSpPr>
              <a:stCxn id="75" idx="6"/>
              <a:endCxn id="87" idx="2"/>
            </p:cNvCxnSpPr>
            <p:nvPr/>
          </p:nvCxnSpPr>
          <p:spPr>
            <a:xfrm>
              <a:off x="5232009" y="30936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21058812-B6EC-4C5F-82BD-DC8144DD424F}"/>
                </a:ext>
              </a:extLst>
            </p:cNvPr>
            <p:cNvCxnSpPr>
              <a:stCxn id="75" idx="6"/>
              <a:endCxn id="88" idx="2"/>
            </p:cNvCxnSpPr>
            <p:nvPr/>
          </p:nvCxnSpPr>
          <p:spPr>
            <a:xfrm>
              <a:off x="5232009" y="30936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26CAEF22-9E4A-498A-BE4A-C9A67B4C8B39}"/>
                </a:ext>
              </a:extLst>
            </p:cNvPr>
            <p:cNvCxnSpPr>
              <a:stCxn id="76" idx="6"/>
              <a:endCxn id="86" idx="2"/>
            </p:cNvCxnSpPr>
            <p:nvPr/>
          </p:nvCxnSpPr>
          <p:spPr>
            <a:xfrm flipV="1">
              <a:off x="5232009" y="33733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E53AC9B2-65A2-4DBA-BC93-0486DE6FCF87}"/>
                </a:ext>
              </a:extLst>
            </p:cNvPr>
            <p:cNvCxnSpPr>
              <a:stCxn id="76" idx="6"/>
              <a:endCxn id="87" idx="2"/>
            </p:cNvCxnSpPr>
            <p:nvPr/>
          </p:nvCxnSpPr>
          <p:spPr>
            <a:xfrm>
              <a:off x="5232009" y="35508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435D19B4-5FA9-48D3-8378-918B48526220}"/>
                </a:ext>
              </a:extLst>
            </p:cNvPr>
            <p:cNvCxnSpPr>
              <a:stCxn id="76" idx="6"/>
              <a:endCxn id="88" idx="2"/>
            </p:cNvCxnSpPr>
            <p:nvPr/>
          </p:nvCxnSpPr>
          <p:spPr>
            <a:xfrm>
              <a:off x="5232009" y="35508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1CD33D4E-A808-49B5-8EA5-232D95B3425C}"/>
                </a:ext>
              </a:extLst>
            </p:cNvPr>
            <p:cNvCxnSpPr>
              <a:stCxn id="77" idx="6"/>
              <a:endCxn id="86" idx="2"/>
            </p:cNvCxnSpPr>
            <p:nvPr/>
          </p:nvCxnSpPr>
          <p:spPr>
            <a:xfrm flipV="1">
              <a:off x="5232009" y="33733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919A073D-D751-4D0F-A1C4-616C5483C1C1}"/>
                </a:ext>
              </a:extLst>
            </p:cNvPr>
            <p:cNvCxnSpPr>
              <a:stCxn id="77" idx="6"/>
              <a:endCxn id="87" idx="2"/>
            </p:cNvCxnSpPr>
            <p:nvPr/>
          </p:nvCxnSpPr>
          <p:spPr>
            <a:xfrm flipV="1">
              <a:off x="5232009" y="38305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D0B7E3E0-1985-43A5-887D-0659E81ACD3B}"/>
                </a:ext>
              </a:extLst>
            </p:cNvPr>
            <p:cNvCxnSpPr>
              <a:stCxn id="77" idx="6"/>
              <a:endCxn id="88" idx="2"/>
            </p:cNvCxnSpPr>
            <p:nvPr/>
          </p:nvCxnSpPr>
          <p:spPr>
            <a:xfrm>
              <a:off x="5232009" y="40080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31FA712B-2828-4FA7-BA6A-A7ED3380706A}"/>
                </a:ext>
              </a:extLst>
            </p:cNvPr>
            <p:cNvCxnSpPr>
              <a:stCxn id="78" idx="6"/>
              <a:endCxn id="86" idx="2"/>
            </p:cNvCxnSpPr>
            <p:nvPr/>
          </p:nvCxnSpPr>
          <p:spPr>
            <a:xfrm flipV="1">
              <a:off x="5232009" y="3373385"/>
              <a:ext cx="1182147" cy="1091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F7EB82DC-9031-4EC1-BDEC-7CDAB19CF952}"/>
                </a:ext>
              </a:extLst>
            </p:cNvPr>
            <p:cNvCxnSpPr>
              <a:stCxn id="78" idx="6"/>
              <a:endCxn id="87" idx="2"/>
            </p:cNvCxnSpPr>
            <p:nvPr/>
          </p:nvCxnSpPr>
          <p:spPr>
            <a:xfrm flipV="1">
              <a:off x="5232009" y="38305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6058D6FA-3B45-4479-A623-44ED376FB7FB}"/>
                </a:ext>
              </a:extLst>
            </p:cNvPr>
            <p:cNvCxnSpPr>
              <a:stCxn id="78" idx="6"/>
              <a:endCxn id="88" idx="2"/>
            </p:cNvCxnSpPr>
            <p:nvPr/>
          </p:nvCxnSpPr>
          <p:spPr>
            <a:xfrm flipV="1">
              <a:off x="5232009" y="42877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9C840A9D-E1EA-4A59-B3B8-AADA246C98E9}"/>
                </a:ext>
              </a:extLst>
            </p:cNvPr>
            <p:cNvCxnSpPr>
              <a:stCxn id="79" idx="6"/>
              <a:endCxn id="86" idx="2"/>
            </p:cNvCxnSpPr>
            <p:nvPr/>
          </p:nvCxnSpPr>
          <p:spPr>
            <a:xfrm flipV="1">
              <a:off x="5232009" y="3373385"/>
              <a:ext cx="1182147" cy="1930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AC9A8121-F8CE-4AA0-ABB8-858ABD6B6E9F}"/>
                </a:ext>
              </a:extLst>
            </p:cNvPr>
            <p:cNvCxnSpPr>
              <a:stCxn id="79" idx="6"/>
              <a:endCxn id="87" idx="2"/>
            </p:cNvCxnSpPr>
            <p:nvPr/>
          </p:nvCxnSpPr>
          <p:spPr>
            <a:xfrm flipV="1">
              <a:off x="5232009" y="3830585"/>
              <a:ext cx="1182147" cy="1472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58CEBCE0-6ED1-4DD9-8F5A-512508B462FA}"/>
                </a:ext>
              </a:extLst>
            </p:cNvPr>
            <p:cNvCxnSpPr>
              <a:stCxn id="79" idx="6"/>
              <a:endCxn id="88" idx="2"/>
            </p:cNvCxnSpPr>
            <p:nvPr/>
          </p:nvCxnSpPr>
          <p:spPr>
            <a:xfrm flipV="1">
              <a:off x="5232009" y="4287785"/>
              <a:ext cx="1182147" cy="1015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8E3E584-9B7D-4C36-A897-D5F30BD6C1D2}"/>
              </a:ext>
            </a:extLst>
          </p:cNvPr>
          <p:cNvSpPr/>
          <p:nvPr/>
        </p:nvSpPr>
        <p:spPr>
          <a:xfrm>
            <a:off x="5588099" y="2336254"/>
            <a:ext cx="791409" cy="3210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9BED95D1-F2C7-45F9-96C8-EFD1F9AC3327}"/>
              </a:ext>
            </a:extLst>
          </p:cNvPr>
          <p:cNvSpPr txBox="1"/>
          <p:nvPr/>
        </p:nvSpPr>
        <p:spPr>
          <a:xfrm>
            <a:off x="5216295" y="5539864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798282BA-85A7-42CD-8946-7BA3D48C1465}"/>
              </a:ext>
            </a:extLst>
          </p:cNvPr>
          <p:cNvSpPr/>
          <p:nvPr/>
        </p:nvSpPr>
        <p:spPr>
          <a:xfrm>
            <a:off x="571205" y="4132162"/>
            <a:ext cx="2370104" cy="1302479"/>
          </a:xfrm>
          <a:prstGeom prst="wedgeRectCallout">
            <a:avLst>
              <a:gd name="adj1" fmla="val 102299"/>
              <a:gd name="adj2" fmla="val -9419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layer does not really have neurons, just </a:t>
            </a:r>
            <a:r>
              <a:rPr lang="en-US" b="1" dirty="0">
                <a:solidFill>
                  <a:schemeClr val="accent6"/>
                </a:solidFill>
              </a:rPr>
              <a:t>feature values</a:t>
            </a:r>
            <a:r>
              <a:rPr lang="en-US" b="1" dirty="0"/>
              <a:t> </a:t>
            </a:r>
            <a:r>
              <a:rPr lang="en-US" dirty="0"/>
              <a:t>(inputs)</a:t>
            </a:r>
            <a:endParaRPr lang="en-US" b="1" dirty="0"/>
          </a:p>
        </p:txBody>
      </p:sp>
      <p:sp>
        <p:nvSpPr>
          <p:cNvPr id="124" name="Bulle narrative : rectangle 123">
            <a:extLst>
              <a:ext uri="{FF2B5EF4-FFF2-40B4-BE49-F238E27FC236}">
                <a16:creationId xmlns:a16="http://schemas.microsoft.com/office/drawing/2014/main" id="{065232B9-88D6-4DBB-A586-D264121E1C0A}"/>
              </a:ext>
            </a:extLst>
          </p:cNvPr>
          <p:cNvSpPr/>
          <p:nvPr/>
        </p:nvSpPr>
        <p:spPr>
          <a:xfrm>
            <a:off x="9112185" y="4170263"/>
            <a:ext cx="2961033" cy="1302479"/>
          </a:xfrm>
          <a:prstGeom prst="wedgeRectCallout">
            <a:avLst>
              <a:gd name="adj1" fmla="val -95768"/>
              <a:gd name="adj2" fmla="val -79722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Values in output of the output layer are interpreted as </a:t>
            </a:r>
            <a:r>
              <a:rPr lang="en-US" b="1" dirty="0">
                <a:solidFill>
                  <a:schemeClr val="accent2"/>
                </a:solidFill>
              </a:rPr>
              <a:t>predictions </a:t>
            </a:r>
            <a:r>
              <a:rPr lang="en-US" dirty="0">
                <a:solidFill>
                  <a:schemeClr val="tx1"/>
                </a:solidFill>
              </a:rPr>
              <a:t>for the </a:t>
            </a:r>
            <a:r>
              <a:rPr lang="en-US" b="1" dirty="0">
                <a:solidFill>
                  <a:schemeClr val="accent2"/>
                </a:solidFill>
              </a:rPr>
              <a:t>target(s)</a:t>
            </a:r>
          </a:p>
        </p:txBody>
      </p:sp>
    </p:spTree>
    <p:extLst>
      <p:ext uri="{BB962C8B-B14F-4D97-AF65-F5344CB8AC3E}">
        <p14:creationId xmlns:p14="http://schemas.microsoft.com/office/powerpoint/2010/main" val="2077119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4B2AB-06A1-4B4D-B39F-A378BE1E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(supervised)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9DB07-EE89-429E-A6D4-5E3F1F91CCD7}"/>
              </a:ext>
            </a:extLst>
          </p:cNvPr>
          <p:cNvSpPr/>
          <p:nvPr/>
        </p:nvSpPr>
        <p:spPr>
          <a:xfrm>
            <a:off x="4408603" y="3186260"/>
            <a:ext cx="2733773" cy="1348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ML algorithm </a:t>
            </a:r>
            <a:r>
              <a:rPr lang="en-US" sz="2400" dirty="0"/>
              <a:t>(</a:t>
            </a:r>
            <a:r>
              <a:rPr lang="en-US" sz="2400" dirty="0" err="1"/>
              <a:t>model+optimizer</a:t>
            </a:r>
            <a:r>
              <a:rPr lang="en-US" sz="2400" dirty="0"/>
              <a:t>)</a:t>
            </a:r>
          </a:p>
        </p:txBody>
      </p:sp>
      <p:sp>
        <p:nvSpPr>
          <p:cNvPr id="7" name="Phylactère : pensées 6">
            <a:extLst>
              <a:ext uri="{FF2B5EF4-FFF2-40B4-BE49-F238E27FC236}">
                <a16:creationId xmlns:a16="http://schemas.microsoft.com/office/drawing/2014/main" id="{061DAED5-545C-4E81-8495-2989E78DF485}"/>
              </a:ext>
            </a:extLst>
          </p:cNvPr>
          <p:cNvSpPr/>
          <p:nvPr/>
        </p:nvSpPr>
        <p:spPr>
          <a:xfrm>
            <a:off x="6881568" y="1772240"/>
            <a:ext cx="2309567" cy="1053706"/>
          </a:xfrm>
          <a:prstGeom prst="cloud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Training...</a:t>
            </a:r>
            <a:endParaRPr lang="en-US" sz="2400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E71B74A-5506-48B8-B4D5-7EBFB242B8DC}"/>
              </a:ext>
            </a:extLst>
          </p:cNvPr>
          <p:cNvSpPr/>
          <p:nvPr/>
        </p:nvSpPr>
        <p:spPr>
          <a:xfrm>
            <a:off x="4246988" y="4480891"/>
            <a:ext cx="3057001" cy="98038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parameters</a:t>
            </a:r>
            <a:br>
              <a:rPr lang="en-US" dirty="0"/>
            </a:br>
            <a:r>
              <a:rPr lang="en-US" dirty="0"/>
              <a:t>(to be optimized)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77C0C09-694F-4B4B-8FA3-C83384B09C39}"/>
              </a:ext>
            </a:extLst>
          </p:cNvPr>
          <p:cNvSpPr/>
          <p:nvPr/>
        </p:nvSpPr>
        <p:spPr>
          <a:xfrm>
            <a:off x="3621396" y="3860276"/>
            <a:ext cx="856764" cy="50276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3A9694-AC1A-489D-90F1-D48FA8D0E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42020" y="2772513"/>
            <a:ext cx="2648933" cy="251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Flèche : courbe vers la gauche 13">
            <a:extLst>
              <a:ext uri="{FF2B5EF4-FFF2-40B4-BE49-F238E27FC236}">
                <a16:creationId xmlns:a16="http://schemas.microsoft.com/office/drawing/2014/main" id="{DF5734C5-AB77-4D24-9AF0-C70341956F2B}"/>
              </a:ext>
            </a:extLst>
          </p:cNvPr>
          <p:cNvSpPr/>
          <p:nvPr/>
        </p:nvSpPr>
        <p:spPr>
          <a:xfrm>
            <a:off x="7146876" y="3184068"/>
            <a:ext cx="3057001" cy="2225040"/>
          </a:xfrm>
          <a:prstGeom prst="curvedLeftArrow">
            <a:avLst>
              <a:gd name="adj1" fmla="val 11088"/>
              <a:gd name="adj2" fmla="val 20716"/>
              <a:gd name="adj3" fmla="val 1686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7F5590A9-544E-46AA-8703-497AD013C3AA}"/>
              </a:ext>
            </a:extLst>
          </p:cNvPr>
          <p:cNvGraphicFramePr>
            <a:graphicFrameLocks noGrp="1"/>
          </p:cNvGraphicFramePr>
          <p:nvPr/>
        </p:nvGraphicFramePr>
        <p:xfrm>
          <a:off x="7971603" y="2919535"/>
          <a:ext cx="1379787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9787">
                  <a:extLst>
                    <a:ext uri="{9D8B030D-6E8A-4147-A177-3AD203B41FA5}">
                      <a16:colId xmlns:a16="http://schemas.microsoft.com/office/drawing/2014/main" val="3776574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1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1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73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Prediction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9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5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30971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D66488EB-98BD-428A-A199-C3F8BDAE4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644548"/>
              </p:ext>
            </p:extLst>
          </p:nvPr>
        </p:nvGraphicFramePr>
        <p:xfrm>
          <a:off x="9637694" y="2919535"/>
          <a:ext cx="1627337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7337">
                  <a:extLst>
                    <a:ext uri="{9D8B030D-6E8A-4147-A177-3AD203B41FA5}">
                      <a16:colId xmlns:a16="http://schemas.microsoft.com/office/drawing/2014/main" val="3776574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Ground truth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1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1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73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Truth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9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5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30971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736D3452-6DEF-4AC6-91C8-EEFB4FD3E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810" y="2789607"/>
            <a:ext cx="762786" cy="7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1855B302-77A7-4813-A40C-E59A8571BFCA}"/>
              </a:ext>
            </a:extLst>
          </p:cNvPr>
          <p:cNvSpPr/>
          <p:nvPr/>
        </p:nvSpPr>
        <p:spPr>
          <a:xfrm rot="5400000">
            <a:off x="2218039" y="1181747"/>
            <a:ext cx="296894" cy="26489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AD25F33-7182-47D5-B79E-44FC71BC618C}"/>
              </a:ext>
            </a:extLst>
          </p:cNvPr>
          <p:cNvSpPr txBox="1"/>
          <p:nvPr/>
        </p:nvSpPr>
        <p:spPr>
          <a:xfrm>
            <a:off x="979285" y="1746095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Features</a:t>
            </a: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A2EC7CD3-2906-48BD-9EAA-DBFC49F99916}"/>
              </a:ext>
            </a:extLst>
          </p:cNvPr>
          <p:cNvSpPr/>
          <p:nvPr/>
        </p:nvSpPr>
        <p:spPr>
          <a:xfrm>
            <a:off x="645707" y="2772513"/>
            <a:ext cx="296894" cy="251908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0BBB0E-6EE5-4922-85F8-334B1920EB8F}"/>
              </a:ext>
            </a:extLst>
          </p:cNvPr>
          <p:cNvSpPr txBox="1"/>
          <p:nvPr/>
        </p:nvSpPr>
        <p:spPr>
          <a:xfrm rot="16200000">
            <a:off x="-1139828" y="3770443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Samples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F7C0B34-981F-41EC-B369-696C6AD6DCF9}"/>
              </a:ext>
            </a:extLst>
          </p:cNvPr>
          <p:cNvSpPr txBox="1"/>
          <p:nvPr/>
        </p:nvSpPr>
        <p:spPr>
          <a:xfrm>
            <a:off x="-119399" y="1210116"/>
            <a:ext cx="2648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3200" b="1">
                <a:solidFill>
                  <a:schemeClr val="accent4"/>
                </a:solidFill>
              </a:defRPr>
            </a:lvl1pPr>
          </a:lstStyle>
          <a:p>
            <a:r>
              <a:rPr lang="it-IT" dirty="0">
                <a:solidFill>
                  <a:schemeClr val="accent6"/>
                </a:solidFill>
              </a:rPr>
              <a:t>Training data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F5A73B8-0707-4AC4-83F3-DC091A1B9F55}"/>
              </a:ext>
            </a:extLst>
          </p:cNvPr>
          <p:cNvCxnSpPr>
            <a:cxnSpLocks/>
          </p:cNvCxnSpPr>
          <p:nvPr/>
        </p:nvCxnSpPr>
        <p:spPr>
          <a:xfrm>
            <a:off x="292533" y="1720762"/>
            <a:ext cx="749487" cy="1105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ulle narrative : rectangle 16">
            <a:extLst>
              <a:ext uri="{FF2B5EF4-FFF2-40B4-BE49-F238E27FC236}">
                <a16:creationId xmlns:a16="http://schemas.microsoft.com/office/drawing/2014/main" id="{D61E775A-8D12-4B15-B199-A9DD9BE132EB}"/>
              </a:ext>
            </a:extLst>
          </p:cNvPr>
          <p:cNvSpPr/>
          <p:nvPr/>
        </p:nvSpPr>
        <p:spPr>
          <a:xfrm>
            <a:off x="6730737" y="5901179"/>
            <a:ext cx="3930977" cy="802560"/>
          </a:xfrm>
          <a:prstGeom prst="wedgeRectCallout">
            <a:avLst>
              <a:gd name="adj1" fmla="val -58963"/>
              <a:gd name="adj2" fmla="val -1215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 the case of a neural network, what are the </a:t>
            </a:r>
            <a:r>
              <a:rPr lang="en-US" b="1" dirty="0">
                <a:solidFill>
                  <a:srgbClr val="FFC000"/>
                </a:solidFill>
              </a:rPr>
              <a:t>parameters</a:t>
            </a:r>
            <a:r>
              <a:rPr lang="en-US" dirty="0"/>
              <a:t> to be optimized?</a:t>
            </a:r>
          </a:p>
        </p:txBody>
      </p:sp>
    </p:spTree>
    <p:extLst>
      <p:ext uri="{BB962C8B-B14F-4D97-AF65-F5344CB8AC3E}">
        <p14:creationId xmlns:p14="http://schemas.microsoft.com/office/powerpoint/2010/main" val="3455087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77C4E-B3EC-40B0-BCCD-521A7161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C85CBC-1B62-4137-BDD7-20699C042F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Neurons are used in subsequent sets, called </a:t>
            </a:r>
            <a:r>
              <a:rPr lang="en-US" i="1" dirty="0"/>
              <a:t>layers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4DC60F-C9CF-4841-A62B-A514E395960E}"/>
              </a:ext>
            </a:extLst>
          </p:cNvPr>
          <p:cNvSpPr/>
          <p:nvPr/>
        </p:nvSpPr>
        <p:spPr>
          <a:xfrm>
            <a:off x="4034669" y="2455763"/>
            <a:ext cx="791409" cy="276528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5DA7C164-52C8-4997-ABB5-671CB0ECEED1}"/>
              </a:ext>
            </a:extLst>
          </p:cNvPr>
          <p:cNvSpPr txBox="1"/>
          <p:nvPr/>
        </p:nvSpPr>
        <p:spPr>
          <a:xfrm>
            <a:off x="3660728" y="5204797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Input layer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6BA8952-DA05-4D03-8DE7-905F3352A2A6}"/>
              </a:ext>
            </a:extLst>
          </p:cNvPr>
          <p:cNvSpPr/>
          <p:nvPr/>
        </p:nvSpPr>
        <p:spPr>
          <a:xfrm>
            <a:off x="7098927" y="2455763"/>
            <a:ext cx="791409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BE90472-74B2-495A-999E-31B4A95FE9C2}"/>
              </a:ext>
            </a:extLst>
          </p:cNvPr>
          <p:cNvSpPr txBox="1"/>
          <p:nvPr/>
        </p:nvSpPr>
        <p:spPr>
          <a:xfrm>
            <a:off x="6734097" y="519511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Output layer</a:t>
            </a: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517B5105-CDC3-4773-A9FF-55F549D65A1A}"/>
              </a:ext>
            </a:extLst>
          </p:cNvPr>
          <p:cNvGrpSpPr/>
          <p:nvPr/>
        </p:nvGrpSpPr>
        <p:grpSpPr>
          <a:xfrm>
            <a:off x="4209982" y="2455763"/>
            <a:ext cx="3423374" cy="2971800"/>
            <a:chOff x="3295582" y="2484043"/>
            <a:chExt cx="3423374" cy="2971800"/>
          </a:xfrm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DA7877B2-8837-4BD9-8DF5-1A676630150E}"/>
                </a:ext>
              </a:extLst>
            </p:cNvPr>
            <p:cNvSpPr/>
            <p:nvPr/>
          </p:nvSpPr>
          <p:spPr>
            <a:xfrm>
              <a:off x="4927209" y="2484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002A07F7-1F6A-4159-93B5-5665821CFF38}"/>
                </a:ext>
              </a:extLst>
            </p:cNvPr>
            <p:cNvSpPr/>
            <p:nvPr/>
          </p:nvSpPr>
          <p:spPr>
            <a:xfrm>
              <a:off x="4927209" y="29412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38942831-07F3-495D-8C18-1E70207E1C1B}"/>
                </a:ext>
              </a:extLst>
            </p:cNvPr>
            <p:cNvSpPr/>
            <p:nvPr/>
          </p:nvSpPr>
          <p:spPr>
            <a:xfrm>
              <a:off x="4927209" y="33984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BBAF6740-D78A-4DB5-B4C4-9F44EAD2D4E6}"/>
                </a:ext>
              </a:extLst>
            </p:cNvPr>
            <p:cNvSpPr/>
            <p:nvPr/>
          </p:nvSpPr>
          <p:spPr>
            <a:xfrm>
              <a:off x="4927209" y="38556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BAF93A2F-1F7F-45BD-B6A6-60A9B2F3EF43}"/>
                </a:ext>
              </a:extLst>
            </p:cNvPr>
            <p:cNvSpPr/>
            <p:nvPr/>
          </p:nvSpPr>
          <p:spPr>
            <a:xfrm>
              <a:off x="4927209" y="43128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FC3133B5-7AA0-4F19-B1D5-BEA343DA8F00}"/>
                </a:ext>
              </a:extLst>
            </p:cNvPr>
            <p:cNvSpPr/>
            <p:nvPr/>
          </p:nvSpPr>
          <p:spPr>
            <a:xfrm>
              <a:off x="4927209" y="5151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4259F8C-E3BB-4101-8029-20A104FE4A7E}"/>
                </a:ext>
              </a:extLst>
            </p:cNvPr>
            <p:cNvSpPr/>
            <p:nvPr/>
          </p:nvSpPr>
          <p:spPr>
            <a:xfrm>
              <a:off x="3371782" y="28650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20309F4-28A1-4BB7-B3A5-E1B97DC16B0C}"/>
                </a:ext>
              </a:extLst>
            </p:cNvPr>
            <p:cNvSpPr/>
            <p:nvPr/>
          </p:nvSpPr>
          <p:spPr>
            <a:xfrm>
              <a:off x="3371782" y="33222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2810F9F-E58D-4FCF-B4BE-4EBD89D144CE}"/>
                </a:ext>
              </a:extLst>
            </p:cNvPr>
            <p:cNvSpPr/>
            <p:nvPr/>
          </p:nvSpPr>
          <p:spPr>
            <a:xfrm>
              <a:off x="3371782" y="3779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067243B-287B-4FE3-A6DA-11B69838A6FB}"/>
                </a:ext>
              </a:extLst>
            </p:cNvPr>
            <p:cNvSpPr/>
            <p:nvPr/>
          </p:nvSpPr>
          <p:spPr>
            <a:xfrm>
              <a:off x="3371782" y="4541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4" name="ZoneTexte 13">
              <a:extLst>
                <a:ext uri="{FF2B5EF4-FFF2-40B4-BE49-F238E27FC236}">
                  <a16:creationId xmlns:a16="http://schemas.microsoft.com/office/drawing/2014/main" id="{1DF8F6E7-DBCF-4AEC-9E7A-02CEF8563C63}"/>
                </a:ext>
              </a:extLst>
            </p:cNvPr>
            <p:cNvSpPr txBox="1"/>
            <p:nvPr/>
          </p:nvSpPr>
          <p:spPr>
            <a:xfrm>
              <a:off x="3295582" y="3834341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5" name="ZoneTexte 14">
              <a:extLst>
                <a:ext uri="{FF2B5EF4-FFF2-40B4-BE49-F238E27FC236}">
                  <a16:creationId xmlns:a16="http://schemas.microsoft.com/office/drawing/2014/main" id="{4DD8FAD6-204E-4150-A03C-76F6038757CD}"/>
                </a:ext>
              </a:extLst>
            </p:cNvPr>
            <p:cNvSpPr txBox="1"/>
            <p:nvPr/>
          </p:nvSpPr>
          <p:spPr>
            <a:xfrm>
              <a:off x="4851009" y="440946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79AB94E2-1F5F-4235-881F-1AE87F4F6BA2}"/>
                </a:ext>
              </a:extLst>
            </p:cNvPr>
            <p:cNvSpPr/>
            <p:nvPr/>
          </p:nvSpPr>
          <p:spPr>
            <a:xfrm>
              <a:off x="6414156" y="32209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316362F-9614-41B7-AAEC-FFA8B788FC92}"/>
                </a:ext>
              </a:extLst>
            </p:cNvPr>
            <p:cNvSpPr/>
            <p:nvPr/>
          </p:nvSpPr>
          <p:spPr>
            <a:xfrm>
              <a:off x="6414156" y="36781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AC5B0D67-D6FA-4955-B60B-30D5F8A51A72}"/>
                </a:ext>
              </a:extLst>
            </p:cNvPr>
            <p:cNvSpPr/>
            <p:nvPr/>
          </p:nvSpPr>
          <p:spPr>
            <a:xfrm>
              <a:off x="6414156" y="41353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6B0FD185-2050-4F90-9CD3-5CA34DCD27FC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5F030B28-13E3-4032-84E5-B253A4861D02}"/>
                </a:ext>
              </a:extLst>
            </p:cNvPr>
            <p:cNvCxnSpPr>
              <a:endCxn id="75" idx="2"/>
            </p:cNvCxnSpPr>
            <p:nvPr/>
          </p:nvCxnSpPr>
          <p:spPr>
            <a:xfrm>
              <a:off x="3676582" y="30174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4441EEAA-763B-40E6-9EEB-2B71142018DE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0174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188C9E61-48F8-426C-8615-2C714839DDF4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0174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DC42F47D-E74E-4595-B58B-7314EEE3C1D1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017443"/>
              <a:ext cx="1250627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4C9E3ED8-8EEA-4847-B80E-801ECD04066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581BFC58-C31E-4A95-9236-B6828874F0B7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4AA439ED-15C4-4737-AB74-115E67FAC00F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4746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189369BC-2330-4669-8E9B-240343358E52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4746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E2C5C9F7-8201-4B2B-BB1A-FF7ACC2E3C6C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4746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1E0655BF-6C4F-4383-846B-02C1A242C37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474643"/>
              <a:ext cx="1250627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A5EE4DB3-926D-4C34-A636-B3121E2C2FE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017443"/>
              <a:ext cx="1250627" cy="228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22093ACE-94A9-42DE-8A4F-C53A45B7F30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D4CC7F28-7165-42B3-B3C8-7AC25B6F0E0C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7B01C09A-DE33-42C9-97C1-183D4995EC32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FFBAC13F-DF11-4581-AFD9-581436EABBFF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9318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861924D0-6AF3-4DEC-AE4B-D1AF1F49FA16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9318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08110958-B693-4EFF-A179-E70E2DD0DEF7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931843"/>
              <a:ext cx="1250627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357CBF2D-9D15-4E61-A835-16DFF41A59A9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703F887E-CD99-4BDC-9D40-70DE03DC115E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80C3C461-EBF7-4F40-A6F6-C1280441D6B5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09521F9F-07BE-4C56-8302-434EB39823D0}"/>
                </a:ext>
              </a:extLst>
            </p:cNvPr>
            <p:cNvCxnSpPr>
              <a:endCxn id="77" idx="2"/>
            </p:cNvCxnSpPr>
            <p:nvPr/>
          </p:nvCxnSpPr>
          <p:spPr>
            <a:xfrm flipV="1">
              <a:off x="3676582" y="4008043"/>
              <a:ext cx="1250627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64EF6070-8FEC-444D-820E-7FE36D1A99BB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676582" y="4465243"/>
              <a:ext cx="1250627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80195B1D-9486-4647-A66D-CB31229007EF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4693843"/>
              <a:ext cx="1250627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FDF782FD-48B4-44DD-A317-ED16AD5B46A8}"/>
                </a:ext>
              </a:extLst>
            </p:cNvPr>
            <p:cNvCxnSpPr>
              <a:stCxn id="74" idx="6"/>
              <a:endCxn id="86" idx="2"/>
            </p:cNvCxnSpPr>
            <p:nvPr/>
          </p:nvCxnSpPr>
          <p:spPr>
            <a:xfrm>
              <a:off x="5232009" y="26364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2D9A5E57-CE4D-48B5-A095-8AC6A3D0EAAD}"/>
                </a:ext>
              </a:extLst>
            </p:cNvPr>
            <p:cNvCxnSpPr>
              <a:stCxn id="74" idx="6"/>
              <a:endCxn id="87" idx="2"/>
            </p:cNvCxnSpPr>
            <p:nvPr/>
          </p:nvCxnSpPr>
          <p:spPr>
            <a:xfrm>
              <a:off x="5232009" y="26364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733019C5-D169-420B-A0AF-E676C1D5C14F}"/>
                </a:ext>
              </a:extLst>
            </p:cNvPr>
            <p:cNvCxnSpPr>
              <a:stCxn id="74" idx="6"/>
              <a:endCxn id="88" idx="2"/>
            </p:cNvCxnSpPr>
            <p:nvPr/>
          </p:nvCxnSpPr>
          <p:spPr>
            <a:xfrm>
              <a:off x="5232009" y="2636443"/>
              <a:ext cx="1182147" cy="1651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055999B4-1CC7-4FC1-A29F-43286671672B}"/>
                </a:ext>
              </a:extLst>
            </p:cNvPr>
            <p:cNvCxnSpPr>
              <a:stCxn id="75" idx="6"/>
              <a:endCxn id="86" idx="2"/>
            </p:cNvCxnSpPr>
            <p:nvPr/>
          </p:nvCxnSpPr>
          <p:spPr>
            <a:xfrm>
              <a:off x="5232009" y="30936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FAD21198-0A38-45FB-9F8F-5D8A0F8DF5F8}"/>
                </a:ext>
              </a:extLst>
            </p:cNvPr>
            <p:cNvCxnSpPr>
              <a:stCxn id="75" idx="6"/>
              <a:endCxn id="87" idx="2"/>
            </p:cNvCxnSpPr>
            <p:nvPr/>
          </p:nvCxnSpPr>
          <p:spPr>
            <a:xfrm>
              <a:off x="5232009" y="30936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21058812-B6EC-4C5F-82BD-DC8144DD424F}"/>
                </a:ext>
              </a:extLst>
            </p:cNvPr>
            <p:cNvCxnSpPr>
              <a:stCxn id="75" idx="6"/>
              <a:endCxn id="88" idx="2"/>
            </p:cNvCxnSpPr>
            <p:nvPr/>
          </p:nvCxnSpPr>
          <p:spPr>
            <a:xfrm>
              <a:off x="5232009" y="30936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26CAEF22-9E4A-498A-BE4A-C9A67B4C8B39}"/>
                </a:ext>
              </a:extLst>
            </p:cNvPr>
            <p:cNvCxnSpPr>
              <a:stCxn id="76" idx="6"/>
              <a:endCxn id="86" idx="2"/>
            </p:cNvCxnSpPr>
            <p:nvPr/>
          </p:nvCxnSpPr>
          <p:spPr>
            <a:xfrm flipV="1">
              <a:off x="5232009" y="33733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E53AC9B2-65A2-4DBA-BC93-0486DE6FCF87}"/>
                </a:ext>
              </a:extLst>
            </p:cNvPr>
            <p:cNvCxnSpPr>
              <a:stCxn id="76" idx="6"/>
              <a:endCxn id="87" idx="2"/>
            </p:cNvCxnSpPr>
            <p:nvPr/>
          </p:nvCxnSpPr>
          <p:spPr>
            <a:xfrm>
              <a:off x="5232009" y="35508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435D19B4-5FA9-48D3-8378-918B48526220}"/>
                </a:ext>
              </a:extLst>
            </p:cNvPr>
            <p:cNvCxnSpPr>
              <a:stCxn id="76" idx="6"/>
              <a:endCxn id="88" idx="2"/>
            </p:cNvCxnSpPr>
            <p:nvPr/>
          </p:nvCxnSpPr>
          <p:spPr>
            <a:xfrm>
              <a:off x="5232009" y="35508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1CD33D4E-A808-49B5-8EA5-232D95B3425C}"/>
                </a:ext>
              </a:extLst>
            </p:cNvPr>
            <p:cNvCxnSpPr>
              <a:stCxn id="77" idx="6"/>
              <a:endCxn id="86" idx="2"/>
            </p:cNvCxnSpPr>
            <p:nvPr/>
          </p:nvCxnSpPr>
          <p:spPr>
            <a:xfrm flipV="1">
              <a:off x="5232009" y="33733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919A073D-D751-4D0F-A1C4-616C5483C1C1}"/>
                </a:ext>
              </a:extLst>
            </p:cNvPr>
            <p:cNvCxnSpPr>
              <a:stCxn id="77" idx="6"/>
              <a:endCxn id="87" idx="2"/>
            </p:cNvCxnSpPr>
            <p:nvPr/>
          </p:nvCxnSpPr>
          <p:spPr>
            <a:xfrm flipV="1">
              <a:off x="5232009" y="38305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D0B7E3E0-1985-43A5-887D-0659E81ACD3B}"/>
                </a:ext>
              </a:extLst>
            </p:cNvPr>
            <p:cNvCxnSpPr>
              <a:stCxn id="77" idx="6"/>
              <a:endCxn id="88" idx="2"/>
            </p:cNvCxnSpPr>
            <p:nvPr/>
          </p:nvCxnSpPr>
          <p:spPr>
            <a:xfrm>
              <a:off x="5232009" y="40080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31FA712B-2828-4FA7-BA6A-A7ED3380706A}"/>
                </a:ext>
              </a:extLst>
            </p:cNvPr>
            <p:cNvCxnSpPr>
              <a:stCxn id="78" idx="6"/>
              <a:endCxn id="86" idx="2"/>
            </p:cNvCxnSpPr>
            <p:nvPr/>
          </p:nvCxnSpPr>
          <p:spPr>
            <a:xfrm flipV="1">
              <a:off x="5232009" y="3373385"/>
              <a:ext cx="1182147" cy="1091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F7EB82DC-9031-4EC1-BDEC-7CDAB19CF952}"/>
                </a:ext>
              </a:extLst>
            </p:cNvPr>
            <p:cNvCxnSpPr>
              <a:stCxn id="78" idx="6"/>
              <a:endCxn id="87" idx="2"/>
            </p:cNvCxnSpPr>
            <p:nvPr/>
          </p:nvCxnSpPr>
          <p:spPr>
            <a:xfrm flipV="1">
              <a:off x="5232009" y="38305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6058D6FA-3B45-4479-A623-44ED376FB7FB}"/>
                </a:ext>
              </a:extLst>
            </p:cNvPr>
            <p:cNvCxnSpPr>
              <a:stCxn id="78" idx="6"/>
              <a:endCxn id="88" idx="2"/>
            </p:cNvCxnSpPr>
            <p:nvPr/>
          </p:nvCxnSpPr>
          <p:spPr>
            <a:xfrm flipV="1">
              <a:off x="5232009" y="42877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9C840A9D-E1EA-4A59-B3B8-AADA246C98E9}"/>
                </a:ext>
              </a:extLst>
            </p:cNvPr>
            <p:cNvCxnSpPr>
              <a:stCxn id="79" idx="6"/>
              <a:endCxn id="86" idx="2"/>
            </p:cNvCxnSpPr>
            <p:nvPr/>
          </p:nvCxnSpPr>
          <p:spPr>
            <a:xfrm flipV="1">
              <a:off x="5232009" y="3373385"/>
              <a:ext cx="1182147" cy="1930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AC9A8121-F8CE-4AA0-ABB8-858ABD6B6E9F}"/>
                </a:ext>
              </a:extLst>
            </p:cNvPr>
            <p:cNvCxnSpPr>
              <a:stCxn id="79" idx="6"/>
              <a:endCxn id="87" idx="2"/>
            </p:cNvCxnSpPr>
            <p:nvPr/>
          </p:nvCxnSpPr>
          <p:spPr>
            <a:xfrm flipV="1">
              <a:off x="5232009" y="3830585"/>
              <a:ext cx="1182147" cy="1472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58CEBCE0-6ED1-4DD9-8F5A-512508B462FA}"/>
                </a:ext>
              </a:extLst>
            </p:cNvPr>
            <p:cNvCxnSpPr>
              <a:stCxn id="79" idx="6"/>
              <a:endCxn id="88" idx="2"/>
            </p:cNvCxnSpPr>
            <p:nvPr/>
          </p:nvCxnSpPr>
          <p:spPr>
            <a:xfrm flipV="1">
              <a:off x="5232009" y="4287785"/>
              <a:ext cx="1182147" cy="1015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8E3E584-9B7D-4C36-A897-D5F30BD6C1D2}"/>
              </a:ext>
            </a:extLst>
          </p:cNvPr>
          <p:cNvSpPr/>
          <p:nvPr/>
        </p:nvSpPr>
        <p:spPr>
          <a:xfrm>
            <a:off x="5588099" y="2336254"/>
            <a:ext cx="791409" cy="3210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9BED95D1-F2C7-45F9-96C8-EFD1F9AC3327}"/>
              </a:ext>
            </a:extLst>
          </p:cNvPr>
          <p:cNvSpPr txBox="1"/>
          <p:nvPr/>
        </p:nvSpPr>
        <p:spPr>
          <a:xfrm>
            <a:off x="5216295" y="5539864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798282BA-85A7-42CD-8946-7BA3D48C1465}"/>
              </a:ext>
            </a:extLst>
          </p:cNvPr>
          <p:cNvSpPr/>
          <p:nvPr/>
        </p:nvSpPr>
        <p:spPr>
          <a:xfrm>
            <a:off x="571205" y="4132162"/>
            <a:ext cx="2370104" cy="1302479"/>
          </a:xfrm>
          <a:prstGeom prst="wedgeRectCallout">
            <a:avLst>
              <a:gd name="adj1" fmla="val 102299"/>
              <a:gd name="adj2" fmla="val -9419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layer does not really have neurons, just </a:t>
            </a:r>
            <a:r>
              <a:rPr lang="en-US" b="1" dirty="0">
                <a:solidFill>
                  <a:schemeClr val="accent6"/>
                </a:solidFill>
              </a:rPr>
              <a:t>feature values</a:t>
            </a:r>
            <a:r>
              <a:rPr lang="en-US" b="1" dirty="0"/>
              <a:t> </a:t>
            </a:r>
            <a:r>
              <a:rPr lang="en-US" dirty="0"/>
              <a:t>(inputs)</a:t>
            </a:r>
            <a:endParaRPr lang="en-US" b="1" dirty="0"/>
          </a:p>
        </p:txBody>
      </p:sp>
      <p:sp>
        <p:nvSpPr>
          <p:cNvPr id="124" name="Bulle narrative : rectangle 123">
            <a:extLst>
              <a:ext uri="{FF2B5EF4-FFF2-40B4-BE49-F238E27FC236}">
                <a16:creationId xmlns:a16="http://schemas.microsoft.com/office/drawing/2014/main" id="{065232B9-88D6-4DBB-A586-D264121E1C0A}"/>
              </a:ext>
            </a:extLst>
          </p:cNvPr>
          <p:cNvSpPr/>
          <p:nvPr/>
        </p:nvSpPr>
        <p:spPr>
          <a:xfrm>
            <a:off x="9112185" y="4170263"/>
            <a:ext cx="2961033" cy="1302479"/>
          </a:xfrm>
          <a:prstGeom prst="wedgeRectCallout">
            <a:avLst>
              <a:gd name="adj1" fmla="val -95768"/>
              <a:gd name="adj2" fmla="val -79722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Values in output of the output layer are interpreted as </a:t>
            </a:r>
            <a:r>
              <a:rPr lang="en-US" b="1" dirty="0">
                <a:solidFill>
                  <a:schemeClr val="accent2"/>
                </a:solidFill>
              </a:rPr>
              <a:t>predictions </a:t>
            </a:r>
            <a:r>
              <a:rPr lang="en-US" dirty="0">
                <a:solidFill>
                  <a:schemeClr val="tx1"/>
                </a:solidFill>
              </a:rPr>
              <a:t>for the </a:t>
            </a:r>
            <a:r>
              <a:rPr lang="en-US" b="1" dirty="0">
                <a:solidFill>
                  <a:schemeClr val="accent2"/>
                </a:solidFill>
              </a:rPr>
              <a:t>target(s)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Bulle narrative : rectangle 4">
                <a:extLst>
                  <a:ext uri="{FF2B5EF4-FFF2-40B4-BE49-F238E27FC236}">
                    <a16:creationId xmlns:a16="http://schemas.microsoft.com/office/drawing/2014/main" id="{EE2457D7-63A2-47AA-A23B-5097F0837683}"/>
                  </a:ext>
                </a:extLst>
              </p:cNvPr>
              <p:cNvSpPr/>
              <p:nvPr/>
            </p:nvSpPr>
            <p:spPr>
              <a:xfrm>
                <a:off x="9012025" y="2336254"/>
                <a:ext cx="2469822" cy="1008851"/>
              </a:xfrm>
              <a:prstGeom prst="wedgeRectCallout">
                <a:avLst>
                  <a:gd name="adj1" fmla="val -105948"/>
                  <a:gd name="adj2" fmla="val 12976"/>
                </a:avLst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Weights (and biases)!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Bulle narrative : rectangle 4">
                <a:extLst>
                  <a:ext uri="{FF2B5EF4-FFF2-40B4-BE49-F238E27FC236}">
                    <a16:creationId xmlns:a16="http://schemas.microsoft.com/office/drawing/2014/main" id="{EE2457D7-63A2-47AA-A23B-5097F08376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025" y="2336254"/>
                <a:ext cx="2469822" cy="1008851"/>
              </a:xfrm>
              <a:prstGeom prst="wedgeRectCallout">
                <a:avLst>
                  <a:gd name="adj1" fmla="val -105948"/>
                  <a:gd name="adj2" fmla="val 12976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Bulle narrative : rectangle 124">
                <a:extLst>
                  <a:ext uri="{FF2B5EF4-FFF2-40B4-BE49-F238E27FC236}">
                    <a16:creationId xmlns:a16="http://schemas.microsoft.com/office/drawing/2014/main" id="{E232F2F2-C799-4657-B729-35AD8211A96C}"/>
                  </a:ext>
                </a:extLst>
              </p:cNvPr>
              <p:cNvSpPr/>
              <p:nvPr/>
            </p:nvSpPr>
            <p:spPr>
              <a:xfrm>
                <a:off x="822718" y="2336415"/>
                <a:ext cx="2469822" cy="1008851"/>
              </a:xfrm>
              <a:prstGeom prst="wedgeRectCallout">
                <a:avLst>
                  <a:gd name="adj1" fmla="val 152068"/>
                  <a:gd name="adj2" fmla="val 44746"/>
                </a:avLst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Weights (and biases)!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Bulle narrative : rectangle 124">
                <a:extLst>
                  <a:ext uri="{FF2B5EF4-FFF2-40B4-BE49-F238E27FC236}">
                    <a16:creationId xmlns:a16="http://schemas.microsoft.com/office/drawing/2014/main" id="{E232F2F2-C799-4657-B729-35AD8211A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18" y="2336415"/>
                <a:ext cx="2469822" cy="1008851"/>
              </a:xfrm>
              <a:prstGeom prst="wedgeRectCallout">
                <a:avLst>
                  <a:gd name="adj1" fmla="val 152068"/>
                  <a:gd name="adj2" fmla="val 44746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355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77C4E-B3EC-40B0-BCCD-521A7161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C85CBC-1B62-4137-BDD7-20699C042F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Neurons are used in subsequent sets, called </a:t>
            </a:r>
            <a:r>
              <a:rPr lang="en-US" i="1" dirty="0"/>
              <a:t>layers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4DC60F-C9CF-4841-A62B-A514E395960E}"/>
              </a:ext>
            </a:extLst>
          </p:cNvPr>
          <p:cNvSpPr/>
          <p:nvPr/>
        </p:nvSpPr>
        <p:spPr>
          <a:xfrm>
            <a:off x="4034669" y="2455763"/>
            <a:ext cx="791409" cy="276528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5DA7C164-52C8-4997-ABB5-671CB0ECEED1}"/>
              </a:ext>
            </a:extLst>
          </p:cNvPr>
          <p:cNvSpPr txBox="1"/>
          <p:nvPr/>
        </p:nvSpPr>
        <p:spPr>
          <a:xfrm>
            <a:off x="3660728" y="5204797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Input layer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6BA8952-DA05-4D03-8DE7-905F3352A2A6}"/>
              </a:ext>
            </a:extLst>
          </p:cNvPr>
          <p:cNvSpPr/>
          <p:nvPr/>
        </p:nvSpPr>
        <p:spPr>
          <a:xfrm>
            <a:off x="7098927" y="2455763"/>
            <a:ext cx="791409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BE90472-74B2-495A-999E-31B4A95FE9C2}"/>
              </a:ext>
            </a:extLst>
          </p:cNvPr>
          <p:cNvSpPr txBox="1"/>
          <p:nvPr/>
        </p:nvSpPr>
        <p:spPr>
          <a:xfrm>
            <a:off x="6734097" y="519511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Output layer</a:t>
            </a: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517B5105-CDC3-4773-A9FF-55F549D65A1A}"/>
              </a:ext>
            </a:extLst>
          </p:cNvPr>
          <p:cNvGrpSpPr/>
          <p:nvPr/>
        </p:nvGrpSpPr>
        <p:grpSpPr>
          <a:xfrm>
            <a:off x="4209982" y="2455763"/>
            <a:ext cx="3423374" cy="2971800"/>
            <a:chOff x="3295582" y="2484043"/>
            <a:chExt cx="3423374" cy="2971800"/>
          </a:xfrm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DA7877B2-8837-4BD9-8DF5-1A676630150E}"/>
                </a:ext>
              </a:extLst>
            </p:cNvPr>
            <p:cNvSpPr/>
            <p:nvPr/>
          </p:nvSpPr>
          <p:spPr>
            <a:xfrm>
              <a:off x="4927209" y="2484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002A07F7-1F6A-4159-93B5-5665821CFF38}"/>
                </a:ext>
              </a:extLst>
            </p:cNvPr>
            <p:cNvSpPr/>
            <p:nvPr/>
          </p:nvSpPr>
          <p:spPr>
            <a:xfrm>
              <a:off x="4927209" y="29412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38942831-07F3-495D-8C18-1E70207E1C1B}"/>
                </a:ext>
              </a:extLst>
            </p:cNvPr>
            <p:cNvSpPr/>
            <p:nvPr/>
          </p:nvSpPr>
          <p:spPr>
            <a:xfrm>
              <a:off x="4927209" y="33984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BBAF6740-D78A-4DB5-B4C4-9F44EAD2D4E6}"/>
                </a:ext>
              </a:extLst>
            </p:cNvPr>
            <p:cNvSpPr/>
            <p:nvPr/>
          </p:nvSpPr>
          <p:spPr>
            <a:xfrm>
              <a:off x="4927209" y="38556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BAF93A2F-1F7F-45BD-B6A6-60A9B2F3EF43}"/>
                </a:ext>
              </a:extLst>
            </p:cNvPr>
            <p:cNvSpPr/>
            <p:nvPr/>
          </p:nvSpPr>
          <p:spPr>
            <a:xfrm>
              <a:off x="4927209" y="43128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FC3133B5-7AA0-4F19-B1D5-BEA343DA8F00}"/>
                </a:ext>
              </a:extLst>
            </p:cNvPr>
            <p:cNvSpPr/>
            <p:nvPr/>
          </p:nvSpPr>
          <p:spPr>
            <a:xfrm>
              <a:off x="4927209" y="5151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4259F8C-E3BB-4101-8029-20A104FE4A7E}"/>
                </a:ext>
              </a:extLst>
            </p:cNvPr>
            <p:cNvSpPr/>
            <p:nvPr/>
          </p:nvSpPr>
          <p:spPr>
            <a:xfrm>
              <a:off x="3371782" y="28650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20309F4-28A1-4BB7-B3A5-E1B97DC16B0C}"/>
                </a:ext>
              </a:extLst>
            </p:cNvPr>
            <p:cNvSpPr/>
            <p:nvPr/>
          </p:nvSpPr>
          <p:spPr>
            <a:xfrm>
              <a:off x="3371782" y="33222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2810F9F-E58D-4FCF-B4BE-4EBD89D144CE}"/>
                </a:ext>
              </a:extLst>
            </p:cNvPr>
            <p:cNvSpPr/>
            <p:nvPr/>
          </p:nvSpPr>
          <p:spPr>
            <a:xfrm>
              <a:off x="3371782" y="3779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067243B-287B-4FE3-A6DA-11B69838A6FB}"/>
                </a:ext>
              </a:extLst>
            </p:cNvPr>
            <p:cNvSpPr/>
            <p:nvPr/>
          </p:nvSpPr>
          <p:spPr>
            <a:xfrm>
              <a:off x="3371782" y="4541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4" name="ZoneTexte 13">
              <a:extLst>
                <a:ext uri="{FF2B5EF4-FFF2-40B4-BE49-F238E27FC236}">
                  <a16:creationId xmlns:a16="http://schemas.microsoft.com/office/drawing/2014/main" id="{1DF8F6E7-DBCF-4AEC-9E7A-02CEF8563C63}"/>
                </a:ext>
              </a:extLst>
            </p:cNvPr>
            <p:cNvSpPr txBox="1"/>
            <p:nvPr/>
          </p:nvSpPr>
          <p:spPr>
            <a:xfrm>
              <a:off x="3295582" y="3834341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5" name="ZoneTexte 14">
              <a:extLst>
                <a:ext uri="{FF2B5EF4-FFF2-40B4-BE49-F238E27FC236}">
                  <a16:creationId xmlns:a16="http://schemas.microsoft.com/office/drawing/2014/main" id="{4DD8FAD6-204E-4150-A03C-76F6038757CD}"/>
                </a:ext>
              </a:extLst>
            </p:cNvPr>
            <p:cNvSpPr txBox="1"/>
            <p:nvPr/>
          </p:nvSpPr>
          <p:spPr>
            <a:xfrm>
              <a:off x="4851009" y="440946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79AB94E2-1F5F-4235-881F-1AE87F4F6BA2}"/>
                </a:ext>
              </a:extLst>
            </p:cNvPr>
            <p:cNvSpPr/>
            <p:nvPr/>
          </p:nvSpPr>
          <p:spPr>
            <a:xfrm>
              <a:off x="6414156" y="32209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316362F-9614-41B7-AAEC-FFA8B788FC92}"/>
                </a:ext>
              </a:extLst>
            </p:cNvPr>
            <p:cNvSpPr/>
            <p:nvPr/>
          </p:nvSpPr>
          <p:spPr>
            <a:xfrm>
              <a:off x="6414156" y="36781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AC5B0D67-D6FA-4955-B60B-30D5F8A51A72}"/>
                </a:ext>
              </a:extLst>
            </p:cNvPr>
            <p:cNvSpPr/>
            <p:nvPr/>
          </p:nvSpPr>
          <p:spPr>
            <a:xfrm>
              <a:off x="6414156" y="41353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6B0FD185-2050-4F90-9CD3-5CA34DCD27FC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5F030B28-13E3-4032-84E5-B253A4861D02}"/>
                </a:ext>
              </a:extLst>
            </p:cNvPr>
            <p:cNvCxnSpPr>
              <a:endCxn id="75" idx="2"/>
            </p:cNvCxnSpPr>
            <p:nvPr/>
          </p:nvCxnSpPr>
          <p:spPr>
            <a:xfrm>
              <a:off x="3676582" y="30174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4441EEAA-763B-40E6-9EEB-2B71142018DE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0174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188C9E61-48F8-426C-8615-2C714839DDF4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0174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DC42F47D-E74E-4595-B58B-7314EEE3C1D1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017443"/>
              <a:ext cx="1250627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4C9E3ED8-8EEA-4847-B80E-801ECD04066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581BFC58-C31E-4A95-9236-B6828874F0B7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4AA439ED-15C4-4737-AB74-115E67FAC00F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4746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189369BC-2330-4669-8E9B-240343358E52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4746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E2C5C9F7-8201-4B2B-BB1A-FF7ACC2E3C6C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4746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1E0655BF-6C4F-4383-846B-02C1A242C37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474643"/>
              <a:ext cx="1250627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A5EE4DB3-926D-4C34-A636-B3121E2C2FE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017443"/>
              <a:ext cx="1250627" cy="228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22093ACE-94A9-42DE-8A4F-C53A45B7F30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D4CC7F28-7165-42B3-B3C8-7AC25B6F0E0C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7B01C09A-DE33-42C9-97C1-183D4995EC32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FFBAC13F-DF11-4581-AFD9-581436EABBFF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9318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861924D0-6AF3-4DEC-AE4B-D1AF1F49FA16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9318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08110958-B693-4EFF-A179-E70E2DD0DEF7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931843"/>
              <a:ext cx="1250627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357CBF2D-9D15-4E61-A835-16DFF41A59A9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703F887E-CD99-4BDC-9D40-70DE03DC115E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80C3C461-EBF7-4F40-A6F6-C1280441D6B5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09521F9F-07BE-4C56-8302-434EB39823D0}"/>
                </a:ext>
              </a:extLst>
            </p:cNvPr>
            <p:cNvCxnSpPr>
              <a:endCxn id="77" idx="2"/>
            </p:cNvCxnSpPr>
            <p:nvPr/>
          </p:nvCxnSpPr>
          <p:spPr>
            <a:xfrm flipV="1">
              <a:off x="3676582" y="4008043"/>
              <a:ext cx="1250627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64EF6070-8FEC-444D-820E-7FE36D1A99BB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676582" y="4465243"/>
              <a:ext cx="1250627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80195B1D-9486-4647-A66D-CB31229007EF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4693843"/>
              <a:ext cx="1250627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FDF782FD-48B4-44DD-A317-ED16AD5B46A8}"/>
                </a:ext>
              </a:extLst>
            </p:cNvPr>
            <p:cNvCxnSpPr>
              <a:stCxn id="74" idx="6"/>
              <a:endCxn id="86" idx="2"/>
            </p:cNvCxnSpPr>
            <p:nvPr/>
          </p:nvCxnSpPr>
          <p:spPr>
            <a:xfrm>
              <a:off x="5232009" y="26364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2D9A5E57-CE4D-48B5-A095-8AC6A3D0EAAD}"/>
                </a:ext>
              </a:extLst>
            </p:cNvPr>
            <p:cNvCxnSpPr>
              <a:stCxn id="74" idx="6"/>
              <a:endCxn id="87" idx="2"/>
            </p:cNvCxnSpPr>
            <p:nvPr/>
          </p:nvCxnSpPr>
          <p:spPr>
            <a:xfrm>
              <a:off x="5232009" y="26364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733019C5-D169-420B-A0AF-E676C1D5C14F}"/>
                </a:ext>
              </a:extLst>
            </p:cNvPr>
            <p:cNvCxnSpPr>
              <a:stCxn id="74" idx="6"/>
              <a:endCxn id="88" idx="2"/>
            </p:cNvCxnSpPr>
            <p:nvPr/>
          </p:nvCxnSpPr>
          <p:spPr>
            <a:xfrm>
              <a:off x="5232009" y="2636443"/>
              <a:ext cx="1182147" cy="1651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055999B4-1CC7-4FC1-A29F-43286671672B}"/>
                </a:ext>
              </a:extLst>
            </p:cNvPr>
            <p:cNvCxnSpPr>
              <a:stCxn id="75" idx="6"/>
              <a:endCxn id="86" idx="2"/>
            </p:cNvCxnSpPr>
            <p:nvPr/>
          </p:nvCxnSpPr>
          <p:spPr>
            <a:xfrm>
              <a:off x="5232009" y="30936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FAD21198-0A38-45FB-9F8F-5D8A0F8DF5F8}"/>
                </a:ext>
              </a:extLst>
            </p:cNvPr>
            <p:cNvCxnSpPr>
              <a:stCxn id="75" idx="6"/>
              <a:endCxn id="87" idx="2"/>
            </p:cNvCxnSpPr>
            <p:nvPr/>
          </p:nvCxnSpPr>
          <p:spPr>
            <a:xfrm>
              <a:off x="5232009" y="30936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21058812-B6EC-4C5F-82BD-DC8144DD424F}"/>
                </a:ext>
              </a:extLst>
            </p:cNvPr>
            <p:cNvCxnSpPr>
              <a:stCxn id="75" idx="6"/>
              <a:endCxn id="88" idx="2"/>
            </p:cNvCxnSpPr>
            <p:nvPr/>
          </p:nvCxnSpPr>
          <p:spPr>
            <a:xfrm>
              <a:off x="5232009" y="30936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26CAEF22-9E4A-498A-BE4A-C9A67B4C8B39}"/>
                </a:ext>
              </a:extLst>
            </p:cNvPr>
            <p:cNvCxnSpPr>
              <a:stCxn id="76" idx="6"/>
              <a:endCxn id="86" idx="2"/>
            </p:cNvCxnSpPr>
            <p:nvPr/>
          </p:nvCxnSpPr>
          <p:spPr>
            <a:xfrm flipV="1">
              <a:off x="5232009" y="33733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E53AC9B2-65A2-4DBA-BC93-0486DE6FCF87}"/>
                </a:ext>
              </a:extLst>
            </p:cNvPr>
            <p:cNvCxnSpPr>
              <a:stCxn id="76" idx="6"/>
              <a:endCxn id="87" idx="2"/>
            </p:cNvCxnSpPr>
            <p:nvPr/>
          </p:nvCxnSpPr>
          <p:spPr>
            <a:xfrm>
              <a:off x="5232009" y="35508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435D19B4-5FA9-48D3-8378-918B48526220}"/>
                </a:ext>
              </a:extLst>
            </p:cNvPr>
            <p:cNvCxnSpPr>
              <a:stCxn id="76" idx="6"/>
              <a:endCxn id="88" idx="2"/>
            </p:cNvCxnSpPr>
            <p:nvPr/>
          </p:nvCxnSpPr>
          <p:spPr>
            <a:xfrm>
              <a:off x="5232009" y="35508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1CD33D4E-A808-49B5-8EA5-232D95B3425C}"/>
                </a:ext>
              </a:extLst>
            </p:cNvPr>
            <p:cNvCxnSpPr>
              <a:stCxn id="77" idx="6"/>
              <a:endCxn id="86" idx="2"/>
            </p:cNvCxnSpPr>
            <p:nvPr/>
          </p:nvCxnSpPr>
          <p:spPr>
            <a:xfrm flipV="1">
              <a:off x="5232009" y="33733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919A073D-D751-4D0F-A1C4-616C5483C1C1}"/>
                </a:ext>
              </a:extLst>
            </p:cNvPr>
            <p:cNvCxnSpPr>
              <a:stCxn id="77" idx="6"/>
              <a:endCxn id="87" idx="2"/>
            </p:cNvCxnSpPr>
            <p:nvPr/>
          </p:nvCxnSpPr>
          <p:spPr>
            <a:xfrm flipV="1">
              <a:off x="5232009" y="38305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D0B7E3E0-1985-43A5-887D-0659E81ACD3B}"/>
                </a:ext>
              </a:extLst>
            </p:cNvPr>
            <p:cNvCxnSpPr>
              <a:stCxn id="77" idx="6"/>
              <a:endCxn id="88" idx="2"/>
            </p:cNvCxnSpPr>
            <p:nvPr/>
          </p:nvCxnSpPr>
          <p:spPr>
            <a:xfrm>
              <a:off x="5232009" y="40080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31FA712B-2828-4FA7-BA6A-A7ED3380706A}"/>
                </a:ext>
              </a:extLst>
            </p:cNvPr>
            <p:cNvCxnSpPr>
              <a:stCxn id="78" idx="6"/>
              <a:endCxn id="86" idx="2"/>
            </p:cNvCxnSpPr>
            <p:nvPr/>
          </p:nvCxnSpPr>
          <p:spPr>
            <a:xfrm flipV="1">
              <a:off x="5232009" y="3373385"/>
              <a:ext cx="1182147" cy="1091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F7EB82DC-9031-4EC1-BDEC-7CDAB19CF952}"/>
                </a:ext>
              </a:extLst>
            </p:cNvPr>
            <p:cNvCxnSpPr>
              <a:stCxn id="78" idx="6"/>
              <a:endCxn id="87" idx="2"/>
            </p:cNvCxnSpPr>
            <p:nvPr/>
          </p:nvCxnSpPr>
          <p:spPr>
            <a:xfrm flipV="1">
              <a:off x="5232009" y="38305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6058D6FA-3B45-4479-A623-44ED376FB7FB}"/>
                </a:ext>
              </a:extLst>
            </p:cNvPr>
            <p:cNvCxnSpPr>
              <a:stCxn id="78" idx="6"/>
              <a:endCxn id="88" idx="2"/>
            </p:cNvCxnSpPr>
            <p:nvPr/>
          </p:nvCxnSpPr>
          <p:spPr>
            <a:xfrm flipV="1">
              <a:off x="5232009" y="42877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9C840A9D-E1EA-4A59-B3B8-AADA246C98E9}"/>
                </a:ext>
              </a:extLst>
            </p:cNvPr>
            <p:cNvCxnSpPr>
              <a:stCxn id="79" idx="6"/>
              <a:endCxn id="86" idx="2"/>
            </p:cNvCxnSpPr>
            <p:nvPr/>
          </p:nvCxnSpPr>
          <p:spPr>
            <a:xfrm flipV="1">
              <a:off x="5232009" y="3373385"/>
              <a:ext cx="1182147" cy="1930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AC9A8121-F8CE-4AA0-ABB8-858ABD6B6E9F}"/>
                </a:ext>
              </a:extLst>
            </p:cNvPr>
            <p:cNvCxnSpPr>
              <a:stCxn id="79" idx="6"/>
              <a:endCxn id="87" idx="2"/>
            </p:cNvCxnSpPr>
            <p:nvPr/>
          </p:nvCxnSpPr>
          <p:spPr>
            <a:xfrm flipV="1">
              <a:off x="5232009" y="3830585"/>
              <a:ext cx="1182147" cy="1472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58CEBCE0-6ED1-4DD9-8F5A-512508B462FA}"/>
                </a:ext>
              </a:extLst>
            </p:cNvPr>
            <p:cNvCxnSpPr>
              <a:stCxn id="79" idx="6"/>
              <a:endCxn id="88" idx="2"/>
            </p:cNvCxnSpPr>
            <p:nvPr/>
          </p:nvCxnSpPr>
          <p:spPr>
            <a:xfrm flipV="1">
              <a:off x="5232009" y="4287785"/>
              <a:ext cx="1182147" cy="1015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8E3E584-9B7D-4C36-A897-D5F30BD6C1D2}"/>
              </a:ext>
            </a:extLst>
          </p:cNvPr>
          <p:cNvSpPr/>
          <p:nvPr/>
        </p:nvSpPr>
        <p:spPr>
          <a:xfrm>
            <a:off x="5588099" y="2336254"/>
            <a:ext cx="791409" cy="3210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9BED95D1-F2C7-45F9-96C8-EFD1F9AC3327}"/>
              </a:ext>
            </a:extLst>
          </p:cNvPr>
          <p:cNvSpPr txBox="1"/>
          <p:nvPr/>
        </p:nvSpPr>
        <p:spPr>
          <a:xfrm>
            <a:off x="5216295" y="5539864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Bulle narrative : rectangle 125">
                <a:extLst>
                  <a:ext uri="{FF2B5EF4-FFF2-40B4-BE49-F238E27FC236}">
                    <a16:creationId xmlns:a16="http://schemas.microsoft.com/office/drawing/2014/main" id="{E0A2AA5A-AB1B-4BBD-9B36-E1306701E430}"/>
                  </a:ext>
                </a:extLst>
              </p:cNvPr>
              <p:cNvSpPr/>
              <p:nvPr/>
            </p:nvSpPr>
            <p:spPr>
              <a:xfrm>
                <a:off x="822718" y="4126704"/>
                <a:ext cx="2469822" cy="1782492"/>
              </a:xfrm>
              <a:prstGeom prst="wedgeRectCallout">
                <a:avLst>
                  <a:gd name="adj1" fmla="val 151687"/>
                  <a:gd name="adj2" fmla="val -71367"/>
                </a:avLst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example, with 5 inputs and 10 neurons in the hidden layer, we will have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=5⋅10+10=60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Bulle narrative : rectangle 125">
                <a:extLst>
                  <a:ext uri="{FF2B5EF4-FFF2-40B4-BE49-F238E27FC236}">
                    <a16:creationId xmlns:a16="http://schemas.microsoft.com/office/drawing/2014/main" id="{E0A2AA5A-AB1B-4BBD-9B36-E1306701E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18" y="4126704"/>
                <a:ext cx="2469822" cy="1782492"/>
              </a:xfrm>
              <a:prstGeom prst="wedgeRectCallout">
                <a:avLst>
                  <a:gd name="adj1" fmla="val 151687"/>
                  <a:gd name="adj2" fmla="val -71367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Bulle narrative : rectangle 128">
                <a:extLst>
                  <a:ext uri="{FF2B5EF4-FFF2-40B4-BE49-F238E27FC236}">
                    <a16:creationId xmlns:a16="http://schemas.microsoft.com/office/drawing/2014/main" id="{7C11FAD6-05B5-4408-B4EB-75025681CCC3}"/>
                  </a:ext>
                </a:extLst>
              </p:cNvPr>
              <p:cNvSpPr/>
              <p:nvPr/>
            </p:nvSpPr>
            <p:spPr>
              <a:xfrm>
                <a:off x="9110548" y="4101183"/>
                <a:ext cx="2469822" cy="1326380"/>
              </a:xfrm>
              <a:prstGeom prst="wedgeRectCallout">
                <a:avLst>
                  <a:gd name="adj1" fmla="val -108238"/>
                  <a:gd name="adj2" fmla="val -53840"/>
                </a:avLst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…and with 3 outputs, we will get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=10⋅3+3=33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Bulle narrative : rectangle 128">
                <a:extLst>
                  <a:ext uri="{FF2B5EF4-FFF2-40B4-BE49-F238E27FC236}">
                    <a16:creationId xmlns:a16="http://schemas.microsoft.com/office/drawing/2014/main" id="{7C11FAD6-05B5-4408-B4EB-75025681CC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0548" y="4101183"/>
                <a:ext cx="2469822" cy="1326380"/>
              </a:xfrm>
              <a:prstGeom prst="wedgeRectCallout">
                <a:avLst>
                  <a:gd name="adj1" fmla="val -108238"/>
                  <a:gd name="adj2" fmla="val -53840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Bulle narrative : rectangle 130">
                <a:extLst>
                  <a:ext uri="{FF2B5EF4-FFF2-40B4-BE49-F238E27FC236}">
                    <a16:creationId xmlns:a16="http://schemas.microsoft.com/office/drawing/2014/main" id="{27B7646A-CE1A-41C9-A635-D0F62997325D}"/>
                  </a:ext>
                </a:extLst>
              </p:cNvPr>
              <p:cNvSpPr/>
              <p:nvPr/>
            </p:nvSpPr>
            <p:spPr>
              <a:xfrm>
                <a:off x="9012025" y="2336254"/>
                <a:ext cx="2469822" cy="1008851"/>
              </a:xfrm>
              <a:prstGeom prst="wedgeRectCallout">
                <a:avLst>
                  <a:gd name="adj1" fmla="val -105948"/>
                  <a:gd name="adj2" fmla="val 12976"/>
                </a:avLst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Weights (and biases)!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Bulle narrative : rectangle 130">
                <a:extLst>
                  <a:ext uri="{FF2B5EF4-FFF2-40B4-BE49-F238E27FC236}">
                    <a16:creationId xmlns:a16="http://schemas.microsoft.com/office/drawing/2014/main" id="{27B7646A-CE1A-41C9-A635-D0F62997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025" y="2336254"/>
                <a:ext cx="2469822" cy="1008851"/>
              </a:xfrm>
              <a:prstGeom prst="wedgeRectCallout">
                <a:avLst>
                  <a:gd name="adj1" fmla="val -105948"/>
                  <a:gd name="adj2" fmla="val 12976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Bulle narrative : rectangle 132">
                <a:extLst>
                  <a:ext uri="{FF2B5EF4-FFF2-40B4-BE49-F238E27FC236}">
                    <a16:creationId xmlns:a16="http://schemas.microsoft.com/office/drawing/2014/main" id="{751BDDB8-C120-4913-A66E-9F0A237341BD}"/>
                  </a:ext>
                </a:extLst>
              </p:cNvPr>
              <p:cNvSpPr/>
              <p:nvPr/>
            </p:nvSpPr>
            <p:spPr>
              <a:xfrm>
                <a:off x="822718" y="2336415"/>
                <a:ext cx="2469822" cy="1008851"/>
              </a:xfrm>
              <a:prstGeom prst="wedgeRectCallout">
                <a:avLst>
                  <a:gd name="adj1" fmla="val 152068"/>
                  <a:gd name="adj2" fmla="val 44746"/>
                </a:avLst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Weights (and biases)!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Bulle narrative : rectangle 132">
                <a:extLst>
                  <a:ext uri="{FF2B5EF4-FFF2-40B4-BE49-F238E27FC236}">
                    <a16:creationId xmlns:a16="http://schemas.microsoft.com/office/drawing/2014/main" id="{751BDDB8-C120-4913-A66E-9F0A23734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18" y="2336415"/>
                <a:ext cx="2469822" cy="1008851"/>
              </a:xfrm>
              <a:prstGeom prst="wedgeRectCallout">
                <a:avLst>
                  <a:gd name="adj1" fmla="val 152068"/>
                  <a:gd name="adj2" fmla="val 44746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81A476-9CB7-4413-9275-EC38A5632C09}"/>
                  </a:ext>
                </a:extLst>
              </p:cNvPr>
              <p:cNvSpPr/>
              <p:nvPr/>
            </p:nvSpPr>
            <p:spPr>
              <a:xfrm>
                <a:off x="7098927" y="5778686"/>
                <a:ext cx="3804239" cy="8956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For a remarkable total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it-IT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it-IT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it-IT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it-IT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it-IT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93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81A476-9CB7-4413-9275-EC38A5632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927" y="5778686"/>
                <a:ext cx="3804239" cy="895661"/>
              </a:xfrm>
              <a:prstGeom prst="rect">
                <a:avLst/>
              </a:prstGeom>
              <a:blipFill>
                <a:blip r:embed="rId6"/>
                <a:stretch>
                  <a:fillRect t="-4698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139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77C4E-B3EC-40B0-BCCD-521A7161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C85CBC-1B62-4137-BDD7-20699C042F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Prediction is performed with a </a:t>
            </a:r>
            <a:r>
              <a:rPr lang="en-US" b="1" dirty="0">
                <a:solidFill>
                  <a:schemeClr val="accent6"/>
                </a:solidFill>
              </a:rPr>
              <a:t>forward pass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4DC60F-C9CF-4841-A62B-A514E395960E}"/>
              </a:ext>
            </a:extLst>
          </p:cNvPr>
          <p:cNvSpPr/>
          <p:nvPr/>
        </p:nvSpPr>
        <p:spPr>
          <a:xfrm>
            <a:off x="4034669" y="2455763"/>
            <a:ext cx="791409" cy="276528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5DA7C164-52C8-4997-ABB5-671CB0ECEED1}"/>
              </a:ext>
            </a:extLst>
          </p:cNvPr>
          <p:cNvSpPr txBox="1"/>
          <p:nvPr/>
        </p:nvSpPr>
        <p:spPr>
          <a:xfrm>
            <a:off x="3660728" y="5204797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Input layer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6BA8952-DA05-4D03-8DE7-905F3352A2A6}"/>
              </a:ext>
            </a:extLst>
          </p:cNvPr>
          <p:cNvSpPr/>
          <p:nvPr/>
        </p:nvSpPr>
        <p:spPr>
          <a:xfrm>
            <a:off x="7098927" y="2455763"/>
            <a:ext cx="791409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BE90472-74B2-495A-999E-31B4A95FE9C2}"/>
              </a:ext>
            </a:extLst>
          </p:cNvPr>
          <p:cNvSpPr txBox="1"/>
          <p:nvPr/>
        </p:nvSpPr>
        <p:spPr>
          <a:xfrm>
            <a:off x="6734097" y="519511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Output layer</a:t>
            </a: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517B5105-CDC3-4773-A9FF-55F549D65A1A}"/>
              </a:ext>
            </a:extLst>
          </p:cNvPr>
          <p:cNvGrpSpPr/>
          <p:nvPr/>
        </p:nvGrpSpPr>
        <p:grpSpPr>
          <a:xfrm>
            <a:off x="4209982" y="2455763"/>
            <a:ext cx="3423374" cy="2971800"/>
            <a:chOff x="3295582" y="2484043"/>
            <a:chExt cx="3423374" cy="2971800"/>
          </a:xfrm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DA7877B2-8837-4BD9-8DF5-1A676630150E}"/>
                </a:ext>
              </a:extLst>
            </p:cNvPr>
            <p:cNvSpPr/>
            <p:nvPr/>
          </p:nvSpPr>
          <p:spPr>
            <a:xfrm>
              <a:off x="4927209" y="2484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002A07F7-1F6A-4159-93B5-5665821CFF38}"/>
                </a:ext>
              </a:extLst>
            </p:cNvPr>
            <p:cNvSpPr/>
            <p:nvPr/>
          </p:nvSpPr>
          <p:spPr>
            <a:xfrm>
              <a:off x="4927209" y="29412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38942831-07F3-495D-8C18-1E70207E1C1B}"/>
                </a:ext>
              </a:extLst>
            </p:cNvPr>
            <p:cNvSpPr/>
            <p:nvPr/>
          </p:nvSpPr>
          <p:spPr>
            <a:xfrm>
              <a:off x="4927209" y="33984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BBAF6740-D78A-4DB5-B4C4-9F44EAD2D4E6}"/>
                </a:ext>
              </a:extLst>
            </p:cNvPr>
            <p:cNvSpPr/>
            <p:nvPr/>
          </p:nvSpPr>
          <p:spPr>
            <a:xfrm>
              <a:off x="4927209" y="38556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BAF93A2F-1F7F-45BD-B6A6-60A9B2F3EF43}"/>
                </a:ext>
              </a:extLst>
            </p:cNvPr>
            <p:cNvSpPr/>
            <p:nvPr/>
          </p:nvSpPr>
          <p:spPr>
            <a:xfrm>
              <a:off x="4927209" y="43128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FC3133B5-7AA0-4F19-B1D5-BEA343DA8F00}"/>
                </a:ext>
              </a:extLst>
            </p:cNvPr>
            <p:cNvSpPr/>
            <p:nvPr/>
          </p:nvSpPr>
          <p:spPr>
            <a:xfrm>
              <a:off x="4927209" y="5151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4259F8C-E3BB-4101-8029-20A104FE4A7E}"/>
                </a:ext>
              </a:extLst>
            </p:cNvPr>
            <p:cNvSpPr/>
            <p:nvPr/>
          </p:nvSpPr>
          <p:spPr>
            <a:xfrm>
              <a:off x="3371782" y="28650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20309F4-28A1-4BB7-B3A5-E1B97DC16B0C}"/>
                </a:ext>
              </a:extLst>
            </p:cNvPr>
            <p:cNvSpPr/>
            <p:nvPr/>
          </p:nvSpPr>
          <p:spPr>
            <a:xfrm>
              <a:off x="3371782" y="33222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2810F9F-E58D-4FCF-B4BE-4EBD89D144CE}"/>
                </a:ext>
              </a:extLst>
            </p:cNvPr>
            <p:cNvSpPr/>
            <p:nvPr/>
          </p:nvSpPr>
          <p:spPr>
            <a:xfrm>
              <a:off x="3371782" y="3779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067243B-287B-4FE3-A6DA-11B69838A6FB}"/>
                </a:ext>
              </a:extLst>
            </p:cNvPr>
            <p:cNvSpPr/>
            <p:nvPr/>
          </p:nvSpPr>
          <p:spPr>
            <a:xfrm>
              <a:off x="3371782" y="4541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4" name="ZoneTexte 13">
              <a:extLst>
                <a:ext uri="{FF2B5EF4-FFF2-40B4-BE49-F238E27FC236}">
                  <a16:creationId xmlns:a16="http://schemas.microsoft.com/office/drawing/2014/main" id="{1DF8F6E7-DBCF-4AEC-9E7A-02CEF8563C63}"/>
                </a:ext>
              </a:extLst>
            </p:cNvPr>
            <p:cNvSpPr txBox="1"/>
            <p:nvPr/>
          </p:nvSpPr>
          <p:spPr>
            <a:xfrm>
              <a:off x="3295582" y="3834341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5" name="ZoneTexte 14">
              <a:extLst>
                <a:ext uri="{FF2B5EF4-FFF2-40B4-BE49-F238E27FC236}">
                  <a16:creationId xmlns:a16="http://schemas.microsoft.com/office/drawing/2014/main" id="{4DD8FAD6-204E-4150-A03C-76F6038757CD}"/>
                </a:ext>
              </a:extLst>
            </p:cNvPr>
            <p:cNvSpPr txBox="1"/>
            <p:nvPr/>
          </p:nvSpPr>
          <p:spPr>
            <a:xfrm>
              <a:off x="4851009" y="440946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79AB94E2-1F5F-4235-881F-1AE87F4F6BA2}"/>
                </a:ext>
              </a:extLst>
            </p:cNvPr>
            <p:cNvSpPr/>
            <p:nvPr/>
          </p:nvSpPr>
          <p:spPr>
            <a:xfrm>
              <a:off x="6414156" y="32209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316362F-9614-41B7-AAEC-FFA8B788FC92}"/>
                </a:ext>
              </a:extLst>
            </p:cNvPr>
            <p:cNvSpPr/>
            <p:nvPr/>
          </p:nvSpPr>
          <p:spPr>
            <a:xfrm>
              <a:off x="6414156" y="36781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AC5B0D67-D6FA-4955-B60B-30D5F8A51A72}"/>
                </a:ext>
              </a:extLst>
            </p:cNvPr>
            <p:cNvSpPr/>
            <p:nvPr/>
          </p:nvSpPr>
          <p:spPr>
            <a:xfrm>
              <a:off x="6414156" y="41353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6B0FD185-2050-4F90-9CD3-5CA34DCD27FC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5F030B28-13E3-4032-84E5-B253A4861D02}"/>
                </a:ext>
              </a:extLst>
            </p:cNvPr>
            <p:cNvCxnSpPr>
              <a:endCxn id="75" idx="2"/>
            </p:cNvCxnSpPr>
            <p:nvPr/>
          </p:nvCxnSpPr>
          <p:spPr>
            <a:xfrm>
              <a:off x="3676582" y="30174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4441EEAA-763B-40E6-9EEB-2B71142018DE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0174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188C9E61-48F8-426C-8615-2C714839DDF4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0174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DC42F47D-E74E-4595-B58B-7314EEE3C1D1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017443"/>
              <a:ext cx="1250627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4C9E3ED8-8EEA-4847-B80E-801ECD04066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581BFC58-C31E-4A95-9236-B6828874F0B7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4AA439ED-15C4-4737-AB74-115E67FAC00F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4746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189369BC-2330-4669-8E9B-240343358E52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4746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E2C5C9F7-8201-4B2B-BB1A-FF7ACC2E3C6C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4746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1E0655BF-6C4F-4383-846B-02C1A242C37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474643"/>
              <a:ext cx="1250627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A5EE4DB3-926D-4C34-A636-B3121E2C2FE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017443"/>
              <a:ext cx="1250627" cy="228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22093ACE-94A9-42DE-8A4F-C53A45B7F30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D4CC7F28-7165-42B3-B3C8-7AC25B6F0E0C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7B01C09A-DE33-42C9-97C1-183D4995EC32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FFBAC13F-DF11-4581-AFD9-581436EABBFF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9318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861924D0-6AF3-4DEC-AE4B-D1AF1F49FA16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9318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08110958-B693-4EFF-A179-E70E2DD0DEF7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931843"/>
              <a:ext cx="1250627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357CBF2D-9D15-4E61-A835-16DFF41A59A9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703F887E-CD99-4BDC-9D40-70DE03DC115E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80C3C461-EBF7-4F40-A6F6-C1280441D6B5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09521F9F-07BE-4C56-8302-434EB39823D0}"/>
                </a:ext>
              </a:extLst>
            </p:cNvPr>
            <p:cNvCxnSpPr>
              <a:endCxn id="77" idx="2"/>
            </p:cNvCxnSpPr>
            <p:nvPr/>
          </p:nvCxnSpPr>
          <p:spPr>
            <a:xfrm flipV="1">
              <a:off x="3676582" y="4008043"/>
              <a:ext cx="1250627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64EF6070-8FEC-444D-820E-7FE36D1A99BB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676582" y="4465243"/>
              <a:ext cx="1250627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80195B1D-9486-4647-A66D-CB31229007EF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4693843"/>
              <a:ext cx="1250627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FDF782FD-48B4-44DD-A317-ED16AD5B46A8}"/>
                </a:ext>
              </a:extLst>
            </p:cNvPr>
            <p:cNvCxnSpPr>
              <a:stCxn id="74" idx="6"/>
              <a:endCxn id="86" idx="2"/>
            </p:cNvCxnSpPr>
            <p:nvPr/>
          </p:nvCxnSpPr>
          <p:spPr>
            <a:xfrm>
              <a:off x="5232009" y="26364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2D9A5E57-CE4D-48B5-A095-8AC6A3D0EAAD}"/>
                </a:ext>
              </a:extLst>
            </p:cNvPr>
            <p:cNvCxnSpPr>
              <a:stCxn id="74" idx="6"/>
              <a:endCxn id="87" idx="2"/>
            </p:cNvCxnSpPr>
            <p:nvPr/>
          </p:nvCxnSpPr>
          <p:spPr>
            <a:xfrm>
              <a:off x="5232009" y="26364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733019C5-D169-420B-A0AF-E676C1D5C14F}"/>
                </a:ext>
              </a:extLst>
            </p:cNvPr>
            <p:cNvCxnSpPr>
              <a:stCxn id="74" idx="6"/>
              <a:endCxn id="88" idx="2"/>
            </p:cNvCxnSpPr>
            <p:nvPr/>
          </p:nvCxnSpPr>
          <p:spPr>
            <a:xfrm>
              <a:off x="5232009" y="2636443"/>
              <a:ext cx="1182147" cy="1651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055999B4-1CC7-4FC1-A29F-43286671672B}"/>
                </a:ext>
              </a:extLst>
            </p:cNvPr>
            <p:cNvCxnSpPr>
              <a:stCxn id="75" idx="6"/>
              <a:endCxn id="86" idx="2"/>
            </p:cNvCxnSpPr>
            <p:nvPr/>
          </p:nvCxnSpPr>
          <p:spPr>
            <a:xfrm>
              <a:off x="5232009" y="30936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FAD21198-0A38-45FB-9F8F-5D8A0F8DF5F8}"/>
                </a:ext>
              </a:extLst>
            </p:cNvPr>
            <p:cNvCxnSpPr>
              <a:stCxn id="75" idx="6"/>
              <a:endCxn id="87" idx="2"/>
            </p:cNvCxnSpPr>
            <p:nvPr/>
          </p:nvCxnSpPr>
          <p:spPr>
            <a:xfrm>
              <a:off x="5232009" y="30936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21058812-B6EC-4C5F-82BD-DC8144DD424F}"/>
                </a:ext>
              </a:extLst>
            </p:cNvPr>
            <p:cNvCxnSpPr>
              <a:stCxn id="75" idx="6"/>
              <a:endCxn id="88" idx="2"/>
            </p:cNvCxnSpPr>
            <p:nvPr/>
          </p:nvCxnSpPr>
          <p:spPr>
            <a:xfrm>
              <a:off x="5232009" y="30936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26CAEF22-9E4A-498A-BE4A-C9A67B4C8B39}"/>
                </a:ext>
              </a:extLst>
            </p:cNvPr>
            <p:cNvCxnSpPr>
              <a:stCxn id="76" idx="6"/>
              <a:endCxn id="86" idx="2"/>
            </p:cNvCxnSpPr>
            <p:nvPr/>
          </p:nvCxnSpPr>
          <p:spPr>
            <a:xfrm flipV="1">
              <a:off x="5232009" y="33733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E53AC9B2-65A2-4DBA-BC93-0486DE6FCF87}"/>
                </a:ext>
              </a:extLst>
            </p:cNvPr>
            <p:cNvCxnSpPr>
              <a:stCxn id="76" idx="6"/>
              <a:endCxn id="87" idx="2"/>
            </p:cNvCxnSpPr>
            <p:nvPr/>
          </p:nvCxnSpPr>
          <p:spPr>
            <a:xfrm>
              <a:off x="5232009" y="35508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435D19B4-5FA9-48D3-8378-918B48526220}"/>
                </a:ext>
              </a:extLst>
            </p:cNvPr>
            <p:cNvCxnSpPr>
              <a:stCxn id="76" idx="6"/>
              <a:endCxn id="88" idx="2"/>
            </p:cNvCxnSpPr>
            <p:nvPr/>
          </p:nvCxnSpPr>
          <p:spPr>
            <a:xfrm>
              <a:off x="5232009" y="35508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1CD33D4E-A808-49B5-8EA5-232D95B3425C}"/>
                </a:ext>
              </a:extLst>
            </p:cNvPr>
            <p:cNvCxnSpPr>
              <a:stCxn id="77" idx="6"/>
              <a:endCxn id="86" idx="2"/>
            </p:cNvCxnSpPr>
            <p:nvPr/>
          </p:nvCxnSpPr>
          <p:spPr>
            <a:xfrm flipV="1">
              <a:off x="5232009" y="33733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919A073D-D751-4D0F-A1C4-616C5483C1C1}"/>
                </a:ext>
              </a:extLst>
            </p:cNvPr>
            <p:cNvCxnSpPr>
              <a:stCxn id="77" idx="6"/>
              <a:endCxn id="87" idx="2"/>
            </p:cNvCxnSpPr>
            <p:nvPr/>
          </p:nvCxnSpPr>
          <p:spPr>
            <a:xfrm flipV="1">
              <a:off x="5232009" y="38305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D0B7E3E0-1985-43A5-887D-0659E81ACD3B}"/>
                </a:ext>
              </a:extLst>
            </p:cNvPr>
            <p:cNvCxnSpPr>
              <a:stCxn id="77" idx="6"/>
              <a:endCxn id="88" idx="2"/>
            </p:cNvCxnSpPr>
            <p:nvPr/>
          </p:nvCxnSpPr>
          <p:spPr>
            <a:xfrm>
              <a:off x="5232009" y="40080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31FA712B-2828-4FA7-BA6A-A7ED3380706A}"/>
                </a:ext>
              </a:extLst>
            </p:cNvPr>
            <p:cNvCxnSpPr>
              <a:stCxn id="78" idx="6"/>
              <a:endCxn id="86" idx="2"/>
            </p:cNvCxnSpPr>
            <p:nvPr/>
          </p:nvCxnSpPr>
          <p:spPr>
            <a:xfrm flipV="1">
              <a:off x="5232009" y="3373385"/>
              <a:ext cx="1182147" cy="1091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F7EB82DC-9031-4EC1-BDEC-7CDAB19CF952}"/>
                </a:ext>
              </a:extLst>
            </p:cNvPr>
            <p:cNvCxnSpPr>
              <a:stCxn id="78" idx="6"/>
              <a:endCxn id="87" idx="2"/>
            </p:cNvCxnSpPr>
            <p:nvPr/>
          </p:nvCxnSpPr>
          <p:spPr>
            <a:xfrm flipV="1">
              <a:off x="5232009" y="38305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6058D6FA-3B45-4479-A623-44ED376FB7FB}"/>
                </a:ext>
              </a:extLst>
            </p:cNvPr>
            <p:cNvCxnSpPr>
              <a:stCxn id="78" idx="6"/>
              <a:endCxn id="88" idx="2"/>
            </p:cNvCxnSpPr>
            <p:nvPr/>
          </p:nvCxnSpPr>
          <p:spPr>
            <a:xfrm flipV="1">
              <a:off x="5232009" y="42877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9C840A9D-E1EA-4A59-B3B8-AADA246C98E9}"/>
                </a:ext>
              </a:extLst>
            </p:cNvPr>
            <p:cNvCxnSpPr>
              <a:stCxn id="79" idx="6"/>
              <a:endCxn id="86" idx="2"/>
            </p:cNvCxnSpPr>
            <p:nvPr/>
          </p:nvCxnSpPr>
          <p:spPr>
            <a:xfrm flipV="1">
              <a:off x="5232009" y="3373385"/>
              <a:ext cx="1182147" cy="1930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AC9A8121-F8CE-4AA0-ABB8-858ABD6B6E9F}"/>
                </a:ext>
              </a:extLst>
            </p:cNvPr>
            <p:cNvCxnSpPr>
              <a:stCxn id="79" idx="6"/>
              <a:endCxn id="87" idx="2"/>
            </p:cNvCxnSpPr>
            <p:nvPr/>
          </p:nvCxnSpPr>
          <p:spPr>
            <a:xfrm flipV="1">
              <a:off x="5232009" y="3830585"/>
              <a:ext cx="1182147" cy="1472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58CEBCE0-6ED1-4DD9-8F5A-512508B462FA}"/>
                </a:ext>
              </a:extLst>
            </p:cNvPr>
            <p:cNvCxnSpPr>
              <a:stCxn id="79" idx="6"/>
              <a:endCxn id="88" idx="2"/>
            </p:cNvCxnSpPr>
            <p:nvPr/>
          </p:nvCxnSpPr>
          <p:spPr>
            <a:xfrm flipV="1">
              <a:off x="5232009" y="4287785"/>
              <a:ext cx="1182147" cy="1015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8E3E584-9B7D-4C36-A897-D5F30BD6C1D2}"/>
              </a:ext>
            </a:extLst>
          </p:cNvPr>
          <p:cNvSpPr/>
          <p:nvPr/>
        </p:nvSpPr>
        <p:spPr>
          <a:xfrm>
            <a:off x="5588099" y="2336254"/>
            <a:ext cx="791409" cy="3210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9BED95D1-F2C7-45F9-96C8-EFD1F9AC3327}"/>
              </a:ext>
            </a:extLst>
          </p:cNvPr>
          <p:cNvSpPr txBox="1"/>
          <p:nvPr/>
        </p:nvSpPr>
        <p:spPr>
          <a:xfrm>
            <a:off x="5216295" y="5539864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86920C6-F1F6-4B43-954B-26DD08BC6159}"/>
              </a:ext>
            </a:extLst>
          </p:cNvPr>
          <p:cNvSpPr/>
          <p:nvPr/>
        </p:nvSpPr>
        <p:spPr>
          <a:xfrm>
            <a:off x="3198697" y="2809329"/>
            <a:ext cx="5693789" cy="550683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47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77C4E-B3EC-40B0-BCCD-521A7161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C85CBC-1B62-4137-BDD7-20699C042F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Learning is performed with a </a:t>
            </a:r>
            <a:r>
              <a:rPr lang="en-US" b="1" dirty="0">
                <a:solidFill>
                  <a:schemeClr val="accent2"/>
                </a:solidFill>
              </a:rPr>
              <a:t>backward pass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4DC60F-C9CF-4841-A62B-A514E395960E}"/>
              </a:ext>
            </a:extLst>
          </p:cNvPr>
          <p:cNvSpPr/>
          <p:nvPr/>
        </p:nvSpPr>
        <p:spPr>
          <a:xfrm>
            <a:off x="4034669" y="2455763"/>
            <a:ext cx="791409" cy="276528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5DA7C164-52C8-4997-ABB5-671CB0ECEED1}"/>
              </a:ext>
            </a:extLst>
          </p:cNvPr>
          <p:cNvSpPr txBox="1"/>
          <p:nvPr/>
        </p:nvSpPr>
        <p:spPr>
          <a:xfrm>
            <a:off x="3660728" y="5204797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Input layer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6BA8952-DA05-4D03-8DE7-905F3352A2A6}"/>
              </a:ext>
            </a:extLst>
          </p:cNvPr>
          <p:cNvSpPr/>
          <p:nvPr/>
        </p:nvSpPr>
        <p:spPr>
          <a:xfrm>
            <a:off x="7098927" y="2455763"/>
            <a:ext cx="791409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BE90472-74B2-495A-999E-31B4A95FE9C2}"/>
              </a:ext>
            </a:extLst>
          </p:cNvPr>
          <p:cNvSpPr txBox="1"/>
          <p:nvPr/>
        </p:nvSpPr>
        <p:spPr>
          <a:xfrm>
            <a:off x="6734097" y="519511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Output layer</a:t>
            </a: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517B5105-CDC3-4773-A9FF-55F549D65A1A}"/>
              </a:ext>
            </a:extLst>
          </p:cNvPr>
          <p:cNvGrpSpPr/>
          <p:nvPr/>
        </p:nvGrpSpPr>
        <p:grpSpPr>
          <a:xfrm>
            <a:off x="4209982" y="2455763"/>
            <a:ext cx="3423374" cy="2971800"/>
            <a:chOff x="3295582" y="2484043"/>
            <a:chExt cx="3423374" cy="2971800"/>
          </a:xfrm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DA7877B2-8837-4BD9-8DF5-1A676630150E}"/>
                </a:ext>
              </a:extLst>
            </p:cNvPr>
            <p:cNvSpPr/>
            <p:nvPr/>
          </p:nvSpPr>
          <p:spPr>
            <a:xfrm>
              <a:off x="4927209" y="2484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002A07F7-1F6A-4159-93B5-5665821CFF38}"/>
                </a:ext>
              </a:extLst>
            </p:cNvPr>
            <p:cNvSpPr/>
            <p:nvPr/>
          </p:nvSpPr>
          <p:spPr>
            <a:xfrm>
              <a:off x="4927209" y="29412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38942831-07F3-495D-8C18-1E70207E1C1B}"/>
                </a:ext>
              </a:extLst>
            </p:cNvPr>
            <p:cNvSpPr/>
            <p:nvPr/>
          </p:nvSpPr>
          <p:spPr>
            <a:xfrm>
              <a:off x="4927209" y="33984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BBAF6740-D78A-4DB5-B4C4-9F44EAD2D4E6}"/>
                </a:ext>
              </a:extLst>
            </p:cNvPr>
            <p:cNvSpPr/>
            <p:nvPr/>
          </p:nvSpPr>
          <p:spPr>
            <a:xfrm>
              <a:off x="4927209" y="38556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BAF93A2F-1F7F-45BD-B6A6-60A9B2F3EF43}"/>
                </a:ext>
              </a:extLst>
            </p:cNvPr>
            <p:cNvSpPr/>
            <p:nvPr/>
          </p:nvSpPr>
          <p:spPr>
            <a:xfrm>
              <a:off x="4927209" y="43128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FC3133B5-7AA0-4F19-B1D5-BEA343DA8F00}"/>
                </a:ext>
              </a:extLst>
            </p:cNvPr>
            <p:cNvSpPr/>
            <p:nvPr/>
          </p:nvSpPr>
          <p:spPr>
            <a:xfrm>
              <a:off x="4927209" y="5151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4259F8C-E3BB-4101-8029-20A104FE4A7E}"/>
                </a:ext>
              </a:extLst>
            </p:cNvPr>
            <p:cNvSpPr/>
            <p:nvPr/>
          </p:nvSpPr>
          <p:spPr>
            <a:xfrm>
              <a:off x="3371782" y="28650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20309F4-28A1-4BB7-B3A5-E1B97DC16B0C}"/>
                </a:ext>
              </a:extLst>
            </p:cNvPr>
            <p:cNvSpPr/>
            <p:nvPr/>
          </p:nvSpPr>
          <p:spPr>
            <a:xfrm>
              <a:off x="3371782" y="33222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2810F9F-E58D-4FCF-B4BE-4EBD89D144CE}"/>
                </a:ext>
              </a:extLst>
            </p:cNvPr>
            <p:cNvSpPr/>
            <p:nvPr/>
          </p:nvSpPr>
          <p:spPr>
            <a:xfrm>
              <a:off x="3371782" y="3779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067243B-287B-4FE3-A6DA-11B69838A6FB}"/>
                </a:ext>
              </a:extLst>
            </p:cNvPr>
            <p:cNvSpPr/>
            <p:nvPr/>
          </p:nvSpPr>
          <p:spPr>
            <a:xfrm>
              <a:off x="3371782" y="4541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4" name="ZoneTexte 13">
              <a:extLst>
                <a:ext uri="{FF2B5EF4-FFF2-40B4-BE49-F238E27FC236}">
                  <a16:creationId xmlns:a16="http://schemas.microsoft.com/office/drawing/2014/main" id="{1DF8F6E7-DBCF-4AEC-9E7A-02CEF8563C63}"/>
                </a:ext>
              </a:extLst>
            </p:cNvPr>
            <p:cNvSpPr txBox="1"/>
            <p:nvPr/>
          </p:nvSpPr>
          <p:spPr>
            <a:xfrm>
              <a:off x="3295582" y="3834341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5" name="ZoneTexte 14">
              <a:extLst>
                <a:ext uri="{FF2B5EF4-FFF2-40B4-BE49-F238E27FC236}">
                  <a16:creationId xmlns:a16="http://schemas.microsoft.com/office/drawing/2014/main" id="{4DD8FAD6-204E-4150-A03C-76F6038757CD}"/>
                </a:ext>
              </a:extLst>
            </p:cNvPr>
            <p:cNvSpPr txBox="1"/>
            <p:nvPr/>
          </p:nvSpPr>
          <p:spPr>
            <a:xfrm>
              <a:off x="4851009" y="440946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79AB94E2-1F5F-4235-881F-1AE87F4F6BA2}"/>
                </a:ext>
              </a:extLst>
            </p:cNvPr>
            <p:cNvSpPr/>
            <p:nvPr/>
          </p:nvSpPr>
          <p:spPr>
            <a:xfrm>
              <a:off x="6414156" y="32209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316362F-9614-41B7-AAEC-FFA8B788FC92}"/>
                </a:ext>
              </a:extLst>
            </p:cNvPr>
            <p:cNvSpPr/>
            <p:nvPr/>
          </p:nvSpPr>
          <p:spPr>
            <a:xfrm>
              <a:off x="6414156" y="36781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AC5B0D67-D6FA-4955-B60B-30D5F8A51A72}"/>
                </a:ext>
              </a:extLst>
            </p:cNvPr>
            <p:cNvSpPr/>
            <p:nvPr/>
          </p:nvSpPr>
          <p:spPr>
            <a:xfrm>
              <a:off x="6414156" y="41353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6B0FD185-2050-4F90-9CD3-5CA34DCD27FC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5F030B28-13E3-4032-84E5-B253A4861D02}"/>
                </a:ext>
              </a:extLst>
            </p:cNvPr>
            <p:cNvCxnSpPr>
              <a:endCxn id="75" idx="2"/>
            </p:cNvCxnSpPr>
            <p:nvPr/>
          </p:nvCxnSpPr>
          <p:spPr>
            <a:xfrm>
              <a:off x="3676582" y="30174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4441EEAA-763B-40E6-9EEB-2B71142018DE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0174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188C9E61-48F8-426C-8615-2C714839DDF4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0174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DC42F47D-E74E-4595-B58B-7314EEE3C1D1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017443"/>
              <a:ext cx="1250627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4C9E3ED8-8EEA-4847-B80E-801ECD04066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581BFC58-C31E-4A95-9236-B6828874F0B7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4AA439ED-15C4-4737-AB74-115E67FAC00F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4746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189369BC-2330-4669-8E9B-240343358E52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4746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E2C5C9F7-8201-4B2B-BB1A-FF7ACC2E3C6C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4746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1E0655BF-6C4F-4383-846B-02C1A242C37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474643"/>
              <a:ext cx="1250627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A5EE4DB3-926D-4C34-A636-B3121E2C2FE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017443"/>
              <a:ext cx="1250627" cy="228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22093ACE-94A9-42DE-8A4F-C53A45B7F30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D4CC7F28-7165-42B3-B3C8-7AC25B6F0E0C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7B01C09A-DE33-42C9-97C1-183D4995EC32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FFBAC13F-DF11-4581-AFD9-581436EABBFF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9318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861924D0-6AF3-4DEC-AE4B-D1AF1F49FA16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9318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08110958-B693-4EFF-A179-E70E2DD0DEF7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931843"/>
              <a:ext cx="1250627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357CBF2D-9D15-4E61-A835-16DFF41A59A9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703F887E-CD99-4BDC-9D40-70DE03DC115E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80C3C461-EBF7-4F40-A6F6-C1280441D6B5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09521F9F-07BE-4C56-8302-434EB39823D0}"/>
                </a:ext>
              </a:extLst>
            </p:cNvPr>
            <p:cNvCxnSpPr>
              <a:endCxn id="77" idx="2"/>
            </p:cNvCxnSpPr>
            <p:nvPr/>
          </p:nvCxnSpPr>
          <p:spPr>
            <a:xfrm flipV="1">
              <a:off x="3676582" y="4008043"/>
              <a:ext cx="1250627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64EF6070-8FEC-444D-820E-7FE36D1A99BB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676582" y="4465243"/>
              <a:ext cx="1250627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80195B1D-9486-4647-A66D-CB31229007EF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4693843"/>
              <a:ext cx="1250627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FDF782FD-48B4-44DD-A317-ED16AD5B46A8}"/>
                </a:ext>
              </a:extLst>
            </p:cNvPr>
            <p:cNvCxnSpPr>
              <a:stCxn id="74" idx="6"/>
              <a:endCxn id="86" idx="2"/>
            </p:cNvCxnSpPr>
            <p:nvPr/>
          </p:nvCxnSpPr>
          <p:spPr>
            <a:xfrm>
              <a:off x="5232009" y="26364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2D9A5E57-CE4D-48B5-A095-8AC6A3D0EAAD}"/>
                </a:ext>
              </a:extLst>
            </p:cNvPr>
            <p:cNvCxnSpPr>
              <a:stCxn id="74" idx="6"/>
              <a:endCxn id="87" idx="2"/>
            </p:cNvCxnSpPr>
            <p:nvPr/>
          </p:nvCxnSpPr>
          <p:spPr>
            <a:xfrm>
              <a:off x="5232009" y="26364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733019C5-D169-420B-A0AF-E676C1D5C14F}"/>
                </a:ext>
              </a:extLst>
            </p:cNvPr>
            <p:cNvCxnSpPr>
              <a:stCxn id="74" idx="6"/>
              <a:endCxn id="88" idx="2"/>
            </p:cNvCxnSpPr>
            <p:nvPr/>
          </p:nvCxnSpPr>
          <p:spPr>
            <a:xfrm>
              <a:off x="5232009" y="2636443"/>
              <a:ext cx="1182147" cy="1651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055999B4-1CC7-4FC1-A29F-43286671672B}"/>
                </a:ext>
              </a:extLst>
            </p:cNvPr>
            <p:cNvCxnSpPr>
              <a:stCxn id="75" idx="6"/>
              <a:endCxn id="86" idx="2"/>
            </p:cNvCxnSpPr>
            <p:nvPr/>
          </p:nvCxnSpPr>
          <p:spPr>
            <a:xfrm>
              <a:off x="5232009" y="30936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FAD21198-0A38-45FB-9F8F-5D8A0F8DF5F8}"/>
                </a:ext>
              </a:extLst>
            </p:cNvPr>
            <p:cNvCxnSpPr>
              <a:stCxn id="75" idx="6"/>
              <a:endCxn id="87" idx="2"/>
            </p:cNvCxnSpPr>
            <p:nvPr/>
          </p:nvCxnSpPr>
          <p:spPr>
            <a:xfrm>
              <a:off x="5232009" y="30936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21058812-B6EC-4C5F-82BD-DC8144DD424F}"/>
                </a:ext>
              </a:extLst>
            </p:cNvPr>
            <p:cNvCxnSpPr>
              <a:stCxn id="75" idx="6"/>
              <a:endCxn id="88" idx="2"/>
            </p:cNvCxnSpPr>
            <p:nvPr/>
          </p:nvCxnSpPr>
          <p:spPr>
            <a:xfrm>
              <a:off x="5232009" y="30936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26CAEF22-9E4A-498A-BE4A-C9A67B4C8B39}"/>
                </a:ext>
              </a:extLst>
            </p:cNvPr>
            <p:cNvCxnSpPr>
              <a:stCxn id="76" idx="6"/>
              <a:endCxn id="86" idx="2"/>
            </p:cNvCxnSpPr>
            <p:nvPr/>
          </p:nvCxnSpPr>
          <p:spPr>
            <a:xfrm flipV="1">
              <a:off x="5232009" y="33733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E53AC9B2-65A2-4DBA-BC93-0486DE6FCF87}"/>
                </a:ext>
              </a:extLst>
            </p:cNvPr>
            <p:cNvCxnSpPr>
              <a:stCxn id="76" idx="6"/>
              <a:endCxn id="87" idx="2"/>
            </p:cNvCxnSpPr>
            <p:nvPr/>
          </p:nvCxnSpPr>
          <p:spPr>
            <a:xfrm>
              <a:off x="5232009" y="35508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435D19B4-5FA9-48D3-8378-918B48526220}"/>
                </a:ext>
              </a:extLst>
            </p:cNvPr>
            <p:cNvCxnSpPr>
              <a:stCxn id="76" idx="6"/>
              <a:endCxn id="88" idx="2"/>
            </p:cNvCxnSpPr>
            <p:nvPr/>
          </p:nvCxnSpPr>
          <p:spPr>
            <a:xfrm>
              <a:off x="5232009" y="35508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1CD33D4E-A808-49B5-8EA5-232D95B3425C}"/>
                </a:ext>
              </a:extLst>
            </p:cNvPr>
            <p:cNvCxnSpPr>
              <a:stCxn id="77" idx="6"/>
              <a:endCxn id="86" idx="2"/>
            </p:cNvCxnSpPr>
            <p:nvPr/>
          </p:nvCxnSpPr>
          <p:spPr>
            <a:xfrm flipV="1">
              <a:off x="5232009" y="33733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919A073D-D751-4D0F-A1C4-616C5483C1C1}"/>
                </a:ext>
              </a:extLst>
            </p:cNvPr>
            <p:cNvCxnSpPr>
              <a:stCxn id="77" idx="6"/>
              <a:endCxn id="87" idx="2"/>
            </p:cNvCxnSpPr>
            <p:nvPr/>
          </p:nvCxnSpPr>
          <p:spPr>
            <a:xfrm flipV="1">
              <a:off x="5232009" y="38305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D0B7E3E0-1985-43A5-887D-0659E81ACD3B}"/>
                </a:ext>
              </a:extLst>
            </p:cNvPr>
            <p:cNvCxnSpPr>
              <a:stCxn id="77" idx="6"/>
              <a:endCxn id="88" idx="2"/>
            </p:cNvCxnSpPr>
            <p:nvPr/>
          </p:nvCxnSpPr>
          <p:spPr>
            <a:xfrm>
              <a:off x="5232009" y="40080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31FA712B-2828-4FA7-BA6A-A7ED3380706A}"/>
                </a:ext>
              </a:extLst>
            </p:cNvPr>
            <p:cNvCxnSpPr>
              <a:stCxn id="78" idx="6"/>
              <a:endCxn id="86" idx="2"/>
            </p:cNvCxnSpPr>
            <p:nvPr/>
          </p:nvCxnSpPr>
          <p:spPr>
            <a:xfrm flipV="1">
              <a:off x="5232009" y="3373385"/>
              <a:ext cx="1182147" cy="1091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F7EB82DC-9031-4EC1-BDEC-7CDAB19CF952}"/>
                </a:ext>
              </a:extLst>
            </p:cNvPr>
            <p:cNvCxnSpPr>
              <a:stCxn id="78" idx="6"/>
              <a:endCxn id="87" idx="2"/>
            </p:cNvCxnSpPr>
            <p:nvPr/>
          </p:nvCxnSpPr>
          <p:spPr>
            <a:xfrm flipV="1">
              <a:off x="5232009" y="38305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6058D6FA-3B45-4479-A623-44ED376FB7FB}"/>
                </a:ext>
              </a:extLst>
            </p:cNvPr>
            <p:cNvCxnSpPr>
              <a:stCxn id="78" idx="6"/>
              <a:endCxn id="88" idx="2"/>
            </p:cNvCxnSpPr>
            <p:nvPr/>
          </p:nvCxnSpPr>
          <p:spPr>
            <a:xfrm flipV="1">
              <a:off x="5232009" y="42877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9C840A9D-E1EA-4A59-B3B8-AADA246C98E9}"/>
                </a:ext>
              </a:extLst>
            </p:cNvPr>
            <p:cNvCxnSpPr>
              <a:stCxn id="79" idx="6"/>
              <a:endCxn id="86" idx="2"/>
            </p:cNvCxnSpPr>
            <p:nvPr/>
          </p:nvCxnSpPr>
          <p:spPr>
            <a:xfrm flipV="1">
              <a:off x="5232009" y="3373385"/>
              <a:ext cx="1182147" cy="1930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AC9A8121-F8CE-4AA0-ABB8-858ABD6B6E9F}"/>
                </a:ext>
              </a:extLst>
            </p:cNvPr>
            <p:cNvCxnSpPr>
              <a:stCxn id="79" idx="6"/>
              <a:endCxn id="87" idx="2"/>
            </p:cNvCxnSpPr>
            <p:nvPr/>
          </p:nvCxnSpPr>
          <p:spPr>
            <a:xfrm flipV="1">
              <a:off x="5232009" y="3830585"/>
              <a:ext cx="1182147" cy="1472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58CEBCE0-6ED1-4DD9-8F5A-512508B462FA}"/>
                </a:ext>
              </a:extLst>
            </p:cNvPr>
            <p:cNvCxnSpPr>
              <a:stCxn id="79" idx="6"/>
              <a:endCxn id="88" idx="2"/>
            </p:cNvCxnSpPr>
            <p:nvPr/>
          </p:nvCxnSpPr>
          <p:spPr>
            <a:xfrm flipV="1">
              <a:off x="5232009" y="4287785"/>
              <a:ext cx="1182147" cy="1015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8E3E584-9B7D-4C36-A897-D5F30BD6C1D2}"/>
              </a:ext>
            </a:extLst>
          </p:cNvPr>
          <p:cNvSpPr/>
          <p:nvPr/>
        </p:nvSpPr>
        <p:spPr>
          <a:xfrm>
            <a:off x="5588099" y="2336254"/>
            <a:ext cx="791409" cy="3210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9BED95D1-F2C7-45F9-96C8-EFD1F9AC3327}"/>
              </a:ext>
            </a:extLst>
          </p:cNvPr>
          <p:cNvSpPr txBox="1"/>
          <p:nvPr/>
        </p:nvSpPr>
        <p:spPr>
          <a:xfrm>
            <a:off x="5216295" y="5539864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86920C6-F1F6-4B43-954B-26DD08BC6159}"/>
              </a:ext>
            </a:extLst>
          </p:cNvPr>
          <p:cNvSpPr/>
          <p:nvPr/>
        </p:nvSpPr>
        <p:spPr>
          <a:xfrm>
            <a:off x="3198697" y="2809329"/>
            <a:ext cx="5693789" cy="550683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lèche : droite 123">
            <a:extLst>
              <a:ext uri="{FF2B5EF4-FFF2-40B4-BE49-F238E27FC236}">
                <a16:creationId xmlns:a16="http://schemas.microsoft.com/office/drawing/2014/main" id="{C143DAAC-2827-4AD7-AC93-64B3C715958E}"/>
              </a:ext>
            </a:extLst>
          </p:cNvPr>
          <p:cNvSpPr/>
          <p:nvPr/>
        </p:nvSpPr>
        <p:spPr>
          <a:xfrm flipH="1">
            <a:off x="5223494" y="4054459"/>
            <a:ext cx="3668990" cy="550683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38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E86A91DC-C8FB-4A69-933C-290572096299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D0C70073-A459-4BFE-93C0-191816B34DE0}"/>
              </a:ext>
            </a:extLst>
          </p:cNvPr>
          <p:cNvSpPr txBox="1"/>
          <p:nvPr/>
        </p:nvSpPr>
        <p:spPr>
          <a:xfrm>
            <a:off x="2726912" y="137273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Input layer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67061AD-54A9-430B-B2BD-A40A552A7313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03FD2C92-8165-4493-9BBC-6853A7CBD544}"/>
              </a:ext>
            </a:extLst>
          </p:cNvPr>
          <p:cNvSpPr txBox="1"/>
          <p:nvPr/>
        </p:nvSpPr>
        <p:spPr>
          <a:xfrm>
            <a:off x="7886437" y="194994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Output layer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ACD825B-0910-4BFF-8CFA-672A083A2C82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D8D1A203-F168-490F-BA93-2F84B4EBCD12}"/>
              </a:ext>
            </a:extLst>
          </p:cNvPr>
          <p:cNvSpPr txBox="1"/>
          <p:nvPr/>
        </p:nvSpPr>
        <p:spPr>
          <a:xfrm>
            <a:off x="5378122" y="1882022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</p:spTree>
    <p:extLst>
      <p:ext uri="{BB962C8B-B14F-4D97-AF65-F5344CB8AC3E}">
        <p14:creationId xmlns:p14="http://schemas.microsoft.com/office/powerpoint/2010/main" val="2727712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dk1"/>
                  </a:solidFill>
                </a:rPr>
                <a:t>0.2</a:t>
              </a: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0.9</a:t>
              </a:r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-1.1</a:t>
              </a:r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C2078DFC-F99C-4CAA-B3CB-DDAA3F36B12B}"/>
              </a:ext>
            </a:extLst>
          </p:cNvPr>
          <p:cNvSpPr/>
          <p:nvPr/>
        </p:nvSpPr>
        <p:spPr>
          <a:xfrm>
            <a:off x="7979198" y="682400"/>
            <a:ext cx="1960775" cy="2155328"/>
          </a:xfrm>
          <a:prstGeom prst="wedgeRectCallout">
            <a:avLst>
              <a:gd name="adj1" fmla="val -133814"/>
              <a:gd name="adj2" fmla="val 61188"/>
            </a:avLst>
          </a:prstGeom>
          <a:solidFill>
            <a:srgbClr val="D6DC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9CC4DB41-B525-4662-951E-D45299EAE2DB}"/>
                  </a:ext>
                </a:extLst>
              </p:cNvPr>
              <p:cNvSpPr txBox="1"/>
              <p:nvPr/>
            </p:nvSpPr>
            <p:spPr>
              <a:xfrm>
                <a:off x="7743922" y="691567"/>
                <a:ext cx="2431330" cy="2083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=0.0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9CC4DB41-B525-4662-951E-D45299EAE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922" y="691567"/>
                <a:ext cx="2431330" cy="20832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Bulle narrative : rectangle 26">
            <a:extLst>
              <a:ext uri="{FF2B5EF4-FFF2-40B4-BE49-F238E27FC236}">
                <a16:creationId xmlns:a16="http://schemas.microsoft.com/office/drawing/2014/main" id="{248DDB1F-1760-4484-AD0D-EB08BE9587CB}"/>
              </a:ext>
            </a:extLst>
          </p:cNvPr>
          <p:cNvSpPr/>
          <p:nvPr/>
        </p:nvSpPr>
        <p:spPr>
          <a:xfrm>
            <a:off x="7975463" y="4481929"/>
            <a:ext cx="1960775" cy="2155328"/>
          </a:xfrm>
          <a:prstGeom prst="wedgeRectCallout">
            <a:avLst>
              <a:gd name="adj1" fmla="val -134776"/>
              <a:gd name="adj2" fmla="val -52091"/>
            </a:avLst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E9F00B2-135A-49CF-9844-D30024E7E0DD}"/>
                  </a:ext>
                </a:extLst>
              </p:cNvPr>
              <p:cNvSpPr txBox="1"/>
              <p:nvPr/>
            </p:nvSpPr>
            <p:spPr>
              <a:xfrm>
                <a:off x="7764199" y="4481929"/>
                <a:ext cx="2390775" cy="2081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E9F00B2-135A-49CF-9844-D30024E7E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199" y="4481929"/>
                <a:ext cx="2390775" cy="20812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Bulle narrative : rectangle 29">
            <a:extLst>
              <a:ext uri="{FF2B5EF4-FFF2-40B4-BE49-F238E27FC236}">
                <a16:creationId xmlns:a16="http://schemas.microsoft.com/office/drawing/2014/main" id="{FA9DF3B6-8DBC-408A-A3C2-DF79AF0D0A94}"/>
              </a:ext>
            </a:extLst>
          </p:cNvPr>
          <p:cNvSpPr/>
          <p:nvPr/>
        </p:nvSpPr>
        <p:spPr>
          <a:xfrm>
            <a:off x="10059814" y="2785093"/>
            <a:ext cx="1994701" cy="1696836"/>
          </a:xfrm>
          <a:prstGeom prst="wedgeRectCallout">
            <a:avLst>
              <a:gd name="adj1" fmla="val -113109"/>
              <a:gd name="adj2" fmla="val -32"/>
            </a:avLst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37E23E85-4448-4000-BDE2-29B9E8C8623D}"/>
                  </a:ext>
                </a:extLst>
              </p:cNvPr>
              <p:cNvSpPr txBox="1"/>
              <p:nvPr/>
            </p:nvSpPr>
            <p:spPr>
              <a:xfrm>
                <a:off x="9878739" y="2822119"/>
                <a:ext cx="2390775" cy="1578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37E23E85-4448-4000-BDE2-29B9E8C8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39" y="2822119"/>
                <a:ext cx="2390775" cy="15783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45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dk1"/>
                  </a:solidFill>
                </a:rPr>
                <a:t>0.2</a:t>
              </a: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0.9</a:t>
              </a:r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-1.1</a:t>
              </a:r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Bulle narrative : rectangle 3">
                <a:extLst>
                  <a:ext uri="{FF2B5EF4-FFF2-40B4-BE49-F238E27FC236}">
                    <a16:creationId xmlns:a16="http://schemas.microsoft.com/office/drawing/2014/main" id="{C2078DFC-F99C-4CAA-B3CB-DDAA3F36B12B}"/>
                  </a:ext>
                </a:extLst>
              </p:cNvPr>
              <p:cNvSpPr/>
              <p:nvPr/>
            </p:nvSpPr>
            <p:spPr>
              <a:xfrm>
                <a:off x="4194928" y="1243905"/>
                <a:ext cx="7931083" cy="1537788"/>
              </a:xfrm>
              <a:prstGeom prst="wedgeRectCallout">
                <a:avLst>
                  <a:gd name="adj1" fmla="val -25756"/>
                  <a:gd name="adj2" fmla="val 68544"/>
                </a:avLst>
              </a:prstGeom>
              <a:solidFill>
                <a:srgbClr val="D6DCE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⋅0.2+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⋅0.9+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−1.1</m:t>
                          </m:r>
                        </m:e>
                      </m:d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it-IT" sz="32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3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Bulle narrative : rectangle 3">
                <a:extLst>
                  <a:ext uri="{FF2B5EF4-FFF2-40B4-BE49-F238E27FC236}">
                    <a16:creationId xmlns:a16="http://schemas.microsoft.com/office/drawing/2014/main" id="{C2078DFC-F99C-4CAA-B3CB-DDAA3F36B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928" y="1243905"/>
                <a:ext cx="7931083" cy="1537788"/>
              </a:xfrm>
              <a:prstGeom prst="wedgeRectCallout">
                <a:avLst>
                  <a:gd name="adj1" fmla="val -25756"/>
                  <a:gd name="adj2" fmla="val 68544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248DDB1F-1760-4484-AD0D-EB08BE9587CB}"/>
                  </a:ext>
                </a:extLst>
              </p:cNvPr>
              <p:cNvSpPr/>
              <p:nvPr/>
            </p:nvSpPr>
            <p:spPr>
              <a:xfrm>
                <a:off x="4194928" y="4481929"/>
                <a:ext cx="7931083" cy="1537788"/>
              </a:xfrm>
              <a:prstGeom prst="wedgeRectCallout">
                <a:avLst>
                  <a:gd name="adj1" fmla="val -25584"/>
                  <a:gd name="adj2" fmla="val -66803"/>
                </a:avLst>
              </a:prstGeom>
              <a:solidFill>
                <a:srgbClr val="E7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⋅0.2+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⋅0.9+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−1.1</m:t>
                          </m:r>
                        </m:e>
                      </m:d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it-IT" sz="32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3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248DDB1F-1760-4484-AD0D-EB08BE958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928" y="4481929"/>
                <a:ext cx="7931083" cy="1537788"/>
              </a:xfrm>
              <a:prstGeom prst="wedgeRectCallout">
                <a:avLst>
                  <a:gd name="adj1" fmla="val -25584"/>
                  <a:gd name="adj2" fmla="val -66803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241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dk1"/>
                  </a:solidFill>
                </a:rPr>
                <a:t>0.2</a:t>
              </a: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0.9</a:t>
              </a:r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-1.1</a:t>
              </a:r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Bulle narrative : rectangle 3">
                <a:extLst>
                  <a:ext uri="{FF2B5EF4-FFF2-40B4-BE49-F238E27FC236}">
                    <a16:creationId xmlns:a16="http://schemas.microsoft.com/office/drawing/2014/main" id="{C2078DFC-F99C-4CAA-B3CB-DDAA3F36B12B}"/>
                  </a:ext>
                </a:extLst>
              </p:cNvPr>
              <p:cNvSpPr/>
              <p:nvPr/>
            </p:nvSpPr>
            <p:spPr>
              <a:xfrm>
                <a:off x="4260915" y="1243905"/>
                <a:ext cx="7865096" cy="1537788"/>
              </a:xfrm>
              <a:prstGeom prst="wedgeRectCallout">
                <a:avLst>
                  <a:gd name="adj1" fmla="val -26618"/>
                  <a:gd name="adj2" fmla="val 65479"/>
                </a:avLst>
              </a:prstGeom>
              <a:solidFill>
                <a:srgbClr val="D6DCE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=0.0⋅0.2+0.1⋅0.9+0.2⋅</m:t>
                      </m:r>
                      <m:d>
                        <m:d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−1.1</m:t>
                          </m:r>
                        </m:e>
                      </m:d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+0.0</m:t>
                      </m:r>
                    </m:oMath>
                  </m:oMathPara>
                </a14:m>
                <a:endParaRPr lang="it-IT" sz="32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−0.13</m:t>
                          </m:r>
                        </m:e>
                      </m:d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=0.4675</m:t>
                      </m:r>
                    </m:oMath>
                  </m:oMathPara>
                </a14:m>
                <a:endParaRPr lang="it-IT" sz="3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Bulle narrative : rectangle 3">
                <a:extLst>
                  <a:ext uri="{FF2B5EF4-FFF2-40B4-BE49-F238E27FC236}">
                    <a16:creationId xmlns:a16="http://schemas.microsoft.com/office/drawing/2014/main" id="{C2078DFC-F99C-4CAA-B3CB-DDAA3F36B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915" y="1243905"/>
                <a:ext cx="7865096" cy="1537788"/>
              </a:xfrm>
              <a:prstGeom prst="wedgeRectCallout">
                <a:avLst>
                  <a:gd name="adj1" fmla="val -26618"/>
                  <a:gd name="adj2" fmla="val 65479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248DDB1F-1760-4484-AD0D-EB08BE9587CB}"/>
                  </a:ext>
                </a:extLst>
              </p:cNvPr>
              <p:cNvSpPr/>
              <p:nvPr/>
            </p:nvSpPr>
            <p:spPr>
              <a:xfrm>
                <a:off x="4260915" y="4481929"/>
                <a:ext cx="7865096" cy="1537788"/>
              </a:xfrm>
              <a:prstGeom prst="wedgeRectCallout">
                <a:avLst>
                  <a:gd name="adj1" fmla="val -26329"/>
                  <a:gd name="adj2" fmla="val -66190"/>
                </a:avLst>
              </a:prstGeom>
              <a:solidFill>
                <a:srgbClr val="E7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=0.3⋅0.2+0.4⋅0.9+0.5⋅</m:t>
                      </m:r>
                      <m:d>
                        <m:d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−1.1</m:t>
                          </m:r>
                        </m:e>
                      </m:d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+0.2</m:t>
                      </m:r>
                    </m:oMath>
                  </m:oMathPara>
                </a14:m>
                <a:endParaRPr lang="it-IT" sz="32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0.07</m:t>
                          </m:r>
                        </m:e>
                      </m:d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=0.5175</m:t>
                      </m:r>
                    </m:oMath>
                  </m:oMathPara>
                </a14:m>
                <a:endParaRPr lang="it-IT" sz="3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248DDB1F-1760-4484-AD0D-EB08BE958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915" y="4481929"/>
                <a:ext cx="7865096" cy="1537788"/>
              </a:xfrm>
              <a:prstGeom prst="wedgeRectCallout">
                <a:avLst>
                  <a:gd name="adj1" fmla="val -26329"/>
                  <a:gd name="adj2" fmla="val -66190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23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What is a neural network?</a:t>
            </a:r>
          </a:p>
          <a:p>
            <a:r>
              <a:rPr lang="it-IT" dirty="0"/>
              <a:t>Forward pass</a:t>
            </a:r>
          </a:p>
          <a:p>
            <a:r>
              <a:rPr lang="it-IT" dirty="0"/>
              <a:t>Backward pass</a:t>
            </a:r>
          </a:p>
          <a:p>
            <a:r>
              <a:rPr lang="it-IT" dirty="0"/>
              <a:t>Philosophy of pytorch</a:t>
            </a:r>
          </a:p>
          <a:p>
            <a:r>
              <a:rPr lang="it-IT" dirty="0"/>
              <a:t>Tensors</a:t>
            </a:r>
          </a:p>
          <a:p>
            <a:r>
              <a:rPr lang="it-IT" dirty="0"/>
              <a:t>Modules</a:t>
            </a:r>
          </a:p>
          <a:p>
            <a:r>
              <a:rPr lang="it-IT" dirty="0"/>
              <a:t>Optimizers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dk1"/>
                  </a:solidFill>
                </a:rPr>
                <a:t>0.2</a:t>
              </a: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0.9</a:t>
              </a:r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-1.1</a:t>
              </a:r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248DDB1F-1760-4484-AD0D-EB08BE9587CB}"/>
                  </a:ext>
                </a:extLst>
              </p:cNvPr>
              <p:cNvSpPr/>
              <p:nvPr/>
            </p:nvSpPr>
            <p:spPr>
              <a:xfrm>
                <a:off x="292231" y="1467995"/>
                <a:ext cx="8468411" cy="1537788"/>
              </a:xfrm>
              <a:prstGeom prst="wedgeRectCallout">
                <a:avLst>
                  <a:gd name="adj1" fmla="val 46250"/>
                  <a:gd name="adj2" fmla="val 82159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it-IT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248DDB1F-1760-4484-AD0D-EB08BE958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31" y="1467995"/>
                <a:ext cx="8468411" cy="1537788"/>
              </a:xfrm>
              <a:prstGeom prst="wedgeRectCallout">
                <a:avLst>
                  <a:gd name="adj1" fmla="val 46250"/>
                  <a:gd name="adj2" fmla="val 82159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Bulle narrative : rectangle 19">
                <a:extLst>
                  <a:ext uri="{FF2B5EF4-FFF2-40B4-BE49-F238E27FC236}">
                    <a16:creationId xmlns:a16="http://schemas.microsoft.com/office/drawing/2014/main" id="{2ACB6572-6E37-45D7-A3DB-46827EA475AF}"/>
                  </a:ext>
                </a:extLst>
              </p:cNvPr>
              <p:cNvSpPr/>
              <p:nvPr/>
            </p:nvSpPr>
            <p:spPr>
              <a:xfrm>
                <a:off x="292230" y="4277008"/>
                <a:ext cx="8468411" cy="1537788"/>
              </a:xfrm>
              <a:prstGeom prst="wedgeRectCallout">
                <a:avLst>
                  <a:gd name="adj1" fmla="val 46027"/>
                  <a:gd name="adj2" fmla="val -78450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=0.6⋅0.4675+0.7⋅0.5175+0.0</m:t>
                      </m:r>
                    </m:oMath>
                  </m:oMathPara>
                </a14:m>
                <a:endParaRPr lang="it-IT" sz="32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0.6</m:t>
                      </m:r>
                      <m:r>
                        <a:rPr lang="it-IT" sz="3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428</m:t>
                      </m:r>
                    </m:oMath>
                  </m:oMathPara>
                </a14:m>
                <a:endParaRPr lang="it-IT" sz="32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Bulle narrative : rectangle 19">
                <a:extLst>
                  <a:ext uri="{FF2B5EF4-FFF2-40B4-BE49-F238E27FC236}">
                    <a16:creationId xmlns:a16="http://schemas.microsoft.com/office/drawing/2014/main" id="{2ACB6572-6E37-45D7-A3DB-46827EA475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30" y="4277008"/>
                <a:ext cx="8468411" cy="1537788"/>
              </a:xfrm>
              <a:prstGeom prst="wedgeRectCallout">
                <a:avLst>
                  <a:gd name="adj1" fmla="val 46027"/>
                  <a:gd name="adj2" fmla="val -78450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796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dk1"/>
                  </a:solidFill>
                </a:rPr>
                <a:t>0.2</a:t>
              </a: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0.9</a:t>
              </a:r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-1.1</a:t>
              </a:r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C2078DFC-F99C-4CAA-B3CB-DDAA3F36B12B}"/>
              </a:ext>
            </a:extLst>
          </p:cNvPr>
          <p:cNvSpPr/>
          <p:nvPr/>
        </p:nvSpPr>
        <p:spPr>
          <a:xfrm>
            <a:off x="7979198" y="682400"/>
            <a:ext cx="1960775" cy="2155328"/>
          </a:xfrm>
          <a:prstGeom prst="wedgeRectCallout">
            <a:avLst>
              <a:gd name="adj1" fmla="val -133814"/>
              <a:gd name="adj2" fmla="val 61188"/>
            </a:avLst>
          </a:prstGeom>
          <a:solidFill>
            <a:srgbClr val="D6DC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9CC4DB41-B525-4662-951E-D45299EAE2DB}"/>
                  </a:ext>
                </a:extLst>
              </p:cNvPr>
              <p:cNvSpPr txBox="1"/>
              <p:nvPr/>
            </p:nvSpPr>
            <p:spPr>
              <a:xfrm>
                <a:off x="7743922" y="691567"/>
                <a:ext cx="2431330" cy="2083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=0.0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9CC4DB41-B525-4662-951E-D45299EAE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922" y="691567"/>
                <a:ext cx="2431330" cy="20832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Bulle narrative : rectangle 26">
            <a:extLst>
              <a:ext uri="{FF2B5EF4-FFF2-40B4-BE49-F238E27FC236}">
                <a16:creationId xmlns:a16="http://schemas.microsoft.com/office/drawing/2014/main" id="{248DDB1F-1760-4484-AD0D-EB08BE9587CB}"/>
              </a:ext>
            </a:extLst>
          </p:cNvPr>
          <p:cNvSpPr/>
          <p:nvPr/>
        </p:nvSpPr>
        <p:spPr>
          <a:xfrm>
            <a:off x="7975463" y="4481929"/>
            <a:ext cx="1960775" cy="2155328"/>
          </a:xfrm>
          <a:prstGeom prst="wedgeRectCallout">
            <a:avLst>
              <a:gd name="adj1" fmla="val -134776"/>
              <a:gd name="adj2" fmla="val -52091"/>
            </a:avLst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E9F00B2-135A-49CF-9844-D30024E7E0DD}"/>
                  </a:ext>
                </a:extLst>
              </p:cNvPr>
              <p:cNvSpPr txBox="1"/>
              <p:nvPr/>
            </p:nvSpPr>
            <p:spPr>
              <a:xfrm>
                <a:off x="7764199" y="4481929"/>
                <a:ext cx="2390775" cy="2081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E9F00B2-135A-49CF-9844-D30024E7E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199" y="4481929"/>
                <a:ext cx="2390775" cy="20812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Bulle narrative : rectangle 29">
            <a:extLst>
              <a:ext uri="{FF2B5EF4-FFF2-40B4-BE49-F238E27FC236}">
                <a16:creationId xmlns:a16="http://schemas.microsoft.com/office/drawing/2014/main" id="{FA9DF3B6-8DBC-408A-A3C2-DF79AF0D0A94}"/>
              </a:ext>
            </a:extLst>
          </p:cNvPr>
          <p:cNvSpPr/>
          <p:nvPr/>
        </p:nvSpPr>
        <p:spPr>
          <a:xfrm>
            <a:off x="10059814" y="2785093"/>
            <a:ext cx="1994701" cy="1696836"/>
          </a:xfrm>
          <a:prstGeom prst="wedgeRectCallout">
            <a:avLst>
              <a:gd name="adj1" fmla="val -113109"/>
              <a:gd name="adj2" fmla="val -32"/>
            </a:avLst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37E23E85-4448-4000-BDE2-29B9E8C8623D}"/>
                  </a:ext>
                </a:extLst>
              </p:cNvPr>
              <p:cNvSpPr txBox="1"/>
              <p:nvPr/>
            </p:nvSpPr>
            <p:spPr>
              <a:xfrm>
                <a:off x="9878739" y="2822119"/>
                <a:ext cx="2390775" cy="1578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37E23E85-4448-4000-BDE2-29B9E8C8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39" y="2822119"/>
                <a:ext cx="2390775" cy="15783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657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C2078DFC-F99C-4CAA-B3CB-DDAA3F36B12B}"/>
              </a:ext>
            </a:extLst>
          </p:cNvPr>
          <p:cNvSpPr/>
          <p:nvPr/>
        </p:nvSpPr>
        <p:spPr>
          <a:xfrm>
            <a:off x="7979198" y="682400"/>
            <a:ext cx="1960775" cy="2155328"/>
          </a:xfrm>
          <a:prstGeom prst="wedgeRectCallout">
            <a:avLst>
              <a:gd name="adj1" fmla="val -133814"/>
              <a:gd name="adj2" fmla="val 61188"/>
            </a:avLst>
          </a:prstGeom>
          <a:solidFill>
            <a:srgbClr val="D6DC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9CC4DB41-B525-4662-951E-D45299EAE2DB}"/>
                  </a:ext>
                </a:extLst>
              </p:cNvPr>
              <p:cNvSpPr txBox="1"/>
              <p:nvPr/>
            </p:nvSpPr>
            <p:spPr>
              <a:xfrm>
                <a:off x="7743922" y="691567"/>
                <a:ext cx="2431330" cy="2083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=0.0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9CC4DB41-B525-4662-951E-D45299EAE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922" y="691567"/>
                <a:ext cx="2431330" cy="20832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Bulle narrative : rectangle 26">
            <a:extLst>
              <a:ext uri="{FF2B5EF4-FFF2-40B4-BE49-F238E27FC236}">
                <a16:creationId xmlns:a16="http://schemas.microsoft.com/office/drawing/2014/main" id="{248DDB1F-1760-4484-AD0D-EB08BE9587CB}"/>
              </a:ext>
            </a:extLst>
          </p:cNvPr>
          <p:cNvSpPr/>
          <p:nvPr/>
        </p:nvSpPr>
        <p:spPr>
          <a:xfrm>
            <a:off x="7975463" y="4481929"/>
            <a:ext cx="1960775" cy="2155328"/>
          </a:xfrm>
          <a:prstGeom prst="wedgeRectCallout">
            <a:avLst>
              <a:gd name="adj1" fmla="val -134776"/>
              <a:gd name="adj2" fmla="val -52091"/>
            </a:avLst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E9F00B2-135A-49CF-9844-D30024E7E0DD}"/>
                  </a:ext>
                </a:extLst>
              </p:cNvPr>
              <p:cNvSpPr txBox="1"/>
              <p:nvPr/>
            </p:nvSpPr>
            <p:spPr>
              <a:xfrm>
                <a:off x="7764199" y="4481929"/>
                <a:ext cx="2390775" cy="2081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E9F00B2-135A-49CF-9844-D30024E7E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199" y="4481929"/>
                <a:ext cx="2390775" cy="20812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Bulle narrative : rectangle 29">
            <a:extLst>
              <a:ext uri="{FF2B5EF4-FFF2-40B4-BE49-F238E27FC236}">
                <a16:creationId xmlns:a16="http://schemas.microsoft.com/office/drawing/2014/main" id="{FA9DF3B6-8DBC-408A-A3C2-DF79AF0D0A94}"/>
              </a:ext>
            </a:extLst>
          </p:cNvPr>
          <p:cNvSpPr/>
          <p:nvPr/>
        </p:nvSpPr>
        <p:spPr>
          <a:xfrm>
            <a:off x="10059814" y="2785093"/>
            <a:ext cx="1994701" cy="1696836"/>
          </a:xfrm>
          <a:prstGeom prst="wedgeRectCallout">
            <a:avLst>
              <a:gd name="adj1" fmla="val -113109"/>
              <a:gd name="adj2" fmla="val -32"/>
            </a:avLst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37E23E85-4448-4000-BDE2-29B9E8C8623D}"/>
                  </a:ext>
                </a:extLst>
              </p:cNvPr>
              <p:cNvSpPr txBox="1"/>
              <p:nvPr/>
            </p:nvSpPr>
            <p:spPr>
              <a:xfrm>
                <a:off x="9878739" y="2822119"/>
                <a:ext cx="2390775" cy="1578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37E23E85-4448-4000-BDE2-29B9E8C8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39" y="2822119"/>
                <a:ext cx="2390775" cy="15783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/>
              <p:nvPr/>
            </p:nvSpPr>
            <p:spPr>
              <a:xfrm>
                <a:off x="252167" y="2954070"/>
                <a:ext cx="1960775" cy="2155328"/>
              </a:xfrm>
              <a:prstGeom prst="wedgeRectCallout">
                <a:avLst>
                  <a:gd name="adj1" fmla="val 79648"/>
                  <a:gd name="adj2" fmla="val -10542"/>
                </a:avLst>
              </a:prstGeom>
              <a:solidFill>
                <a:srgbClr val="E2F0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67" y="2954070"/>
                <a:ext cx="1960775" cy="2155328"/>
              </a:xfrm>
              <a:prstGeom prst="wedgeRectCallout">
                <a:avLst>
                  <a:gd name="adj1" fmla="val 79648"/>
                  <a:gd name="adj2" fmla="val -10542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6FB7D763-7C20-4A98-A000-71FB3D863442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42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Bulle narrative : rectangle 29">
            <a:extLst>
              <a:ext uri="{FF2B5EF4-FFF2-40B4-BE49-F238E27FC236}">
                <a16:creationId xmlns:a16="http://schemas.microsoft.com/office/drawing/2014/main" id="{FA9DF3B6-8DBC-408A-A3C2-DF79AF0D0A94}"/>
              </a:ext>
            </a:extLst>
          </p:cNvPr>
          <p:cNvSpPr/>
          <p:nvPr/>
        </p:nvSpPr>
        <p:spPr>
          <a:xfrm>
            <a:off x="10059814" y="2785093"/>
            <a:ext cx="1994701" cy="1696836"/>
          </a:xfrm>
          <a:prstGeom prst="wedgeRectCallout">
            <a:avLst>
              <a:gd name="adj1" fmla="val -113109"/>
              <a:gd name="adj2" fmla="val -32"/>
            </a:avLst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37E23E85-4448-4000-BDE2-29B9E8C8623D}"/>
                  </a:ext>
                </a:extLst>
              </p:cNvPr>
              <p:cNvSpPr txBox="1"/>
              <p:nvPr/>
            </p:nvSpPr>
            <p:spPr>
              <a:xfrm>
                <a:off x="9878739" y="2822119"/>
                <a:ext cx="2390775" cy="1578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37E23E85-4448-4000-BDE2-29B9E8C8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39" y="2822119"/>
                <a:ext cx="2390775" cy="15783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/>
              <p:nvPr/>
            </p:nvSpPr>
            <p:spPr>
              <a:xfrm>
                <a:off x="252167" y="2954070"/>
                <a:ext cx="1960775" cy="2155328"/>
              </a:xfrm>
              <a:prstGeom prst="wedgeRectCallout">
                <a:avLst>
                  <a:gd name="adj1" fmla="val 79648"/>
                  <a:gd name="adj2" fmla="val -10542"/>
                </a:avLst>
              </a:prstGeom>
              <a:solidFill>
                <a:srgbClr val="E2F0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67" y="2954070"/>
                <a:ext cx="1960775" cy="2155328"/>
              </a:xfrm>
              <a:prstGeom prst="wedgeRectCallout">
                <a:avLst>
                  <a:gd name="adj1" fmla="val 79648"/>
                  <a:gd name="adj2" fmla="val -10542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6FB7D763-7C20-4A98-A000-71FB3D863442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5CACA9-5825-44C5-BD03-C3C2075D50A4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/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 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861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/>
              <p:nvPr/>
            </p:nvSpPr>
            <p:spPr>
              <a:xfrm>
                <a:off x="252167" y="2954070"/>
                <a:ext cx="1960775" cy="2155328"/>
              </a:xfrm>
              <a:prstGeom prst="wedgeRectCallout">
                <a:avLst>
                  <a:gd name="adj1" fmla="val 79648"/>
                  <a:gd name="adj2" fmla="val -10542"/>
                </a:avLst>
              </a:prstGeom>
              <a:solidFill>
                <a:srgbClr val="E2F0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67" y="2954070"/>
                <a:ext cx="1960775" cy="2155328"/>
              </a:xfrm>
              <a:prstGeom prst="wedgeRectCallout">
                <a:avLst>
                  <a:gd name="adj1" fmla="val 79648"/>
                  <a:gd name="adj2" fmla="val -10542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6FB7D763-7C20-4A98-A000-71FB3D863442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5CACA9-5825-44C5-BD03-C3C2075D50A4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EBCF17-AC27-46BE-BB56-194EF87A7D8B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/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 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FA9DF3B6-8DBC-408A-A3C2-DF79AF0D0A94}"/>
                  </a:ext>
                </a:extLst>
              </p:cNvPr>
              <p:cNvSpPr/>
              <p:nvPr/>
            </p:nvSpPr>
            <p:spPr>
              <a:xfrm>
                <a:off x="9464106" y="2785093"/>
                <a:ext cx="2590409" cy="2030462"/>
              </a:xfrm>
              <a:prstGeom prst="wedgeRectCallout">
                <a:avLst>
                  <a:gd name="adj1" fmla="val -68712"/>
                  <a:gd name="adj2" fmla="val -7460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𝑢𝑡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p>
                    <m:r>
                      <a:rPr lang="it-IT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FA9DF3B6-8DBC-408A-A3C2-DF79AF0D0A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106" y="2785093"/>
                <a:ext cx="2590409" cy="2030462"/>
              </a:xfrm>
              <a:prstGeom prst="wedgeRectCallout">
                <a:avLst>
                  <a:gd name="adj1" fmla="val -68712"/>
                  <a:gd name="adj2" fmla="val -7460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471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FB7D763-7C20-4A98-A000-71FB3D863442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5CACA9-5825-44C5-BD03-C3C2075D50A4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EBCF17-AC27-46BE-BB56-194EF87A7D8B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/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 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FA9DF3B6-8DBC-408A-A3C2-DF79AF0D0A94}"/>
                  </a:ext>
                </a:extLst>
              </p:cNvPr>
              <p:cNvSpPr/>
              <p:nvPr/>
            </p:nvSpPr>
            <p:spPr>
              <a:xfrm>
                <a:off x="9464106" y="2785093"/>
                <a:ext cx="2590409" cy="2030462"/>
              </a:xfrm>
              <a:prstGeom prst="wedgeRectCallout">
                <a:avLst>
                  <a:gd name="adj1" fmla="val -68712"/>
                  <a:gd name="adj2" fmla="val -7460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𝑢𝑡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p>
                    <m:r>
                      <a:rPr lang="it-IT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FA9DF3B6-8DBC-408A-A3C2-DF79AF0D0A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106" y="2785093"/>
                <a:ext cx="2590409" cy="2030462"/>
              </a:xfrm>
              <a:prstGeom prst="wedgeRectCallout">
                <a:avLst>
                  <a:gd name="adj1" fmla="val -68712"/>
                  <a:gd name="adj2" fmla="val -7460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/>
              <p:nvPr/>
            </p:nvSpPr>
            <p:spPr>
              <a:xfrm>
                <a:off x="252167" y="2954070"/>
                <a:ext cx="1960775" cy="2155328"/>
              </a:xfrm>
              <a:prstGeom prst="wedgeRectCallout">
                <a:avLst>
                  <a:gd name="adj1" fmla="val 183013"/>
                  <a:gd name="adj2" fmla="val -17103"/>
                </a:avLst>
              </a:prstGeom>
              <a:solidFill>
                <a:srgbClr val="E2F0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67" y="2954070"/>
                <a:ext cx="1960775" cy="2155328"/>
              </a:xfrm>
              <a:prstGeom prst="wedgeRectCallout">
                <a:avLst>
                  <a:gd name="adj1" fmla="val 183013"/>
                  <a:gd name="adj2" fmla="val -17103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1A7D99CD-D399-4C6A-9595-06A7C91299D6}"/>
                  </a:ext>
                </a:extLst>
              </p:cNvPr>
              <p:cNvSpPr/>
              <p:nvPr/>
            </p:nvSpPr>
            <p:spPr>
              <a:xfrm>
                <a:off x="6938610" y="4662295"/>
                <a:ext cx="1960775" cy="2155328"/>
              </a:xfrm>
              <a:prstGeom prst="wedgeRectCallout">
                <a:avLst>
                  <a:gd name="adj1" fmla="val -35256"/>
                  <a:gd name="adj2" fmla="val -91456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.4675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0.5175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1A7D99CD-D399-4C6A-9595-06A7C9129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610" y="4662295"/>
                <a:ext cx="1960775" cy="2155328"/>
              </a:xfrm>
              <a:prstGeom prst="wedgeRectCallout">
                <a:avLst>
                  <a:gd name="adj1" fmla="val -35256"/>
                  <a:gd name="adj2" fmla="val -91456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Bulle narrative : rectangle 27">
                <a:extLst>
                  <a:ext uri="{FF2B5EF4-FFF2-40B4-BE49-F238E27FC236}">
                    <a16:creationId xmlns:a16="http://schemas.microsoft.com/office/drawing/2014/main" id="{8E8BD944-72B1-4902-9826-99F035D9784D}"/>
                  </a:ext>
                </a:extLst>
              </p:cNvPr>
              <p:cNvSpPr/>
              <p:nvPr/>
            </p:nvSpPr>
            <p:spPr>
              <a:xfrm>
                <a:off x="9897360" y="5580667"/>
                <a:ext cx="1960775" cy="1236955"/>
              </a:xfrm>
              <a:prstGeom prst="wedgeRectCallout">
                <a:avLst>
                  <a:gd name="adj1" fmla="val -80929"/>
                  <a:gd name="adj2" fmla="val -185194"/>
                </a:avLst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  <m:r>
                            <a:rPr lang="it-IT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428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8" name="Bulle narrative : rectangle 27">
                <a:extLst>
                  <a:ext uri="{FF2B5EF4-FFF2-40B4-BE49-F238E27FC236}">
                    <a16:creationId xmlns:a16="http://schemas.microsoft.com/office/drawing/2014/main" id="{8E8BD944-72B1-4902-9826-99F035D97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360" y="5580667"/>
                <a:ext cx="1960775" cy="1236955"/>
              </a:xfrm>
              <a:prstGeom prst="wedgeRectCallout">
                <a:avLst>
                  <a:gd name="adj1" fmla="val -80929"/>
                  <a:gd name="adj2" fmla="val -185194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882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FB7D763-7C20-4A98-A000-71FB3D863442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5CACA9-5825-44C5-BD03-C3C2075D50A4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EBCF17-AC27-46BE-BB56-194EF87A7D8B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/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 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FA9DF3B6-8DBC-408A-A3C2-DF79AF0D0A94}"/>
                  </a:ext>
                </a:extLst>
              </p:cNvPr>
              <p:cNvSpPr/>
              <p:nvPr/>
            </p:nvSpPr>
            <p:spPr>
              <a:xfrm>
                <a:off x="9464106" y="2785093"/>
                <a:ext cx="2590409" cy="2030462"/>
              </a:xfrm>
              <a:prstGeom prst="wedgeRectCallout">
                <a:avLst>
                  <a:gd name="adj1" fmla="val -68712"/>
                  <a:gd name="adj2" fmla="val -7460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𝑢𝑡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p>
                    <m:r>
                      <a:rPr lang="it-IT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FA9DF3B6-8DBC-408A-A3C2-DF79AF0D0A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106" y="2785093"/>
                <a:ext cx="2590409" cy="2030462"/>
              </a:xfrm>
              <a:prstGeom prst="wedgeRectCallout">
                <a:avLst>
                  <a:gd name="adj1" fmla="val -68712"/>
                  <a:gd name="adj2" fmla="val -7460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/>
              <p:nvPr/>
            </p:nvSpPr>
            <p:spPr>
              <a:xfrm>
                <a:off x="252167" y="2954070"/>
                <a:ext cx="1960775" cy="2155328"/>
              </a:xfrm>
              <a:prstGeom prst="wedgeRectCallout">
                <a:avLst>
                  <a:gd name="adj1" fmla="val 183013"/>
                  <a:gd name="adj2" fmla="val -17103"/>
                </a:avLst>
              </a:prstGeom>
              <a:solidFill>
                <a:srgbClr val="E2F0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67" y="2954070"/>
                <a:ext cx="1960775" cy="2155328"/>
              </a:xfrm>
              <a:prstGeom prst="wedgeRectCallout">
                <a:avLst>
                  <a:gd name="adj1" fmla="val 183013"/>
                  <a:gd name="adj2" fmla="val -17103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1A7D99CD-D399-4C6A-9595-06A7C91299D6}"/>
                  </a:ext>
                </a:extLst>
              </p:cNvPr>
              <p:cNvSpPr/>
              <p:nvPr/>
            </p:nvSpPr>
            <p:spPr>
              <a:xfrm>
                <a:off x="6938610" y="4662295"/>
                <a:ext cx="1960775" cy="2155328"/>
              </a:xfrm>
              <a:prstGeom prst="wedgeRectCallout">
                <a:avLst>
                  <a:gd name="adj1" fmla="val -35256"/>
                  <a:gd name="adj2" fmla="val -91456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.4675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0.5175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1A7D99CD-D399-4C6A-9595-06A7C9129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610" y="4662295"/>
                <a:ext cx="1960775" cy="2155328"/>
              </a:xfrm>
              <a:prstGeom prst="wedgeRectCallout">
                <a:avLst>
                  <a:gd name="adj1" fmla="val -35256"/>
                  <a:gd name="adj2" fmla="val -91456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Bulle narrative : rectangle 27">
                <a:extLst>
                  <a:ext uri="{FF2B5EF4-FFF2-40B4-BE49-F238E27FC236}">
                    <a16:creationId xmlns:a16="http://schemas.microsoft.com/office/drawing/2014/main" id="{8E8BD944-72B1-4902-9826-99F035D9784D}"/>
                  </a:ext>
                </a:extLst>
              </p:cNvPr>
              <p:cNvSpPr/>
              <p:nvPr/>
            </p:nvSpPr>
            <p:spPr>
              <a:xfrm>
                <a:off x="9897360" y="5580667"/>
                <a:ext cx="1960775" cy="1236955"/>
              </a:xfrm>
              <a:prstGeom prst="wedgeRectCallout">
                <a:avLst>
                  <a:gd name="adj1" fmla="val -80929"/>
                  <a:gd name="adj2" fmla="val -185194"/>
                </a:avLst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  <m:r>
                            <a:rPr lang="it-IT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428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8" name="Bulle narrative : rectangle 27">
                <a:extLst>
                  <a:ext uri="{FF2B5EF4-FFF2-40B4-BE49-F238E27FC236}">
                    <a16:creationId xmlns:a16="http://schemas.microsoft.com/office/drawing/2014/main" id="{8E8BD944-72B1-4902-9826-99F035D97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360" y="5580667"/>
                <a:ext cx="1960775" cy="1236955"/>
              </a:xfrm>
              <a:prstGeom prst="wedgeRectCallout">
                <a:avLst>
                  <a:gd name="adj1" fmla="val -80929"/>
                  <a:gd name="adj2" fmla="val -185194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archemin : horizontal 3">
            <a:extLst>
              <a:ext uri="{FF2B5EF4-FFF2-40B4-BE49-F238E27FC236}">
                <a16:creationId xmlns:a16="http://schemas.microsoft.com/office/drawing/2014/main" id="{84D040A4-9B23-4918-AAF2-C9A0FD9D9DE3}"/>
              </a:ext>
            </a:extLst>
          </p:cNvPr>
          <p:cNvSpPr/>
          <p:nvPr/>
        </p:nvSpPr>
        <p:spPr>
          <a:xfrm rot="19851604">
            <a:off x="1823709" y="2251327"/>
            <a:ext cx="8938707" cy="2310597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Matrix multiplications (and additions)</a:t>
            </a:r>
          </a:p>
          <a:p>
            <a:pPr algn="ctr"/>
            <a:r>
              <a:rPr lang="en-US" sz="4000" dirty="0"/>
              <a:t>with </a:t>
            </a:r>
            <a:r>
              <a:rPr lang="en-US" sz="4000" b="1" dirty="0"/>
              <a:t>several possible notations</a:t>
            </a:r>
            <a:r>
              <a:rPr lang="en-US" sz="4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23189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FB7D763-7C20-4A98-A000-71FB3D863442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5CACA9-5825-44C5-BD03-C3C2075D50A4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EBCF17-AC27-46BE-BB56-194EF87A7D8B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/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 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FA9DF3B6-8DBC-408A-A3C2-DF79AF0D0A94}"/>
                  </a:ext>
                </a:extLst>
              </p:cNvPr>
              <p:cNvSpPr/>
              <p:nvPr/>
            </p:nvSpPr>
            <p:spPr>
              <a:xfrm>
                <a:off x="9464106" y="2785093"/>
                <a:ext cx="2590409" cy="2030462"/>
              </a:xfrm>
              <a:prstGeom prst="wedgeRectCallout">
                <a:avLst>
                  <a:gd name="adj1" fmla="val -68712"/>
                  <a:gd name="adj2" fmla="val -7460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𝑢𝑡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p>
                    <m:r>
                      <a:rPr lang="it-IT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FA9DF3B6-8DBC-408A-A3C2-DF79AF0D0A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106" y="2785093"/>
                <a:ext cx="2590409" cy="2030462"/>
              </a:xfrm>
              <a:prstGeom prst="wedgeRectCallout">
                <a:avLst>
                  <a:gd name="adj1" fmla="val -68712"/>
                  <a:gd name="adj2" fmla="val -7460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/>
              <p:nvPr/>
            </p:nvSpPr>
            <p:spPr>
              <a:xfrm>
                <a:off x="333865" y="1969003"/>
                <a:ext cx="2272463" cy="3041377"/>
              </a:xfrm>
              <a:prstGeom prst="wedgeRectCallout">
                <a:avLst>
                  <a:gd name="adj1" fmla="val 159294"/>
                  <a:gd name="adj2" fmla="val 6454"/>
                </a:avLst>
              </a:prstGeom>
              <a:solidFill>
                <a:srgbClr val="E2F0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Column vector shape=(3,1)</a:t>
                </a:r>
              </a:p>
            </p:txBody>
          </p:sp>
        </mc:Choice>
        <mc:Fallback xmlns="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65" y="1969003"/>
                <a:ext cx="2272463" cy="3041377"/>
              </a:xfrm>
              <a:prstGeom prst="wedgeRectCallout">
                <a:avLst>
                  <a:gd name="adj1" fmla="val 159294"/>
                  <a:gd name="adj2" fmla="val 6454"/>
                </a:avLst>
              </a:prstGeom>
              <a:blipFill>
                <a:blip r:embed="rId5"/>
                <a:stretch>
                  <a:fillRect l="-1648" b="-29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1A7D99CD-D399-4C6A-9595-06A7C91299D6}"/>
                  </a:ext>
                </a:extLst>
              </p:cNvPr>
              <p:cNvSpPr/>
              <p:nvPr/>
            </p:nvSpPr>
            <p:spPr>
              <a:xfrm>
                <a:off x="6763286" y="3406626"/>
                <a:ext cx="2136099" cy="3410997"/>
              </a:xfrm>
              <a:prstGeom prst="wedgeRectCallout">
                <a:avLst>
                  <a:gd name="adj1" fmla="val -36580"/>
                  <a:gd name="adj2" fmla="val -55529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.4675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0.5175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Output is a column vector of shape=(2,1)</a:t>
                </a:r>
              </a:p>
            </p:txBody>
          </p:sp>
        </mc:Choice>
        <mc:Fallback xmlns="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1A7D99CD-D399-4C6A-9595-06A7C9129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286" y="3406626"/>
                <a:ext cx="2136099" cy="3410997"/>
              </a:xfrm>
              <a:prstGeom prst="wedgeRectCallout">
                <a:avLst>
                  <a:gd name="adj1" fmla="val -36580"/>
                  <a:gd name="adj2" fmla="val -55529"/>
                </a:avLst>
              </a:prstGeom>
              <a:blipFill>
                <a:blip r:embed="rId6"/>
                <a:stretch>
                  <a:fillRect l="-6799" r="-65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Bulle narrative : rectangle 27">
                <a:extLst>
                  <a:ext uri="{FF2B5EF4-FFF2-40B4-BE49-F238E27FC236}">
                    <a16:creationId xmlns:a16="http://schemas.microsoft.com/office/drawing/2014/main" id="{8E8BD944-72B1-4902-9826-99F035D9784D}"/>
                  </a:ext>
                </a:extLst>
              </p:cNvPr>
              <p:cNvSpPr/>
              <p:nvPr/>
            </p:nvSpPr>
            <p:spPr>
              <a:xfrm>
                <a:off x="9897360" y="5580667"/>
                <a:ext cx="1960775" cy="1236955"/>
              </a:xfrm>
              <a:prstGeom prst="wedgeRectCallout">
                <a:avLst>
                  <a:gd name="adj1" fmla="val -80929"/>
                  <a:gd name="adj2" fmla="val -185194"/>
                </a:avLst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  <m:r>
                            <a:rPr lang="it-IT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428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8" name="Bulle narrative : rectangle 27">
                <a:extLst>
                  <a:ext uri="{FF2B5EF4-FFF2-40B4-BE49-F238E27FC236}">
                    <a16:creationId xmlns:a16="http://schemas.microsoft.com/office/drawing/2014/main" id="{8E8BD944-72B1-4902-9826-99F035D97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360" y="5580667"/>
                <a:ext cx="1960775" cy="1236955"/>
              </a:xfrm>
              <a:prstGeom prst="wedgeRectCallout">
                <a:avLst>
                  <a:gd name="adj1" fmla="val -80929"/>
                  <a:gd name="adj2" fmla="val -185194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Bulle narrative : rectangle 31">
                <a:extLst>
                  <a:ext uri="{FF2B5EF4-FFF2-40B4-BE49-F238E27FC236}">
                    <a16:creationId xmlns:a16="http://schemas.microsoft.com/office/drawing/2014/main" id="{7D8E1CEE-1130-4671-9E4C-0580BF38D0D5}"/>
                  </a:ext>
                </a:extLst>
              </p:cNvPr>
              <p:cNvSpPr/>
              <p:nvPr/>
            </p:nvSpPr>
            <p:spPr>
              <a:xfrm>
                <a:off x="3023058" y="53006"/>
                <a:ext cx="4345756" cy="1768124"/>
              </a:xfrm>
              <a:prstGeom prst="wedgeRectCallout">
                <a:avLst>
                  <a:gd name="adj1" fmla="val 22477"/>
                  <a:gd name="adj2" fmla="val 10128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Multiplication by a matrix of shape=(2,3)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Bulle narrative : rectangle 31">
                <a:extLst>
                  <a:ext uri="{FF2B5EF4-FFF2-40B4-BE49-F238E27FC236}">
                    <a16:creationId xmlns:a16="http://schemas.microsoft.com/office/drawing/2014/main" id="{7D8E1CEE-1130-4671-9E4C-0580BF38D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058" y="53006"/>
                <a:ext cx="4345756" cy="1768124"/>
              </a:xfrm>
              <a:prstGeom prst="wedgeRectCallout">
                <a:avLst>
                  <a:gd name="adj1" fmla="val 22477"/>
                  <a:gd name="adj2" fmla="val 101286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141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FB7D763-7C20-4A98-A000-71FB3D863442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5CACA9-5825-44C5-BD03-C3C2075D50A4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EBCF17-AC27-46BE-BB56-194EF87A7D8B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/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 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FA9DF3B6-8DBC-408A-A3C2-DF79AF0D0A94}"/>
                  </a:ext>
                </a:extLst>
              </p:cNvPr>
              <p:cNvSpPr/>
              <p:nvPr/>
            </p:nvSpPr>
            <p:spPr>
              <a:xfrm>
                <a:off x="9464106" y="2785093"/>
                <a:ext cx="2590409" cy="2030462"/>
              </a:xfrm>
              <a:prstGeom prst="wedgeRectCallout">
                <a:avLst>
                  <a:gd name="adj1" fmla="val -68712"/>
                  <a:gd name="adj2" fmla="val -7460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𝑢𝑡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p>
                    <m:r>
                      <a:rPr lang="it-IT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FA9DF3B6-8DBC-408A-A3C2-DF79AF0D0A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106" y="2785093"/>
                <a:ext cx="2590409" cy="2030462"/>
              </a:xfrm>
              <a:prstGeom prst="wedgeRectCallout">
                <a:avLst>
                  <a:gd name="adj1" fmla="val -68712"/>
                  <a:gd name="adj2" fmla="val -7460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/>
              <p:nvPr/>
            </p:nvSpPr>
            <p:spPr>
              <a:xfrm>
                <a:off x="333865" y="1969003"/>
                <a:ext cx="2272463" cy="3041377"/>
              </a:xfrm>
              <a:prstGeom prst="wedgeRectCallout">
                <a:avLst>
                  <a:gd name="adj1" fmla="val 159294"/>
                  <a:gd name="adj2" fmla="val 6454"/>
                </a:avLst>
              </a:prstGeom>
              <a:solidFill>
                <a:srgbClr val="E2F0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Column vector shape=(3,1)</a:t>
                </a:r>
              </a:p>
            </p:txBody>
          </p:sp>
        </mc:Choice>
        <mc:Fallback xmlns="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65" y="1969003"/>
                <a:ext cx="2272463" cy="3041377"/>
              </a:xfrm>
              <a:prstGeom prst="wedgeRectCallout">
                <a:avLst>
                  <a:gd name="adj1" fmla="val 159294"/>
                  <a:gd name="adj2" fmla="val 6454"/>
                </a:avLst>
              </a:prstGeom>
              <a:blipFill>
                <a:blip r:embed="rId5"/>
                <a:stretch>
                  <a:fillRect l="-1648" b="-29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1A7D99CD-D399-4C6A-9595-06A7C91299D6}"/>
                  </a:ext>
                </a:extLst>
              </p:cNvPr>
              <p:cNvSpPr/>
              <p:nvPr/>
            </p:nvSpPr>
            <p:spPr>
              <a:xfrm>
                <a:off x="6763286" y="3406626"/>
                <a:ext cx="2136099" cy="3410997"/>
              </a:xfrm>
              <a:prstGeom prst="wedgeRectCallout">
                <a:avLst>
                  <a:gd name="adj1" fmla="val -36580"/>
                  <a:gd name="adj2" fmla="val -55529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.4675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0.5175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Output is a column vector of shape=(2,1)</a:t>
                </a:r>
              </a:p>
            </p:txBody>
          </p:sp>
        </mc:Choice>
        <mc:Fallback xmlns="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1A7D99CD-D399-4C6A-9595-06A7C9129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286" y="3406626"/>
                <a:ext cx="2136099" cy="3410997"/>
              </a:xfrm>
              <a:prstGeom prst="wedgeRectCallout">
                <a:avLst>
                  <a:gd name="adj1" fmla="val -36580"/>
                  <a:gd name="adj2" fmla="val -55529"/>
                </a:avLst>
              </a:prstGeom>
              <a:blipFill>
                <a:blip r:embed="rId6"/>
                <a:stretch>
                  <a:fillRect l="-6799" r="-65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Bulle narrative : rectangle 27">
                <a:extLst>
                  <a:ext uri="{FF2B5EF4-FFF2-40B4-BE49-F238E27FC236}">
                    <a16:creationId xmlns:a16="http://schemas.microsoft.com/office/drawing/2014/main" id="{8E8BD944-72B1-4902-9826-99F035D9784D}"/>
                  </a:ext>
                </a:extLst>
              </p:cNvPr>
              <p:cNvSpPr/>
              <p:nvPr/>
            </p:nvSpPr>
            <p:spPr>
              <a:xfrm>
                <a:off x="9002598" y="5300985"/>
                <a:ext cx="2941163" cy="1516637"/>
              </a:xfrm>
              <a:prstGeom prst="wedgeRectCallout">
                <a:avLst>
                  <a:gd name="adj1" fmla="val -41506"/>
                  <a:gd name="adj2" fmla="val -139820"/>
                </a:avLst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  <m:r>
                            <a:rPr lang="it-IT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428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algn="ctr"/>
                <a:r>
                  <a:rPr lang="en-US" sz="3200" dirty="0"/>
                  <a:t>Final vector of shape=(1,1)</a:t>
                </a:r>
              </a:p>
            </p:txBody>
          </p:sp>
        </mc:Choice>
        <mc:Fallback>
          <p:sp>
            <p:nvSpPr>
              <p:cNvPr id="28" name="Bulle narrative : rectangle 27">
                <a:extLst>
                  <a:ext uri="{FF2B5EF4-FFF2-40B4-BE49-F238E27FC236}">
                    <a16:creationId xmlns:a16="http://schemas.microsoft.com/office/drawing/2014/main" id="{8E8BD944-72B1-4902-9826-99F035D97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598" y="5300985"/>
                <a:ext cx="2941163" cy="1516637"/>
              </a:xfrm>
              <a:prstGeom prst="wedgeRectCallout">
                <a:avLst>
                  <a:gd name="adj1" fmla="val -41506"/>
                  <a:gd name="adj2" fmla="val -139820"/>
                </a:avLst>
              </a:prstGeom>
              <a:blipFill>
                <a:blip r:embed="rId7"/>
                <a:stretch>
                  <a:fillRect r="-1033" b="-73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Bulle narrative : rectangle 31">
                <a:extLst>
                  <a:ext uri="{FF2B5EF4-FFF2-40B4-BE49-F238E27FC236}">
                    <a16:creationId xmlns:a16="http://schemas.microsoft.com/office/drawing/2014/main" id="{7D8E1CEE-1130-4671-9E4C-0580BF38D0D5}"/>
                  </a:ext>
                </a:extLst>
              </p:cNvPr>
              <p:cNvSpPr/>
              <p:nvPr/>
            </p:nvSpPr>
            <p:spPr>
              <a:xfrm>
                <a:off x="3023058" y="53006"/>
                <a:ext cx="4345756" cy="1768124"/>
              </a:xfrm>
              <a:prstGeom prst="wedgeRectCallout">
                <a:avLst>
                  <a:gd name="adj1" fmla="val 22477"/>
                  <a:gd name="adj2" fmla="val 10128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Multiplication by a matrix of shape=(2,3)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Bulle narrative : rectangle 31">
                <a:extLst>
                  <a:ext uri="{FF2B5EF4-FFF2-40B4-BE49-F238E27FC236}">
                    <a16:creationId xmlns:a16="http://schemas.microsoft.com/office/drawing/2014/main" id="{7D8E1CEE-1130-4671-9E4C-0580BF38D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058" y="53006"/>
                <a:ext cx="4345756" cy="1768124"/>
              </a:xfrm>
              <a:prstGeom prst="wedgeRectCallout">
                <a:avLst>
                  <a:gd name="adj1" fmla="val 22477"/>
                  <a:gd name="adj2" fmla="val 101286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74DACBF-2E76-421E-AE11-02A9F72D5F20}"/>
                  </a:ext>
                </a:extLst>
              </p:cNvPr>
              <p:cNvSpPr/>
              <p:nvPr/>
            </p:nvSpPr>
            <p:spPr>
              <a:xfrm>
                <a:off x="6966232" y="1245361"/>
                <a:ext cx="5118772" cy="1768124"/>
              </a:xfrm>
              <a:prstGeom prst="rect">
                <a:avLst/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Multiplication by a “matrix” of shape=(1,2)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it-IT" sz="32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74DACBF-2E76-421E-AE11-02A9F72D5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232" y="1245361"/>
                <a:ext cx="5118772" cy="1768124"/>
              </a:xfrm>
              <a:prstGeom prst="rect">
                <a:avLst/>
              </a:prstGeom>
              <a:blipFill>
                <a:blip r:embed="rId9"/>
                <a:stretch>
                  <a:fillRect r="-13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107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FB7D763-7C20-4A98-A000-71FB3D863442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5CACA9-5825-44C5-BD03-C3C2075D50A4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EBCF17-AC27-46BE-BB56-194EF87A7D8B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/>
              <p:nvPr/>
            </p:nvSpPr>
            <p:spPr>
              <a:xfrm>
                <a:off x="140844" y="3396822"/>
                <a:ext cx="2971800" cy="2155328"/>
              </a:xfrm>
              <a:prstGeom prst="wedgeRectCallout">
                <a:avLst>
                  <a:gd name="adj1" fmla="val 109148"/>
                  <a:gd name="adj2" fmla="val -45532"/>
                </a:avLst>
              </a:prstGeom>
              <a:solidFill>
                <a:srgbClr val="E2F0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−1.1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shape=(3,N)</a:t>
                </a:r>
              </a:p>
            </p:txBody>
          </p:sp>
        </mc:Choice>
        <mc:Fallback xmlns="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44" y="3396822"/>
                <a:ext cx="2971800" cy="2155328"/>
              </a:xfrm>
              <a:prstGeom prst="wedgeRectCallout">
                <a:avLst>
                  <a:gd name="adj1" fmla="val 109148"/>
                  <a:gd name="adj2" fmla="val -45532"/>
                </a:avLst>
              </a:prstGeom>
              <a:blipFill>
                <a:blip r:embed="rId3"/>
                <a:stretch>
                  <a:fillRect b="-22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Bulle narrative : rectangle 26">
            <a:extLst>
              <a:ext uri="{FF2B5EF4-FFF2-40B4-BE49-F238E27FC236}">
                <a16:creationId xmlns:a16="http://schemas.microsoft.com/office/drawing/2014/main" id="{C28742D0-F8FC-41E2-920A-4B919652404A}"/>
              </a:ext>
            </a:extLst>
          </p:cNvPr>
          <p:cNvSpPr/>
          <p:nvPr/>
        </p:nvSpPr>
        <p:spPr>
          <a:xfrm>
            <a:off x="124940" y="1043204"/>
            <a:ext cx="2971800" cy="2155328"/>
          </a:xfrm>
          <a:prstGeom prst="wedgeRectCallout">
            <a:avLst>
              <a:gd name="adj1" fmla="val 100583"/>
              <a:gd name="adj2" fmla="val 46316"/>
            </a:avLst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What would happen if we had </a:t>
            </a:r>
            <a:r>
              <a:rPr lang="en-US" sz="3200" b="1" dirty="0">
                <a:solidFill>
                  <a:schemeClr val="tx1"/>
                </a:solidFill>
              </a:rPr>
              <a:t>more samples</a:t>
            </a:r>
            <a:r>
              <a:rPr lang="en-US" sz="32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38814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A4B961-B6AC-466B-856B-BF66FB6A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A67B23-72FF-4EA6-80D9-DCCE63BDEB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9"/>
            <a:ext cx="10515600" cy="546458"/>
          </a:xfrm>
        </p:spPr>
        <p:txBody>
          <a:bodyPr/>
          <a:lstStyle/>
          <a:p>
            <a:r>
              <a:rPr lang="en-US" dirty="0"/>
              <a:t>Everything starts from the (wrong) model of a neuron</a:t>
            </a:r>
          </a:p>
        </p:txBody>
      </p:sp>
      <p:pic>
        <p:nvPicPr>
          <p:cNvPr id="5" name="Picture 2" descr="Risultati immagini per sigmoid function">
            <a:extLst>
              <a:ext uri="{FF2B5EF4-FFF2-40B4-BE49-F238E27FC236}">
                <a16:creationId xmlns:a16="http://schemas.microsoft.com/office/drawing/2014/main" id="{58F7505C-02EC-42CE-8EFE-83B7AA432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697" y="2722923"/>
            <a:ext cx="3565689" cy="23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2838E741-41CF-4F5B-B681-2F3FD6AB939E}"/>
              </a:ext>
            </a:extLst>
          </p:cNvPr>
          <p:cNvSpPr/>
          <p:nvPr/>
        </p:nvSpPr>
        <p:spPr>
          <a:xfrm>
            <a:off x="3299381" y="3350175"/>
            <a:ext cx="1137501" cy="11144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03F0FE6-D0F7-4239-83C8-621CA3163BC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035822" y="3513099"/>
            <a:ext cx="1263559" cy="39428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80DD811-3AB1-4608-B76F-1D79971A5E04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278701" y="4301396"/>
            <a:ext cx="1187263" cy="73651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/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blipFill>
                <a:blip r:embed="rId3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/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/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blipFill>
                <a:blip r:embed="rId5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ZoneTexte 23">
            <a:extLst>
              <a:ext uri="{FF2B5EF4-FFF2-40B4-BE49-F238E27FC236}">
                <a16:creationId xmlns:a16="http://schemas.microsoft.com/office/drawing/2014/main" id="{8FCAF56E-C7A4-46DC-B465-12374970592F}"/>
              </a:ext>
            </a:extLst>
          </p:cNvPr>
          <p:cNvSpPr txBox="1"/>
          <p:nvPr/>
        </p:nvSpPr>
        <p:spPr>
          <a:xfrm>
            <a:off x="1871263" y="3649362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…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1FA85D6-D0FF-4E25-93AA-9789AFBCE524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4436882" y="3907387"/>
            <a:ext cx="1973345" cy="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D54851E-A42A-4564-B58C-EF0FCF3582AF}"/>
              </a:ext>
            </a:extLst>
          </p:cNvPr>
          <p:cNvCxnSpPr>
            <a:endCxn id="6" idx="1"/>
          </p:cNvCxnSpPr>
          <p:nvPr/>
        </p:nvCxnSpPr>
        <p:spPr>
          <a:xfrm>
            <a:off x="2139884" y="2878862"/>
            <a:ext cx="1326080" cy="63451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/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5585074-993B-4A73-B378-55423A6B6DA1}"/>
                  </a:ext>
                </a:extLst>
              </p:cNvPr>
              <p:cNvSpPr txBox="1"/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5585074-993B-4A73-B378-55423A6B6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3426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FB7D763-7C20-4A98-A000-71FB3D863442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5CACA9-5825-44C5-BD03-C3C2075D50A4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EBCF17-AC27-46BE-BB56-194EF87A7D8B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/>
              <p:nvPr/>
            </p:nvSpPr>
            <p:spPr>
              <a:xfrm>
                <a:off x="140844" y="3396822"/>
                <a:ext cx="2971800" cy="2155328"/>
              </a:xfrm>
              <a:prstGeom prst="wedgeRectCallout">
                <a:avLst>
                  <a:gd name="adj1" fmla="val 109148"/>
                  <a:gd name="adj2" fmla="val -45532"/>
                </a:avLst>
              </a:prstGeom>
              <a:solidFill>
                <a:srgbClr val="E2F0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−1.1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shape=(3,N)</a:t>
                </a:r>
              </a:p>
            </p:txBody>
          </p:sp>
        </mc:Choice>
        <mc:Fallback xmlns="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44" y="3396822"/>
                <a:ext cx="2971800" cy="2155328"/>
              </a:xfrm>
              <a:prstGeom prst="wedgeRectCallout">
                <a:avLst>
                  <a:gd name="adj1" fmla="val 109148"/>
                  <a:gd name="adj2" fmla="val -45532"/>
                </a:avLst>
              </a:prstGeom>
              <a:blipFill>
                <a:blip r:embed="rId3"/>
                <a:stretch>
                  <a:fillRect b="-22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Bulle narrative : rectangle 26">
            <a:extLst>
              <a:ext uri="{FF2B5EF4-FFF2-40B4-BE49-F238E27FC236}">
                <a16:creationId xmlns:a16="http://schemas.microsoft.com/office/drawing/2014/main" id="{C28742D0-F8FC-41E2-920A-4B919652404A}"/>
              </a:ext>
            </a:extLst>
          </p:cNvPr>
          <p:cNvSpPr/>
          <p:nvPr/>
        </p:nvSpPr>
        <p:spPr>
          <a:xfrm>
            <a:off x="124940" y="1043204"/>
            <a:ext cx="2971800" cy="2155328"/>
          </a:xfrm>
          <a:prstGeom prst="wedgeRectCallout">
            <a:avLst>
              <a:gd name="adj1" fmla="val 100583"/>
              <a:gd name="adj2" fmla="val 46316"/>
            </a:avLst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What would happen if we had </a:t>
            </a:r>
            <a:r>
              <a:rPr lang="en-US" sz="3200" b="1" dirty="0">
                <a:solidFill>
                  <a:schemeClr val="tx1"/>
                </a:solidFill>
              </a:rPr>
              <a:t>more samples</a:t>
            </a:r>
            <a:r>
              <a:rPr lang="en-US" sz="3200" dirty="0">
                <a:solidFill>
                  <a:schemeClr val="tx1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Bulle narrative : rectangle 22">
                <a:extLst>
                  <a:ext uri="{FF2B5EF4-FFF2-40B4-BE49-F238E27FC236}">
                    <a16:creationId xmlns:a16="http://schemas.microsoft.com/office/drawing/2014/main" id="{595262FA-B77C-4287-AF3E-DDF6AD1298F8}"/>
                  </a:ext>
                </a:extLst>
              </p:cNvPr>
              <p:cNvSpPr/>
              <p:nvPr/>
            </p:nvSpPr>
            <p:spPr>
              <a:xfrm>
                <a:off x="2829572" y="90608"/>
                <a:ext cx="4345756" cy="1768124"/>
              </a:xfrm>
              <a:prstGeom prst="wedgeRectCallout">
                <a:avLst>
                  <a:gd name="adj1" fmla="val 22477"/>
                  <a:gd name="adj2" fmla="val 10128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Multiplication by a matrix of shape=(2,3)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Bulle narrative : rectangle 22">
                <a:extLst>
                  <a:ext uri="{FF2B5EF4-FFF2-40B4-BE49-F238E27FC236}">
                    <a16:creationId xmlns:a16="http://schemas.microsoft.com/office/drawing/2014/main" id="{595262FA-B77C-4287-AF3E-DDF6AD1298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572" y="90608"/>
                <a:ext cx="4345756" cy="1768124"/>
              </a:xfrm>
              <a:prstGeom prst="wedgeRectCallout">
                <a:avLst>
                  <a:gd name="adj1" fmla="val 22477"/>
                  <a:gd name="adj2" fmla="val 10128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Bulle narrative : rectangle 27">
                <a:extLst>
                  <a:ext uri="{FF2B5EF4-FFF2-40B4-BE49-F238E27FC236}">
                    <a16:creationId xmlns:a16="http://schemas.microsoft.com/office/drawing/2014/main" id="{DE01683C-4D34-4501-B2D2-C6B5BF25D8DB}"/>
                  </a:ext>
                </a:extLst>
              </p:cNvPr>
              <p:cNvSpPr/>
              <p:nvPr/>
            </p:nvSpPr>
            <p:spPr>
              <a:xfrm>
                <a:off x="7278402" y="99297"/>
                <a:ext cx="4788658" cy="1768124"/>
              </a:xfrm>
              <a:prstGeom prst="wedgeRectCallout">
                <a:avLst>
                  <a:gd name="adj1" fmla="val -23959"/>
                  <a:gd name="adj2" fmla="val 97688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Multiplication by a “matrix” of shape=(1,2)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it-IT" sz="32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Bulle narrative : rectangle 27">
                <a:extLst>
                  <a:ext uri="{FF2B5EF4-FFF2-40B4-BE49-F238E27FC236}">
                    <a16:creationId xmlns:a16="http://schemas.microsoft.com/office/drawing/2014/main" id="{DE01683C-4D34-4501-B2D2-C6B5BF25D8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402" y="99297"/>
                <a:ext cx="4788658" cy="1768124"/>
              </a:xfrm>
              <a:prstGeom prst="wedgeRectCallout">
                <a:avLst>
                  <a:gd name="adj1" fmla="val -23959"/>
                  <a:gd name="adj2" fmla="val 97688"/>
                </a:avLst>
              </a:prstGeom>
              <a:blipFill>
                <a:blip r:embed="rId5"/>
                <a:stretch>
                  <a:fillRect l="-3046" r="-46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109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FB7D763-7C20-4A98-A000-71FB3D863442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5CACA9-5825-44C5-BD03-C3C2075D50A4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EBCF17-AC27-46BE-BB56-194EF87A7D8B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/>
              <p:nvPr/>
            </p:nvSpPr>
            <p:spPr>
              <a:xfrm>
                <a:off x="140844" y="3396822"/>
                <a:ext cx="2971800" cy="2155328"/>
              </a:xfrm>
              <a:prstGeom prst="wedgeRectCallout">
                <a:avLst>
                  <a:gd name="adj1" fmla="val 109148"/>
                  <a:gd name="adj2" fmla="val -45532"/>
                </a:avLst>
              </a:prstGeom>
              <a:solidFill>
                <a:srgbClr val="E2F0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−1.1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shape=(3,N)</a:t>
                </a:r>
              </a:p>
            </p:txBody>
          </p:sp>
        </mc:Choice>
        <mc:Fallback xmlns="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44" y="3396822"/>
                <a:ext cx="2971800" cy="2155328"/>
              </a:xfrm>
              <a:prstGeom prst="wedgeRectCallout">
                <a:avLst>
                  <a:gd name="adj1" fmla="val 109148"/>
                  <a:gd name="adj2" fmla="val -45532"/>
                </a:avLst>
              </a:prstGeom>
              <a:blipFill>
                <a:blip r:embed="rId3"/>
                <a:stretch>
                  <a:fillRect b="-22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Bulle narrative : rectangle 26">
            <a:extLst>
              <a:ext uri="{FF2B5EF4-FFF2-40B4-BE49-F238E27FC236}">
                <a16:creationId xmlns:a16="http://schemas.microsoft.com/office/drawing/2014/main" id="{C28742D0-F8FC-41E2-920A-4B919652404A}"/>
              </a:ext>
            </a:extLst>
          </p:cNvPr>
          <p:cNvSpPr/>
          <p:nvPr/>
        </p:nvSpPr>
        <p:spPr>
          <a:xfrm>
            <a:off x="124940" y="1043204"/>
            <a:ext cx="2971800" cy="2155328"/>
          </a:xfrm>
          <a:prstGeom prst="wedgeRectCallout">
            <a:avLst>
              <a:gd name="adj1" fmla="val 100583"/>
              <a:gd name="adj2" fmla="val 46316"/>
            </a:avLst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What would happen if we had </a:t>
            </a:r>
            <a:r>
              <a:rPr lang="en-US" sz="3200" b="1" dirty="0">
                <a:solidFill>
                  <a:schemeClr val="tx1"/>
                </a:solidFill>
              </a:rPr>
              <a:t>more samples</a:t>
            </a:r>
            <a:r>
              <a:rPr lang="en-US" sz="3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0" name="Bulle narrative : rectangle 29">
            <a:extLst>
              <a:ext uri="{FF2B5EF4-FFF2-40B4-BE49-F238E27FC236}">
                <a16:creationId xmlns:a16="http://schemas.microsoft.com/office/drawing/2014/main" id="{32C49930-D37E-4765-A2BF-2A9916E3973E}"/>
              </a:ext>
            </a:extLst>
          </p:cNvPr>
          <p:cNvSpPr/>
          <p:nvPr/>
        </p:nvSpPr>
        <p:spPr>
          <a:xfrm>
            <a:off x="6540044" y="4478927"/>
            <a:ext cx="2359341" cy="2338696"/>
          </a:xfrm>
          <a:prstGeom prst="wedgeRectCallout">
            <a:avLst>
              <a:gd name="adj1" fmla="val -21397"/>
              <a:gd name="adj2" fmla="val -82535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Output is a column vector of shape=(2,N)</a:t>
            </a:r>
          </a:p>
        </p:txBody>
      </p:sp>
      <p:sp>
        <p:nvSpPr>
          <p:cNvPr id="31" name="Bulle narrative : rectangle 30">
            <a:extLst>
              <a:ext uri="{FF2B5EF4-FFF2-40B4-BE49-F238E27FC236}">
                <a16:creationId xmlns:a16="http://schemas.microsoft.com/office/drawing/2014/main" id="{C0563E5A-7DE2-49F6-8425-F184C809D654}"/>
              </a:ext>
            </a:extLst>
          </p:cNvPr>
          <p:cNvSpPr/>
          <p:nvPr/>
        </p:nvSpPr>
        <p:spPr>
          <a:xfrm>
            <a:off x="9733450" y="4474486"/>
            <a:ext cx="2359341" cy="2338696"/>
          </a:xfrm>
          <a:prstGeom prst="wedgeRectCallout">
            <a:avLst>
              <a:gd name="adj1" fmla="val -65348"/>
              <a:gd name="adj2" fmla="val -8414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Output is a row vector, shape=(1,N)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Bulle narrative : rectangle 31">
                <a:extLst>
                  <a:ext uri="{FF2B5EF4-FFF2-40B4-BE49-F238E27FC236}">
                    <a16:creationId xmlns:a16="http://schemas.microsoft.com/office/drawing/2014/main" id="{3B97C633-5022-4FB2-A328-3A6F0A0ACBDD}"/>
                  </a:ext>
                </a:extLst>
              </p:cNvPr>
              <p:cNvSpPr/>
              <p:nvPr/>
            </p:nvSpPr>
            <p:spPr>
              <a:xfrm>
                <a:off x="2829572" y="90608"/>
                <a:ext cx="4345756" cy="1768124"/>
              </a:xfrm>
              <a:prstGeom prst="wedgeRectCallout">
                <a:avLst>
                  <a:gd name="adj1" fmla="val 22477"/>
                  <a:gd name="adj2" fmla="val 10128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Multiplication by a matrix of shape=(2,3)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Bulle narrative : rectangle 31">
                <a:extLst>
                  <a:ext uri="{FF2B5EF4-FFF2-40B4-BE49-F238E27FC236}">
                    <a16:creationId xmlns:a16="http://schemas.microsoft.com/office/drawing/2014/main" id="{3B97C633-5022-4FB2-A328-3A6F0A0ACB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572" y="90608"/>
                <a:ext cx="4345756" cy="1768124"/>
              </a:xfrm>
              <a:prstGeom prst="wedgeRectCallout">
                <a:avLst>
                  <a:gd name="adj1" fmla="val 22477"/>
                  <a:gd name="adj2" fmla="val 10128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Bulle narrative : rectangle 32">
                <a:extLst>
                  <a:ext uri="{FF2B5EF4-FFF2-40B4-BE49-F238E27FC236}">
                    <a16:creationId xmlns:a16="http://schemas.microsoft.com/office/drawing/2014/main" id="{A8793B5B-EF4A-4431-A785-F921CE1F5C0B}"/>
                  </a:ext>
                </a:extLst>
              </p:cNvPr>
              <p:cNvSpPr/>
              <p:nvPr/>
            </p:nvSpPr>
            <p:spPr>
              <a:xfrm>
                <a:off x="7278402" y="99297"/>
                <a:ext cx="4788658" cy="1768124"/>
              </a:xfrm>
              <a:prstGeom prst="wedgeRectCallout">
                <a:avLst>
                  <a:gd name="adj1" fmla="val -23959"/>
                  <a:gd name="adj2" fmla="val 97688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Multiplication by a “matrix” of shape=(1,2)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it-IT" sz="32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Bulle narrative : rectangle 32">
                <a:extLst>
                  <a:ext uri="{FF2B5EF4-FFF2-40B4-BE49-F238E27FC236}">
                    <a16:creationId xmlns:a16="http://schemas.microsoft.com/office/drawing/2014/main" id="{A8793B5B-EF4A-4431-A785-F921CE1F5C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402" y="99297"/>
                <a:ext cx="4788658" cy="1768124"/>
              </a:xfrm>
              <a:prstGeom prst="wedgeRectCallout">
                <a:avLst>
                  <a:gd name="adj1" fmla="val -23959"/>
                  <a:gd name="adj2" fmla="val 97688"/>
                </a:avLst>
              </a:prstGeom>
              <a:blipFill>
                <a:blip r:embed="rId5"/>
                <a:stretch>
                  <a:fillRect l="-3046" r="-46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2473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B11DC9-4CD2-41CF-9713-FEA164B01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flow of tensors through modules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76AF3B-A4E3-48AF-B0FB-886CAA1DE4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generic name for n-dimensional arrays is </a:t>
            </a:r>
            <a:r>
              <a:rPr lang="en-US" b="1" dirty="0"/>
              <a:t>tensors</a:t>
            </a:r>
          </a:p>
          <a:p>
            <a:r>
              <a:rPr lang="en-US" dirty="0"/>
              <a:t>The high-level view of NNs (shared by multiple libraries)</a:t>
            </a:r>
          </a:p>
          <a:p>
            <a:pPr lvl="1"/>
            <a:r>
              <a:rPr lang="en-US" dirty="0"/>
              <a:t>Each network is a sequence of </a:t>
            </a:r>
            <a:r>
              <a:rPr lang="en-US" b="1" dirty="0"/>
              <a:t>layers</a:t>
            </a:r>
            <a:r>
              <a:rPr lang="en-US" dirty="0"/>
              <a:t> (or better, </a:t>
            </a:r>
            <a:r>
              <a:rPr lang="en-US" b="1" dirty="0"/>
              <a:t>modules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Input and output of each layer/module: </a:t>
            </a:r>
            <a:r>
              <a:rPr lang="en-US" b="1" dirty="0"/>
              <a:t>tensors</a:t>
            </a:r>
            <a:r>
              <a:rPr lang="en-US" dirty="0"/>
              <a:t> of a certain shape</a:t>
            </a:r>
          </a:p>
          <a:p>
            <a:pPr lvl="1"/>
            <a:r>
              <a:rPr lang="en-US" dirty="0"/>
              <a:t>The shape of the tensors is modified as data flows through NN</a:t>
            </a:r>
          </a:p>
          <a:p>
            <a:pPr lvl="1"/>
            <a:r>
              <a:rPr lang="en-US" dirty="0"/>
              <a:t>The output tensor is interpreted in a human-readable way</a:t>
            </a:r>
          </a:p>
        </p:txBody>
      </p:sp>
      <p:pic>
        <p:nvPicPr>
          <p:cNvPr id="4" name="Picture 16" descr="Tensorflow logo - Icônes Médias sociaux et logos">
            <a:extLst>
              <a:ext uri="{FF2B5EF4-FFF2-40B4-BE49-F238E27FC236}">
                <a16:creationId xmlns:a16="http://schemas.microsoft.com/office/drawing/2014/main" id="{CD12AFE8-DF64-4C66-A2A3-E6C522475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755" y="4304542"/>
            <a:ext cx="4136020" cy="206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37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28B64-6848-458D-BCE8-A3DFDF3B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B5BF1237-CD58-47F7-A99D-EB7ECD9DB5B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Other possible notations to describe matrix multiplications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Both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the weights of a neuron are seen as column vectors</a:t>
                </a:r>
              </a:p>
              <a:p>
                <a:pPr lvl="1"/>
                <a:r>
                  <a:rPr lang="en-US" dirty="0"/>
                  <a:t>It is thus necessary to transpose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before multiplying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𝑥𝑊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it-IT" b="0" dirty="0"/>
              </a:p>
              <a:p>
                <a:pPr lvl="1"/>
                <a:r>
                  <a:rPr lang="en-US" dirty="0"/>
                  <a:t>Both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the weights are seen as row vectors</a:t>
                </a:r>
              </a:p>
            </p:txBody>
          </p:sp>
        </mc:Choice>
        <mc:Fallback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B5BF1237-CD58-47F7-A99D-EB7ECD9DB5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134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4B2AB-06A1-4B4D-B39F-A378BE1E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(supervised)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9DB07-EE89-429E-A6D4-5E3F1F91CCD7}"/>
              </a:ext>
            </a:extLst>
          </p:cNvPr>
          <p:cNvSpPr/>
          <p:nvPr/>
        </p:nvSpPr>
        <p:spPr>
          <a:xfrm>
            <a:off x="4408603" y="3186260"/>
            <a:ext cx="2733773" cy="1348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ML algorithm </a:t>
            </a:r>
            <a:r>
              <a:rPr lang="en-US" sz="2400" dirty="0"/>
              <a:t>(</a:t>
            </a:r>
            <a:r>
              <a:rPr lang="en-US" sz="2400" dirty="0" err="1"/>
              <a:t>model+optimizer</a:t>
            </a:r>
            <a:r>
              <a:rPr lang="en-US" sz="2400" dirty="0"/>
              <a:t>)</a:t>
            </a:r>
          </a:p>
        </p:txBody>
      </p:sp>
      <p:sp>
        <p:nvSpPr>
          <p:cNvPr id="7" name="Phylactère : pensées 6">
            <a:extLst>
              <a:ext uri="{FF2B5EF4-FFF2-40B4-BE49-F238E27FC236}">
                <a16:creationId xmlns:a16="http://schemas.microsoft.com/office/drawing/2014/main" id="{061DAED5-545C-4E81-8495-2989E78DF485}"/>
              </a:ext>
            </a:extLst>
          </p:cNvPr>
          <p:cNvSpPr/>
          <p:nvPr/>
        </p:nvSpPr>
        <p:spPr>
          <a:xfrm>
            <a:off x="6881568" y="1772240"/>
            <a:ext cx="2309567" cy="1053706"/>
          </a:xfrm>
          <a:prstGeom prst="cloud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Training...</a:t>
            </a:r>
            <a:endParaRPr lang="en-US" sz="2400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E71B74A-5506-48B8-B4D5-7EBFB242B8DC}"/>
              </a:ext>
            </a:extLst>
          </p:cNvPr>
          <p:cNvSpPr/>
          <p:nvPr/>
        </p:nvSpPr>
        <p:spPr>
          <a:xfrm>
            <a:off x="4246988" y="4480891"/>
            <a:ext cx="3057001" cy="98038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parameters</a:t>
            </a:r>
            <a:br>
              <a:rPr lang="en-US" dirty="0"/>
            </a:br>
            <a:r>
              <a:rPr lang="en-US" dirty="0"/>
              <a:t>(to be optimized)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77C0C09-694F-4B4B-8FA3-C83384B09C39}"/>
              </a:ext>
            </a:extLst>
          </p:cNvPr>
          <p:cNvSpPr/>
          <p:nvPr/>
        </p:nvSpPr>
        <p:spPr>
          <a:xfrm>
            <a:off x="3621396" y="3860276"/>
            <a:ext cx="856764" cy="50276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3A9694-AC1A-489D-90F1-D48FA8D0E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42020" y="2772513"/>
            <a:ext cx="2648933" cy="251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Flèche : courbe vers la gauche 13">
            <a:extLst>
              <a:ext uri="{FF2B5EF4-FFF2-40B4-BE49-F238E27FC236}">
                <a16:creationId xmlns:a16="http://schemas.microsoft.com/office/drawing/2014/main" id="{DF5734C5-AB77-4D24-9AF0-C70341956F2B}"/>
              </a:ext>
            </a:extLst>
          </p:cNvPr>
          <p:cNvSpPr/>
          <p:nvPr/>
        </p:nvSpPr>
        <p:spPr>
          <a:xfrm>
            <a:off x="7146876" y="3184068"/>
            <a:ext cx="3057001" cy="2225040"/>
          </a:xfrm>
          <a:prstGeom prst="curvedLeftArrow">
            <a:avLst>
              <a:gd name="adj1" fmla="val 11088"/>
              <a:gd name="adj2" fmla="val 20716"/>
              <a:gd name="adj3" fmla="val 1686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7F5590A9-544E-46AA-8703-497AD013C3AA}"/>
              </a:ext>
            </a:extLst>
          </p:cNvPr>
          <p:cNvGraphicFramePr>
            <a:graphicFrameLocks noGrp="1"/>
          </p:cNvGraphicFramePr>
          <p:nvPr/>
        </p:nvGraphicFramePr>
        <p:xfrm>
          <a:off x="7971603" y="2919535"/>
          <a:ext cx="1379787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9787">
                  <a:extLst>
                    <a:ext uri="{9D8B030D-6E8A-4147-A177-3AD203B41FA5}">
                      <a16:colId xmlns:a16="http://schemas.microsoft.com/office/drawing/2014/main" val="3776574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1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1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73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Prediction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9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5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30971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D66488EB-98BD-428A-A199-C3F8BDAE4ECF}"/>
              </a:ext>
            </a:extLst>
          </p:cNvPr>
          <p:cNvGraphicFramePr>
            <a:graphicFrameLocks noGrp="1"/>
          </p:cNvGraphicFramePr>
          <p:nvPr/>
        </p:nvGraphicFramePr>
        <p:xfrm>
          <a:off x="9637694" y="2919535"/>
          <a:ext cx="1627337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7337">
                  <a:extLst>
                    <a:ext uri="{9D8B030D-6E8A-4147-A177-3AD203B41FA5}">
                      <a16:colId xmlns:a16="http://schemas.microsoft.com/office/drawing/2014/main" val="3776574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Ground truth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1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1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73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Truth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9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5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30971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736D3452-6DEF-4AC6-91C8-EEFB4FD3E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810" y="2789607"/>
            <a:ext cx="762786" cy="7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1855B302-77A7-4813-A40C-E59A8571BFCA}"/>
              </a:ext>
            </a:extLst>
          </p:cNvPr>
          <p:cNvSpPr/>
          <p:nvPr/>
        </p:nvSpPr>
        <p:spPr>
          <a:xfrm rot="5400000">
            <a:off x="2218039" y="1181747"/>
            <a:ext cx="296894" cy="26489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AD25F33-7182-47D5-B79E-44FC71BC618C}"/>
              </a:ext>
            </a:extLst>
          </p:cNvPr>
          <p:cNvSpPr txBox="1"/>
          <p:nvPr/>
        </p:nvSpPr>
        <p:spPr>
          <a:xfrm>
            <a:off x="979285" y="1746095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Features</a:t>
            </a: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A2EC7CD3-2906-48BD-9EAA-DBFC49F99916}"/>
              </a:ext>
            </a:extLst>
          </p:cNvPr>
          <p:cNvSpPr/>
          <p:nvPr/>
        </p:nvSpPr>
        <p:spPr>
          <a:xfrm>
            <a:off x="645707" y="2772513"/>
            <a:ext cx="296894" cy="251908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0BBB0E-6EE5-4922-85F8-334B1920EB8F}"/>
              </a:ext>
            </a:extLst>
          </p:cNvPr>
          <p:cNvSpPr txBox="1"/>
          <p:nvPr/>
        </p:nvSpPr>
        <p:spPr>
          <a:xfrm rot="16200000">
            <a:off x="-1139828" y="3770443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Samples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F7C0B34-981F-41EC-B369-696C6AD6DCF9}"/>
              </a:ext>
            </a:extLst>
          </p:cNvPr>
          <p:cNvSpPr txBox="1"/>
          <p:nvPr/>
        </p:nvSpPr>
        <p:spPr>
          <a:xfrm>
            <a:off x="-119399" y="1210116"/>
            <a:ext cx="2648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3200" b="1">
                <a:solidFill>
                  <a:schemeClr val="accent4"/>
                </a:solidFill>
              </a:defRPr>
            </a:lvl1pPr>
          </a:lstStyle>
          <a:p>
            <a:r>
              <a:rPr lang="it-IT" dirty="0">
                <a:solidFill>
                  <a:schemeClr val="accent6"/>
                </a:solidFill>
              </a:rPr>
              <a:t>Training data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F5A73B8-0707-4AC4-83F3-DC091A1B9F55}"/>
              </a:ext>
            </a:extLst>
          </p:cNvPr>
          <p:cNvCxnSpPr>
            <a:cxnSpLocks/>
          </p:cNvCxnSpPr>
          <p:nvPr/>
        </p:nvCxnSpPr>
        <p:spPr>
          <a:xfrm>
            <a:off x="292533" y="1720762"/>
            <a:ext cx="749487" cy="1105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ulle narrative : rectangle 16">
            <a:extLst>
              <a:ext uri="{FF2B5EF4-FFF2-40B4-BE49-F238E27FC236}">
                <a16:creationId xmlns:a16="http://schemas.microsoft.com/office/drawing/2014/main" id="{D61E775A-8D12-4B15-B199-A9DD9BE132EB}"/>
              </a:ext>
            </a:extLst>
          </p:cNvPr>
          <p:cNvSpPr/>
          <p:nvPr/>
        </p:nvSpPr>
        <p:spPr>
          <a:xfrm>
            <a:off x="6730737" y="5901179"/>
            <a:ext cx="3930977" cy="802560"/>
          </a:xfrm>
          <a:prstGeom prst="wedgeRectCallout">
            <a:avLst>
              <a:gd name="adj1" fmla="val -21313"/>
              <a:gd name="adj2" fmla="val -1379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we are </a:t>
            </a:r>
            <a:r>
              <a:rPr lang="en-US" b="1" dirty="0"/>
              <a:t>learning</a:t>
            </a:r>
            <a:r>
              <a:rPr lang="en-US" dirty="0"/>
              <a:t>, how do we get the feedback to optimize the parameters?</a:t>
            </a:r>
          </a:p>
        </p:txBody>
      </p:sp>
    </p:spTree>
    <p:extLst>
      <p:ext uri="{BB962C8B-B14F-4D97-AF65-F5344CB8AC3E}">
        <p14:creationId xmlns:p14="http://schemas.microsoft.com/office/powerpoint/2010/main" val="1297713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9E332B-7372-4E26-A97E-E7F8F6A69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with neural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BB5D2101-C243-4501-967E-5B4DD10C457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First, a </a:t>
                </a:r>
                <a:r>
                  <a:rPr lang="en-US" b="1" dirty="0"/>
                  <a:t>loss function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to be defined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is the </a:t>
                </a:r>
                <a:r>
                  <a:rPr lang="en-US" b="1" dirty="0">
                    <a:solidFill>
                      <a:schemeClr val="accent2"/>
                    </a:solidFill>
                  </a:rPr>
                  <a:t>prediction</a:t>
                </a:r>
                <a:r>
                  <a:rPr lang="en-US" dirty="0"/>
                  <a:t> of the model;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>
                    <a:solidFill>
                      <a:schemeClr val="accent6"/>
                    </a:solidFill>
                  </a:rPr>
                  <a:t>ground truth</a:t>
                </a:r>
              </a:p>
              <a:p>
                <a:pPr lvl="1"/>
                <a:r>
                  <a:rPr lang="en-US" dirty="0"/>
                  <a:t>Typical choice for regression is mean/sum of squared errors</a:t>
                </a:r>
              </a:p>
              <a:p>
                <a:pPr lvl="1"/>
                <a:r>
                  <a:rPr lang="en-US" dirty="0"/>
                  <a:t>For classification is the scarily-named </a:t>
                </a:r>
                <a:r>
                  <a:rPr lang="en-US" i="1" dirty="0"/>
                  <a:t>categorical cross-entropy</a:t>
                </a:r>
              </a:p>
              <a:p>
                <a:pPr lvl="1"/>
                <a:r>
                  <a:rPr lang="en-US" dirty="0"/>
                  <a:t>We want to </a:t>
                </a:r>
                <a:r>
                  <a:rPr lang="en-US" b="1" dirty="0"/>
                  <a:t>minimize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; if zero, perfect predictions</a:t>
                </a:r>
              </a:p>
              <a:p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are parameters of the network</a:t>
                </a:r>
              </a:p>
              <a:p>
                <a:pPr lvl="1"/>
                <a:r>
                  <a:rPr lang="en-US" dirty="0"/>
                  <a:t>Modify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to minimize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do we do that?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BB5D2101-C243-4501-967E-5B4DD10C45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5228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3FB383-A35B-49E0-A962-31E81E3E0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D1CB74-03A3-4F0E-923A-D631A40264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classic optimization algorithm is </a:t>
            </a:r>
            <a:r>
              <a:rPr lang="en-US" b="1" dirty="0"/>
              <a:t>gradient descent</a:t>
            </a:r>
          </a:p>
          <a:p>
            <a:pPr lvl="1"/>
            <a:r>
              <a:rPr lang="en-US" dirty="0"/>
              <a:t>If the derivative of the target function can be computed</a:t>
            </a:r>
          </a:p>
          <a:p>
            <a:pPr lvl="1"/>
            <a:r>
              <a:rPr lang="en-US" dirty="0"/>
              <a:t>Compute partial derivative </a:t>
            </a:r>
            <a:r>
              <a:rPr lang="en-US" dirty="0" err="1"/>
              <a:t>w.r.t.</a:t>
            </a:r>
            <a:r>
              <a:rPr lang="en-US" dirty="0"/>
              <a:t> each weight</a:t>
            </a:r>
          </a:p>
          <a:p>
            <a:pPr lvl="1"/>
            <a:r>
              <a:rPr lang="en-US" dirty="0"/>
              <a:t>Push each weight in the “right direction” by a bit (</a:t>
            </a:r>
            <a:r>
              <a:rPr lang="en-US" b="1" dirty="0"/>
              <a:t>learning rate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Evaluate loss function again, compute derivative, iterate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39D3CC-7EB3-48BA-AA5A-51981AD7F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69" y="3940376"/>
            <a:ext cx="4334480" cy="183858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C9737CF-9925-4F2D-8479-4321E1089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680" y="4081778"/>
            <a:ext cx="6458851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71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EA8FF5-9E9F-4C09-BA1C-91DD130D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AFA941F9-C91F-4CE8-ADDD-9CA19268F90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38200" y="1423359"/>
                <a:ext cx="10515600" cy="200564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dirty="0"/>
                  <a:t> of a function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in a single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Rate at which the value of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changes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Can be visualized as the slope of a tangent line</a:t>
                </a: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AFA941F9-C91F-4CE8-ADDD-9CA19268F9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38200" y="1423359"/>
                <a:ext cx="10515600" cy="2005642"/>
              </a:xfrm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B747DAA4-1E16-48F3-9D3F-10F1FA01B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345" y="3075828"/>
            <a:ext cx="4138366" cy="29026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D14472F6-F390-422A-87B7-C38706947201}"/>
                  </a:ext>
                </a:extLst>
              </p:cNvPr>
              <p:cNvSpPr txBox="1"/>
              <p:nvPr/>
            </p:nvSpPr>
            <p:spPr>
              <a:xfrm>
                <a:off x="5676507" y="4049655"/>
                <a:ext cx="83898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D14472F6-F390-422A-87B7-C38706947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507" y="4049655"/>
                <a:ext cx="8389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0E32A73D-A622-4A27-8901-2CCE60D06AFE}"/>
                  </a:ext>
                </a:extLst>
              </p:cNvPr>
              <p:cNvSpPr txBox="1"/>
              <p:nvPr/>
            </p:nvSpPr>
            <p:spPr>
              <a:xfrm>
                <a:off x="5222450" y="5793847"/>
                <a:ext cx="54675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0E32A73D-A622-4A27-8901-2CCE60D06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450" y="5793847"/>
                <a:ext cx="54675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159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028E61-D0F6-43FE-88B3-B3D7EB53E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CFDFD8C8-6281-489A-BBBB-3FD63152CEF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Derivative in multiple dimensions is the </a:t>
                </a:r>
                <a:r>
                  <a:rPr lang="en-US" b="1" dirty="0"/>
                  <a:t>gradient</a:t>
                </a:r>
                <a:r>
                  <a:rPr lang="en-US" dirty="0"/>
                  <a:t> (</a:t>
                </a:r>
                <a:r>
                  <a:rPr lang="en-US" b="1" dirty="0"/>
                  <a:t>Jacobian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CFDFD8C8-6281-489A-BBBB-3FD63152CE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23A0C3D9-8CE7-40B4-A709-750B1B4D7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470" y="3429000"/>
            <a:ext cx="4423730" cy="2357767"/>
          </a:xfrm>
          <a:prstGeom prst="rect">
            <a:avLst/>
          </a:prstGeom>
        </p:spPr>
      </p:pic>
      <p:pic>
        <p:nvPicPr>
          <p:cNvPr id="5" name="Picture 2" descr="Stochastic gradient descent | sciencesprings">
            <a:extLst>
              <a:ext uri="{FF2B5EF4-FFF2-40B4-BE49-F238E27FC236}">
                <a16:creationId xmlns:a16="http://schemas.microsoft.com/office/drawing/2014/main" id="{03388517-1E8F-4967-BE36-2915F7EA5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469" y="3076875"/>
            <a:ext cx="3598289" cy="333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1270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9AEFD-CB28-4FA0-8D97-93DB3CDA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derivatives: backward pass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B9FC88-F147-43C4-997B-8CD60B48F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Derivatives of output w.r.t last weights are straightforward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B413129-182A-440D-BAD2-336AEF07F8F9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C0DAE48C-5F57-4CF9-BA09-86BD71C7C16B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9F5C92-F3FF-43BA-929F-54890366E613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0823141-358F-44FC-B7A6-ED9DE3712098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0EE51B3-1256-4C6B-BBC7-2CEE18A5BAE0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397CD9-8B5B-4095-9A63-B8806E33C8AA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1B766E-9A6A-488F-B11A-ED9CF2858214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3EF0D68E-24E8-4E5E-B6BD-C24E29248F25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A39AA871-F81A-4428-B21C-98FBAE0CAE39}"/>
                </a:ext>
              </a:extLst>
            </p:cNvPr>
            <p:cNvCxnSpPr>
              <a:stCxn id="6" idx="3"/>
              <a:endCxn id="8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A88EAF8C-A4DD-4153-AC2E-CB1C1C9E15BC}"/>
                </a:ext>
              </a:extLst>
            </p:cNvPr>
            <p:cNvCxnSpPr>
              <a:stCxn id="7" idx="6"/>
              <a:endCxn id="5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1D96C970-897F-46D0-AF23-7C449AC4D389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2DD83DCB-1D96-4C51-982A-E9B511D4935A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1D704197-C543-4225-841A-C2F29BFA67B9}"/>
                </a:ext>
              </a:extLst>
            </p:cNvPr>
            <p:cNvCxnSpPr>
              <a:stCxn id="9" idx="3"/>
              <a:endCxn id="8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F5BDB6D-3A59-42D8-BC9A-15500815A426}"/>
                </a:ext>
              </a:extLst>
            </p:cNvPr>
            <p:cNvCxnSpPr>
              <a:stCxn id="10" idx="3"/>
              <a:endCxn id="8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C5124B9-DADD-4214-A0AC-7D36756462E8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7AD6D4B-0D28-45CB-9C07-0DE4AEFC70E7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F1F398-F511-4C84-AA93-05336161F76C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Bulle narrative : rectangle 21">
                <a:extLst>
                  <a:ext uri="{FF2B5EF4-FFF2-40B4-BE49-F238E27FC236}">
                    <a16:creationId xmlns:a16="http://schemas.microsoft.com/office/drawing/2014/main" id="{9E66045F-C212-409F-BA0A-6DBC7F0C0B9B}"/>
                  </a:ext>
                </a:extLst>
              </p:cNvPr>
              <p:cNvSpPr/>
              <p:nvPr/>
            </p:nvSpPr>
            <p:spPr>
              <a:xfrm>
                <a:off x="2390284" y="4096027"/>
                <a:ext cx="6523348" cy="682033"/>
              </a:xfrm>
              <a:prstGeom prst="wedgeRectCallout">
                <a:avLst>
                  <a:gd name="adj1" fmla="val 46584"/>
                  <a:gd name="adj2" fmla="val -91323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it-IT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Bulle narrative : rectangle 21">
                <a:extLst>
                  <a:ext uri="{FF2B5EF4-FFF2-40B4-BE49-F238E27FC236}">
                    <a16:creationId xmlns:a16="http://schemas.microsoft.com/office/drawing/2014/main" id="{9E66045F-C212-409F-BA0A-6DBC7F0C0B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284" y="4096027"/>
                <a:ext cx="6523348" cy="682033"/>
              </a:xfrm>
              <a:prstGeom prst="wedgeRectCallout">
                <a:avLst>
                  <a:gd name="adj1" fmla="val 46584"/>
                  <a:gd name="adj2" fmla="val -91323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/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0335A19-A950-4A24-B760-474C456AB549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242412" y="3812472"/>
            <a:ext cx="5426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/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2A70052-B022-4769-8796-6765A1E35EE1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 flipV="1">
            <a:off x="10328459" y="3735094"/>
            <a:ext cx="766342" cy="2357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/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68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DF26FAF-7008-44C2-AA43-D1DC8B1ABAE1}"/>
                  </a:ext>
                </a:extLst>
              </p:cNvPr>
              <p:cNvSpPr txBox="1"/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DF26FAF-7008-44C2-AA43-D1DC8B1AB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>
            <a:extLst>
              <a:ext uri="{FF2B5EF4-FFF2-40B4-BE49-F238E27FC236}">
                <a16:creationId xmlns:a16="http://schemas.microsoft.com/office/drawing/2014/main" id="{89A4B961-B6AC-466B-856B-BF66FB6A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A67B23-72FF-4EA6-80D9-DCCE63BDEB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9"/>
            <a:ext cx="10515600" cy="546458"/>
          </a:xfrm>
        </p:spPr>
        <p:txBody>
          <a:bodyPr/>
          <a:lstStyle/>
          <a:p>
            <a:r>
              <a:rPr lang="en-US" dirty="0"/>
              <a:t>Everything starts from the (wrong) model of a neuron</a:t>
            </a:r>
          </a:p>
        </p:txBody>
      </p:sp>
      <p:pic>
        <p:nvPicPr>
          <p:cNvPr id="5" name="Picture 2" descr="Risultati immagini per sigmoid function">
            <a:extLst>
              <a:ext uri="{FF2B5EF4-FFF2-40B4-BE49-F238E27FC236}">
                <a16:creationId xmlns:a16="http://schemas.microsoft.com/office/drawing/2014/main" id="{58F7505C-02EC-42CE-8EFE-83B7AA432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697" y="2722923"/>
            <a:ext cx="3565689" cy="23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2838E741-41CF-4F5B-B681-2F3FD6AB939E}"/>
              </a:ext>
            </a:extLst>
          </p:cNvPr>
          <p:cNvSpPr/>
          <p:nvPr/>
        </p:nvSpPr>
        <p:spPr>
          <a:xfrm>
            <a:off x="3299381" y="3350175"/>
            <a:ext cx="1137501" cy="11144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03F0FE6-D0F7-4239-83C8-621CA3163BC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035822" y="3513099"/>
            <a:ext cx="1263559" cy="39428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80DD811-3AB1-4608-B76F-1D79971A5E04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278701" y="4301396"/>
            <a:ext cx="1187263" cy="73651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/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blipFill>
                <a:blip r:embed="rId4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/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/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blipFill>
                <a:blip r:embed="rId6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ZoneTexte 23">
            <a:extLst>
              <a:ext uri="{FF2B5EF4-FFF2-40B4-BE49-F238E27FC236}">
                <a16:creationId xmlns:a16="http://schemas.microsoft.com/office/drawing/2014/main" id="{8FCAF56E-C7A4-46DC-B465-12374970592F}"/>
              </a:ext>
            </a:extLst>
          </p:cNvPr>
          <p:cNvSpPr txBox="1"/>
          <p:nvPr/>
        </p:nvSpPr>
        <p:spPr>
          <a:xfrm>
            <a:off x="1871263" y="3649362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…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1FA85D6-D0FF-4E25-93AA-9789AFBCE524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4436882" y="3907387"/>
            <a:ext cx="1973345" cy="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D54851E-A42A-4564-B58C-EF0FCF3582AF}"/>
              </a:ext>
            </a:extLst>
          </p:cNvPr>
          <p:cNvCxnSpPr>
            <a:endCxn id="6" idx="1"/>
          </p:cNvCxnSpPr>
          <p:nvPr/>
        </p:nvCxnSpPr>
        <p:spPr>
          <a:xfrm>
            <a:off x="2139884" y="2878862"/>
            <a:ext cx="1326080" cy="63451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/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Bulle narrative : rectangle 6">
            <a:extLst>
              <a:ext uri="{FF2B5EF4-FFF2-40B4-BE49-F238E27FC236}">
                <a16:creationId xmlns:a16="http://schemas.microsoft.com/office/drawing/2014/main" id="{149C1797-1209-4F45-865D-0990C74388BA}"/>
              </a:ext>
            </a:extLst>
          </p:cNvPr>
          <p:cNvSpPr/>
          <p:nvPr/>
        </p:nvSpPr>
        <p:spPr>
          <a:xfrm>
            <a:off x="6955511" y="5037914"/>
            <a:ext cx="3120272" cy="629402"/>
          </a:xfrm>
          <a:prstGeom prst="wedgeRectCallout">
            <a:avLst>
              <a:gd name="adj1" fmla="val -97462"/>
              <a:gd name="adj2" fmla="val -123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part inside is a linear model (a </a:t>
            </a:r>
            <a:r>
              <a:rPr lang="en-US" b="1" dirty="0"/>
              <a:t>weighted sum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1501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9AEFD-CB28-4FA0-8D97-93DB3CDA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derivatives: backward pass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B9FC88-F147-43C4-997B-8CD60B48F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Derivatives of output w.r.t last weights are straightforward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B413129-182A-440D-BAD2-336AEF07F8F9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C0DAE48C-5F57-4CF9-BA09-86BD71C7C16B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9F5C92-F3FF-43BA-929F-54890366E613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0823141-358F-44FC-B7A6-ED9DE3712098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0EE51B3-1256-4C6B-BBC7-2CEE18A5BAE0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397CD9-8B5B-4095-9A63-B8806E33C8AA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1B766E-9A6A-488F-B11A-ED9CF2858214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3EF0D68E-24E8-4E5E-B6BD-C24E29248F25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A39AA871-F81A-4428-B21C-98FBAE0CAE39}"/>
                </a:ext>
              </a:extLst>
            </p:cNvPr>
            <p:cNvCxnSpPr>
              <a:stCxn id="6" idx="3"/>
              <a:endCxn id="8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A88EAF8C-A4DD-4153-AC2E-CB1C1C9E15BC}"/>
                </a:ext>
              </a:extLst>
            </p:cNvPr>
            <p:cNvCxnSpPr>
              <a:stCxn id="7" idx="6"/>
              <a:endCxn id="5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1D96C970-897F-46D0-AF23-7C449AC4D389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2DD83DCB-1D96-4C51-982A-E9B511D4935A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1D704197-C543-4225-841A-C2F29BFA67B9}"/>
                </a:ext>
              </a:extLst>
            </p:cNvPr>
            <p:cNvCxnSpPr>
              <a:stCxn id="9" idx="3"/>
              <a:endCxn id="8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F5BDB6D-3A59-42D8-BC9A-15500815A426}"/>
                </a:ext>
              </a:extLst>
            </p:cNvPr>
            <p:cNvCxnSpPr>
              <a:stCxn id="10" idx="3"/>
              <a:endCxn id="8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C5124B9-DADD-4214-A0AC-7D36756462E8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7AD6D4B-0D28-45CB-9C07-0DE4AEFC70E7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F1F398-F511-4C84-AA93-05336161F76C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Bulle narrative : rectangle 21">
                <a:extLst>
                  <a:ext uri="{FF2B5EF4-FFF2-40B4-BE49-F238E27FC236}">
                    <a16:creationId xmlns:a16="http://schemas.microsoft.com/office/drawing/2014/main" id="{9E66045F-C212-409F-BA0A-6DBC7F0C0B9B}"/>
                  </a:ext>
                </a:extLst>
              </p:cNvPr>
              <p:cNvSpPr/>
              <p:nvPr/>
            </p:nvSpPr>
            <p:spPr>
              <a:xfrm>
                <a:off x="2390284" y="4096027"/>
                <a:ext cx="6523348" cy="682033"/>
              </a:xfrm>
              <a:prstGeom prst="wedgeRectCallout">
                <a:avLst>
                  <a:gd name="adj1" fmla="val 46584"/>
                  <a:gd name="adj2" fmla="val -91323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it-IT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Bulle narrative : rectangle 21">
                <a:extLst>
                  <a:ext uri="{FF2B5EF4-FFF2-40B4-BE49-F238E27FC236}">
                    <a16:creationId xmlns:a16="http://schemas.microsoft.com/office/drawing/2014/main" id="{9E66045F-C212-409F-BA0A-6DBC7F0C0B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284" y="4096027"/>
                <a:ext cx="6523348" cy="682033"/>
              </a:xfrm>
              <a:prstGeom prst="wedgeRectCallout">
                <a:avLst>
                  <a:gd name="adj1" fmla="val 46584"/>
                  <a:gd name="adj2" fmla="val -91323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/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0335A19-A950-4A24-B760-474C456AB549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242412" y="3812472"/>
            <a:ext cx="5426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/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2A70052-B022-4769-8796-6765A1E35EE1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 flipV="1">
            <a:off x="10328459" y="3735094"/>
            <a:ext cx="766342" cy="2357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/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/>
              <p:nvPr/>
            </p:nvSpPr>
            <p:spPr>
              <a:xfrm>
                <a:off x="6347898" y="5247001"/>
                <a:ext cx="2226700" cy="1319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898" y="5247001"/>
                <a:ext cx="2226700" cy="13196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65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9AEFD-CB28-4FA0-8D97-93DB3CDA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derivatives: backward pass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B9FC88-F147-43C4-997B-8CD60B48F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Derivatives of output w.r.t last weights are straightforward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B413129-182A-440D-BAD2-336AEF07F8F9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C0DAE48C-5F57-4CF9-BA09-86BD71C7C16B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9F5C92-F3FF-43BA-929F-54890366E613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0823141-358F-44FC-B7A6-ED9DE3712098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0EE51B3-1256-4C6B-BBC7-2CEE18A5BAE0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397CD9-8B5B-4095-9A63-B8806E33C8AA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1B766E-9A6A-488F-B11A-ED9CF2858214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3EF0D68E-24E8-4E5E-B6BD-C24E29248F25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A39AA871-F81A-4428-B21C-98FBAE0CAE39}"/>
                </a:ext>
              </a:extLst>
            </p:cNvPr>
            <p:cNvCxnSpPr>
              <a:stCxn id="6" idx="3"/>
              <a:endCxn id="8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A88EAF8C-A4DD-4153-AC2E-CB1C1C9E15BC}"/>
                </a:ext>
              </a:extLst>
            </p:cNvPr>
            <p:cNvCxnSpPr>
              <a:stCxn id="7" idx="6"/>
              <a:endCxn id="5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1D96C970-897F-46D0-AF23-7C449AC4D389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2DD83DCB-1D96-4C51-982A-E9B511D4935A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1D704197-C543-4225-841A-C2F29BFA67B9}"/>
                </a:ext>
              </a:extLst>
            </p:cNvPr>
            <p:cNvCxnSpPr>
              <a:stCxn id="9" idx="3"/>
              <a:endCxn id="8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F5BDB6D-3A59-42D8-BC9A-15500815A426}"/>
                </a:ext>
              </a:extLst>
            </p:cNvPr>
            <p:cNvCxnSpPr>
              <a:stCxn id="10" idx="3"/>
              <a:endCxn id="8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C5124B9-DADD-4214-A0AC-7D36756462E8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7AD6D4B-0D28-45CB-9C07-0DE4AEFC70E7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F1F398-F511-4C84-AA93-05336161F76C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Bulle narrative : rectangle 21">
                <a:extLst>
                  <a:ext uri="{FF2B5EF4-FFF2-40B4-BE49-F238E27FC236}">
                    <a16:creationId xmlns:a16="http://schemas.microsoft.com/office/drawing/2014/main" id="{9E66045F-C212-409F-BA0A-6DBC7F0C0B9B}"/>
                  </a:ext>
                </a:extLst>
              </p:cNvPr>
              <p:cNvSpPr/>
              <p:nvPr/>
            </p:nvSpPr>
            <p:spPr>
              <a:xfrm>
                <a:off x="2390284" y="4096027"/>
                <a:ext cx="6523348" cy="682033"/>
              </a:xfrm>
              <a:prstGeom prst="wedgeRectCallout">
                <a:avLst>
                  <a:gd name="adj1" fmla="val 46584"/>
                  <a:gd name="adj2" fmla="val -91323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it-IT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Bulle narrative : rectangle 21">
                <a:extLst>
                  <a:ext uri="{FF2B5EF4-FFF2-40B4-BE49-F238E27FC236}">
                    <a16:creationId xmlns:a16="http://schemas.microsoft.com/office/drawing/2014/main" id="{9E66045F-C212-409F-BA0A-6DBC7F0C0B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284" y="4096027"/>
                <a:ext cx="6523348" cy="682033"/>
              </a:xfrm>
              <a:prstGeom prst="wedgeRectCallout">
                <a:avLst>
                  <a:gd name="adj1" fmla="val 46584"/>
                  <a:gd name="adj2" fmla="val -91323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/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0335A19-A950-4A24-B760-474C456AB549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242412" y="3812472"/>
            <a:ext cx="5426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/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2A70052-B022-4769-8796-6765A1E35EE1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 flipV="1">
            <a:off x="10328459" y="3735094"/>
            <a:ext cx="766342" cy="2357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/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/>
              <p:nvPr/>
            </p:nvSpPr>
            <p:spPr>
              <a:xfrm>
                <a:off x="5068477" y="5238978"/>
                <a:ext cx="4317144" cy="1384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4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477" y="5238978"/>
                <a:ext cx="4317144" cy="13844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3592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9AEFD-CB28-4FA0-8D97-93DB3CDA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derivatives: backward pass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B9FC88-F147-43C4-997B-8CD60B48F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Derivatives of output w.r.t last weights are straightforward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B413129-182A-440D-BAD2-336AEF07F8F9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C0DAE48C-5F57-4CF9-BA09-86BD71C7C16B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9F5C92-F3FF-43BA-929F-54890366E613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0823141-358F-44FC-B7A6-ED9DE3712098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0EE51B3-1256-4C6B-BBC7-2CEE18A5BAE0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397CD9-8B5B-4095-9A63-B8806E33C8AA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1B766E-9A6A-488F-B11A-ED9CF2858214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3EF0D68E-24E8-4E5E-B6BD-C24E29248F25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A39AA871-F81A-4428-B21C-98FBAE0CAE39}"/>
                </a:ext>
              </a:extLst>
            </p:cNvPr>
            <p:cNvCxnSpPr>
              <a:stCxn id="6" idx="3"/>
              <a:endCxn id="8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A88EAF8C-A4DD-4153-AC2E-CB1C1C9E15BC}"/>
                </a:ext>
              </a:extLst>
            </p:cNvPr>
            <p:cNvCxnSpPr>
              <a:stCxn id="7" idx="6"/>
              <a:endCxn id="5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1D96C970-897F-46D0-AF23-7C449AC4D389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2DD83DCB-1D96-4C51-982A-E9B511D4935A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1D704197-C543-4225-841A-C2F29BFA67B9}"/>
                </a:ext>
              </a:extLst>
            </p:cNvPr>
            <p:cNvCxnSpPr>
              <a:stCxn id="9" idx="3"/>
              <a:endCxn id="8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F5BDB6D-3A59-42D8-BC9A-15500815A426}"/>
                </a:ext>
              </a:extLst>
            </p:cNvPr>
            <p:cNvCxnSpPr>
              <a:stCxn id="10" idx="3"/>
              <a:endCxn id="8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C5124B9-DADD-4214-A0AC-7D36756462E8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7AD6D4B-0D28-45CB-9C07-0DE4AEFC70E7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F1F398-F511-4C84-AA93-05336161F76C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Bulle narrative : rectangle 21">
                <a:extLst>
                  <a:ext uri="{FF2B5EF4-FFF2-40B4-BE49-F238E27FC236}">
                    <a16:creationId xmlns:a16="http://schemas.microsoft.com/office/drawing/2014/main" id="{9E66045F-C212-409F-BA0A-6DBC7F0C0B9B}"/>
                  </a:ext>
                </a:extLst>
              </p:cNvPr>
              <p:cNvSpPr/>
              <p:nvPr/>
            </p:nvSpPr>
            <p:spPr>
              <a:xfrm>
                <a:off x="2390284" y="4096027"/>
                <a:ext cx="6523348" cy="682033"/>
              </a:xfrm>
              <a:prstGeom prst="wedgeRectCallout">
                <a:avLst>
                  <a:gd name="adj1" fmla="val 46584"/>
                  <a:gd name="adj2" fmla="val -91323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it-IT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Bulle narrative : rectangle 21">
                <a:extLst>
                  <a:ext uri="{FF2B5EF4-FFF2-40B4-BE49-F238E27FC236}">
                    <a16:creationId xmlns:a16="http://schemas.microsoft.com/office/drawing/2014/main" id="{9E66045F-C212-409F-BA0A-6DBC7F0C0B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284" y="4096027"/>
                <a:ext cx="6523348" cy="682033"/>
              </a:xfrm>
              <a:prstGeom prst="wedgeRectCallout">
                <a:avLst>
                  <a:gd name="adj1" fmla="val 46584"/>
                  <a:gd name="adj2" fmla="val -91323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/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0335A19-A950-4A24-B760-474C456AB549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242412" y="3812472"/>
            <a:ext cx="5426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/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2A70052-B022-4769-8796-6765A1E35EE1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 flipV="1">
            <a:off x="10328459" y="3735094"/>
            <a:ext cx="766342" cy="2357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/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/>
              <p:nvPr/>
            </p:nvSpPr>
            <p:spPr>
              <a:xfrm>
                <a:off x="1018095" y="5312724"/>
                <a:ext cx="9947955" cy="12039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sz="4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it-IT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4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sz="4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it-IT" sz="40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</m:den>
                    </m:f>
                    <m:r>
                      <a:rPr lang="it-IT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it-IT" sz="4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it-IT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sz="4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it-IT" sz="4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4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it-IT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it-IT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4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sz="4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it-IT" sz="40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</m:den>
                    </m:f>
                    <m:r>
                      <a:rPr lang="it-IT" sz="4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it-IT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  <m:sup>
                                    <m: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p>
                                </m:sSubSup>
                                <m:r>
                                  <a:rPr lang="it-IT" sz="4000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it-IT" sz="4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p>
                                </m:sSubSup>
                                <m:r>
                                  <a:rPr lang="it-IT" sz="4000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it-IT" sz="4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p>
                                </m:sSup>
                                <m:r>
                                  <a:rPr lang="it-IT" sz="4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4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it-IT" sz="4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it-IT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4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sz="4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it-IT" sz="40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</m:den>
                    </m:f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95" y="5312724"/>
                <a:ext cx="9947955" cy="12039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2695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9AEFD-CB28-4FA0-8D97-93DB3CDA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derivatives: backward pass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B9FC88-F147-43C4-997B-8CD60B48F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Derivatives of output w.r.t last weights are straightforward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B413129-182A-440D-BAD2-336AEF07F8F9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C0DAE48C-5F57-4CF9-BA09-86BD71C7C16B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9F5C92-F3FF-43BA-929F-54890366E613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0823141-358F-44FC-B7A6-ED9DE3712098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0EE51B3-1256-4C6B-BBC7-2CEE18A5BAE0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397CD9-8B5B-4095-9A63-B8806E33C8AA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1B766E-9A6A-488F-B11A-ED9CF2858214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3EF0D68E-24E8-4E5E-B6BD-C24E29248F25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A39AA871-F81A-4428-B21C-98FBAE0CAE39}"/>
                </a:ext>
              </a:extLst>
            </p:cNvPr>
            <p:cNvCxnSpPr>
              <a:stCxn id="6" idx="3"/>
              <a:endCxn id="8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A88EAF8C-A4DD-4153-AC2E-CB1C1C9E15BC}"/>
                </a:ext>
              </a:extLst>
            </p:cNvPr>
            <p:cNvCxnSpPr>
              <a:stCxn id="7" idx="6"/>
              <a:endCxn id="5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1D96C970-897F-46D0-AF23-7C449AC4D389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2DD83DCB-1D96-4C51-982A-E9B511D4935A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1D704197-C543-4225-841A-C2F29BFA67B9}"/>
                </a:ext>
              </a:extLst>
            </p:cNvPr>
            <p:cNvCxnSpPr>
              <a:stCxn id="9" idx="3"/>
              <a:endCxn id="8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F5BDB6D-3A59-42D8-BC9A-15500815A426}"/>
                </a:ext>
              </a:extLst>
            </p:cNvPr>
            <p:cNvCxnSpPr>
              <a:stCxn id="10" idx="3"/>
              <a:endCxn id="8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C5124B9-DADD-4214-A0AC-7D36756462E8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7AD6D4B-0D28-45CB-9C07-0DE4AEFC70E7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F1F398-F511-4C84-AA93-05336161F76C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Bulle narrative : rectangle 21">
                <a:extLst>
                  <a:ext uri="{FF2B5EF4-FFF2-40B4-BE49-F238E27FC236}">
                    <a16:creationId xmlns:a16="http://schemas.microsoft.com/office/drawing/2014/main" id="{9E66045F-C212-409F-BA0A-6DBC7F0C0B9B}"/>
                  </a:ext>
                </a:extLst>
              </p:cNvPr>
              <p:cNvSpPr/>
              <p:nvPr/>
            </p:nvSpPr>
            <p:spPr>
              <a:xfrm>
                <a:off x="2390284" y="4096027"/>
                <a:ext cx="6523348" cy="682033"/>
              </a:xfrm>
              <a:prstGeom prst="wedgeRectCallout">
                <a:avLst>
                  <a:gd name="adj1" fmla="val 46584"/>
                  <a:gd name="adj2" fmla="val -91323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it-IT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Bulle narrative : rectangle 21">
                <a:extLst>
                  <a:ext uri="{FF2B5EF4-FFF2-40B4-BE49-F238E27FC236}">
                    <a16:creationId xmlns:a16="http://schemas.microsoft.com/office/drawing/2014/main" id="{9E66045F-C212-409F-BA0A-6DBC7F0C0B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284" y="4096027"/>
                <a:ext cx="6523348" cy="682033"/>
              </a:xfrm>
              <a:prstGeom prst="wedgeRectCallout">
                <a:avLst>
                  <a:gd name="adj1" fmla="val 46584"/>
                  <a:gd name="adj2" fmla="val -91323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/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0335A19-A950-4A24-B760-474C456AB549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242412" y="3812472"/>
            <a:ext cx="5426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/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2A70052-B022-4769-8796-6765A1E35EE1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 flipV="1">
            <a:off x="10328459" y="3735094"/>
            <a:ext cx="766342" cy="2357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/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/>
              <p:nvPr/>
            </p:nvSpPr>
            <p:spPr>
              <a:xfrm>
                <a:off x="308646" y="5413182"/>
                <a:ext cx="11389471" cy="1319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  <m:sup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 ⋅</m:t>
                      </m:r>
                      <m:sSup>
                        <m:sSup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46" y="5413182"/>
                <a:ext cx="11389471" cy="13196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9993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9AEFD-CB28-4FA0-8D97-93DB3CDA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derivatives: backward pass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B9FC88-F147-43C4-997B-8CD60B48F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Derivatives of output w.r.t last weights are straightforward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B413129-182A-440D-BAD2-336AEF07F8F9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C0DAE48C-5F57-4CF9-BA09-86BD71C7C16B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9F5C92-F3FF-43BA-929F-54890366E613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0823141-358F-44FC-B7A6-ED9DE3712098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0EE51B3-1256-4C6B-BBC7-2CEE18A5BAE0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397CD9-8B5B-4095-9A63-B8806E33C8AA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1B766E-9A6A-488F-B11A-ED9CF2858214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3EF0D68E-24E8-4E5E-B6BD-C24E29248F25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A39AA871-F81A-4428-B21C-98FBAE0CAE39}"/>
                </a:ext>
              </a:extLst>
            </p:cNvPr>
            <p:cNvCxnSpPr>
              <a:stCxn id="6" idx="3"/>
              <a:endCxn id="8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A88EAF8C-A4DD-4153-AC2E-CB1C1C9E15BC}"/>
                </a:ext>
              </a:extLst>
            </p:cNvPr>
            <p:cNvCxnSpPr>
              <a:stCxn id="7" idx="6"/>
              <a:endCxn id="5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1D96C970-897F-46D0-AF23-7C449AC4D389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2DD83DCB-1D96-4C51-982A-E9B511D4935A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1D704197-C543-4225-841A-C2F29BFA67B9}"/>
                </a:ext>
              </a:extLst>
            </p:cNvPr>
            <p:cNvCxnSpPr>
              <a:stCxn id="9" idx="3"/>
              <a:endCxn id="8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F5BDB6D-3A59-42D8-BC9A-15500815A426}"/>
                </a:ext>
              </a:extLst>
            </p:cNvPr>
            <p:cNvCxnSpPr>
              <a:stCxn id="10" idx="3"/>
              <a:endCxn id="8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C5124B9-DADD-4214-A0AC-7D36756462E8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7AD6D4B-0D28-45CB-9C07-0DE4AEFC70E7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F1F398-F511-4C84-AA93-05336161F76C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/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0335A19-A950-4A24-B760-474C456AB549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242412" y="3812472"/>
            <a:ext cx="5426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/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2A70052-B022-4769-8796-6765A1E35EE1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 flipV="1">
            <a:off x="10328459" y="3735094"/>
            <a:ext cx="766342" cy="2357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/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/>
              <p:nvPr/>
            </p:nvSpPr>
            <p:spPr>
              <a:xfrm>
                <a:off x="7029833" y="2375831"/>
                <a:ext cx="1184536" cy="9235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833" y="2375831"/>
                <a:ext cx="1184536" cy="9235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8336FB60-1655-4638-9D6B-F6DF61E68863}"/>
                  </a:ext>
                </a:extLst>
              </p:cNvPr>
              <p:cNvSpPr txBox="1"/>
              <p:nvPr/>
            </p:nvSpPr>
            <p:spPr>
              <a:xfrm>
                <a:off x="7031424" y="3873424"/>
                <a:ext cx="1184536" cy="9235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8336FB60-1655-4638-9D6B-F6DF61E68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424" y="3873424"/>
                <a:ext cx="1184536" cy="9235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F0E6CAE6-01C1-44C3-BEA1-4AA2B419F5D0}"/>
                  </a:ext>
                </a:extLst>
              </p:cNvPr>
              <p:cNvSpPr txBox="1"/>
              <p:nvPr/>
            </p:nvSpPr>
            <p:spPr>
              <a:xfrm>
                <a:off x="8717099" y="2556642"/>
                <a:ext cx="1184536" cy="8918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F0E6CAE6-01C1-44C3-BEA1-4AA2B419F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099" y="2556642"/>
                <a:ext cx="1184536" cy="8918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6974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9AEFD-CB28-4FA0-8D97-93DB3CDA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derivatives: backward pass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B9FC88-F147-43C4-997B-8CD60B48F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But what about weights in the first layer?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B413129-182A-440D-BAD2-336AEF07F8F9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C0DAE48C-5F57-4CF9-BA09-86BD71C7C16B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9F5C92-F3FF-43BA-929F-54890366E613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0823141-358F-44FC-B7A6-ED9DE3712098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0EE51B3-1256-4C6B-BBC7-2CEE18A5BAE0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397CD9-8B5B-4095-9A63-B8806E33C8AA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1B766E-9A6A-488F-B11A-ED9CF2858214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3EF0D68E-24E8-4E5E-B6BD-C24E29248F25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A39AA871-F81A-4428-B21C-98FBAE0CAE39}"/>
                </a:ext>
              </a:extLst>
            </p:cNvPr>
            <p:cNvCxnSpPr>
              <a:stCxn id="6" idx="3"/>
              <a:endCxn id="8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A88EAF8C-A4DD-4153-AC2E-CB1C1C9E15BC}"/>
                </a:ext>
              </a:extLst>
            </p:cNvPr>
            <p:cNvCxnSpPr>
              <a:stCxn id="7" idx="6"/>
              <a:endCxn id="5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1D96C970-897F-46D0-AF23-7C449AC4D389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2DD83DCB-1D96-4C51-982A-E9B511D4935A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1D704197-C543-4225-841A-C2F29BFA67B9}"/>
                </a:ext>
              </a:extLst>
            </p:cNvPr>
            <p:cNvCxnSpPr>
              <a:stCxn id="9" idx="3"/>
              <a:endCxn id="8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F5BDB6D-3A59-42D8-BC9A-15500815A426}"/>
                </a:ext>
              </a:extLst>
            </p:cNvPr>
            <p:cNvCxnSpPr>
              <a:stCxn id="10" idx="3"/>
              <a:endCxn id="8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C5124B9-DADD-4214-A0AC-7D36756462E8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7AD6D4B-0D28-45CB-9C07-0DE4AEFC70E7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F1F398-F511-4C84-AA93-05336161F76C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/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0335A19-A950-4A24-B760-474C456AB549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242412" y="3812472"/>
            <a:ext cx="5426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/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2A70052-B022-4769-8796-6765A1E35EE1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 flipV="1">
            <a:off x="10328459" y="3735094"/>
            <a:ext cx="766342" cy="2357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/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/>
              <p:nvPr/>
            </p:nvSpPr>
            <p:spPr>
              <a:xfrm>
                <a:off x="7029833" y="2375831"/>
                <a:ext cx="1184536" cy="9235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833" y="2375831"/>
                <a:ext cx="1184536" cy="9235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8336FB60-1655-4638-9D6B-F6DF61E68863}"/>
                  </a:ext>
                </a:extLst>
              </p:cNvPr>
              <p:cNvSpPr txBox="1"/>
              <p:nvPr/>
            </p:nvSpPr>
            <p:spPr>
              <a:xfrm>
                <a:off x="7031424" y="3873424"/>
                <a:ext cx="1184536" cy="9235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8336FB60-1655-4638-9D6B-F6DF61E68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424" y="3873424"/>
                <a:ext cx="1184536" cy="9235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F0E6CAE6-01C1-44C3-BEA1-4AA2B419F5D0}"/>
                  </a:ext>
                </a:extLst>
              </p:cNvPr>
              <p:cNvSpPr txBox="1"/>
              <p:nvPr/>
            </p:nvSpPr>
            <p:spPr>
              <a:xfrm>
                <a:off x="8717099" y="2556642"/>
                <a:ext cx="1184536" cy="8918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F0E6CAE6-01C1-44C3-BEA1-4AA2B419F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099" y="2556642"/>
                <a:ext cx="1184536" cy="8918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EE667E4C-FF6F-4AB5-BB30-D97EEA16808F}"/>
                  </a:ext>
                </a:extLst>
              </p:cNvPr>
              <p:cNvSpPr txBox="1"/>
              <p:nvPr/>
            </p:nvSpPr>
            <p:spPr>
              <a:xfrm>
                <a:off x="4379244" y="1905070"/>
                <a:ext cx="1537517" cy="9235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EE667E4C-FF6F-4AB5-BB30-D97EEA168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244" y="1905070"/>
                <a:ext cx="1537517" cy="9235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8179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9AEFD-CB28-4FA0-8D97-93DB3CDA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derivatives: backward pass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B9FC88-F147-43C4-997B-8CD60B48F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Chain rule!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B413129-182A-440D-BAD2-336AEF07F8F9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C0DAE48C-5F57-4CF9-BA09-86BD71C7C16B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9F5C92-F3FF-43BA-929F-54890366E613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0823141-358F-44FC-B7A6-ED9DE3712098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0EE51B3-1256-4C6B-BBC7-2CEE18A5BAE0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397CD9-8B5B-4095-9A63-B8806E33C8AA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1B766E-9A6A-488F-B11A-ED9CF2858214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3EF0D68E-24E8-4E5E-B6BD-C24E29248F25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A39AA871-F81A-4428-B21C-98FBAE0CAE39}"/>
                </a:ext>
              </a:extLst>
            </p:cNvPr>
            <p:cNvCxnSpPr>
              <a:stCxn id="6" idx="3"/>
              <a:endCxn id="8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A88EAF8C-A4DD-4153-AC2E-CB1C1C9E15BC}"/>
                </a:ext>
              </a:extLst>
            </p:cNvPr>
            <p:cNvCxnSpPr>
              <a:stCxn id="7" idx="6"/>
              <a:endCxn id="5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1D96C970-897F-46D0-AF23-7C449AC4D389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2DD83DCB-1D96-4C51-982A-E9B511D4935A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1D704197-C543-4225-841A-C2F29BFA67B9}"/>
                </a:ext>
              </a:extLst>
            </p:cNvPr>
            <p:cNvCxnSpPr>
              <a:stCxn id="9" idx="3"/>
              <a:endCxn id="8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F5BDB6D-3A59-42D8-BC9A-15500815A426}"/>
                </a:ext>
              </a:extLst>
            </p:cNvPr>
            <p:cNvCxnSpPr>
              <a:stCxn id="10" idx="3"/>
              <a:endCxn id="8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C5124B9-DADD-4214-A0AC-7D36756462E8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7AD6D4B-0D28-45CB-9C07-0DE4AEFC70E7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F1F398-F511-4C84-AA93-05336161F76C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/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0335A19-A950-4A24-B760-474C456AB549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242412" y="3812472"/>
            <a:ext cx="5426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/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2A70052-B022-4769-8796-6765A1E35EE1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 flipV="1">
            <a:off x="10328459" y="3735094"/>
            <a:ext cx="766342" cy="2357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/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/>
              <p:nvPr/>
            </p:nvSpPr>
            <p:spPr>
              <a:xfrm>
                <a:off x="7029833" y="2375831"/>
                <a:ext cx="1184536" cy="9235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833" y="2375831"/>
                <a:ext cx="1184536" cy="9235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8336FB60-1655-4638-9D6B-F6DF61E68863}"/>
                  </a:ext>
                </a:extLst>
              </p:cNvPr>
              <p:cNvSpPr txBox="1"/>
              <p:nvPr/>
            </p:nvSpPr>
            <p:spPr>
              <a:xfrm>
                <a:off x="7031424" y="3873424"/>
                <a:ext cx="1184536" cy="9235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8336FB60-1655-4638-9D6B-F6DF61E68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424" y="3873424"/>
                <a:ext cx="1184536" cy="9235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F0E6CAE6-01C1-44C3-BEA1-4AA2B419F5D0}"/>
                  </a:ext>
                </a:extLst>
              </p:cNvPr>
              <p:cNvSpPr txBox="1"/>
              <p:nvPr/>
            </p:nvSpPr>
            <p:spPr>
              <a:xfrm>
                <a:off x="8717099" y="2556642"/>
                <a:ext cx="1184536" cy="8918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F0E6CAE6-01C1-44C3-BEA1-4AA2B419F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099" y="2556642"/>
                <a:ext cx="1184536" cy="8918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EE667E4C-FF6F-4AB5-BB30-D97EEA16808F}"/>
                  </a:ext>
                </a:extLst>
              </p:cNvPr>
              <p:cNvSpPr txBox="1"/>
              <p:nvPr/>
            </p:nvSpPr>
            <p:spPr>
              <a:xfrm>
                <a:off x="4379244" y="1905070"/>
                <a:ext cx="1537517" cy="9235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EE667E4C-FF6F-4AB5-BB30-D97EEA168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244" y="1905070"/>
                <a:ext cx="1537517" cy="9235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EF893DD-BE1D-4DAF-B85C-C19AA735283C}"/>
                  </a:ext>
                </a:extLst>
              </p:cNvPr>
              <p:cNvSpPr/>
              <p:nvPr/>
            </p:nvSpPr>
            <p:spPr>
              <a:xfrm>
                <a:off x="2177592" y="4675695"/>
                <a:ext cx="4760678" cy="13092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EF893DD-BE1D-4DAF-B85C-C19AA73528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592" y="4675695"/>
                <a:ext cx="4760678" cy="13092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8395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9AEFD-CB28-4FA0-8D97-93DB3CDA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derivatives: backward pass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B9FC88-F147-43C4-997B-8CD60B48F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Chain rule!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B413129-182A-440D-BAD2-336AEF07F8F9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C0DAE48C-5F57-4CF9-BA09-86BD71C7C16B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9F5C92-F3FF-43BA-929F-54890366E613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0823141-358F-44FC-B7A6-ED9DE3712098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0EE51B3-1256-4C6B-BBC7-2CEE18A5BAE0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397CD9-8B5B-4095-9A63-B8806E33C8AA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1B766E-9A6A-488F-B11A-ED9CF2858214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3EF0D68E-24E8-4E5E-B6BD-C24E29248F25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A39AA871-F81A-4428-B21C-98FBAE0CAE39}"/>
                </a:ext>
              </a:extLst>
            </p:cNvPr>
            <p:cNvCxnSpPr>
              <a:stCxn id="6" idx="3"/>
              <a:endCxn id="8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A88EAF8C-A4DD-4153-AC2E-CB1C1C9E15BC}"/>
                </a:ext>
              </a:extLst>
            </p:cNvPr>
            <p:cNvCxnSpPr>
              <a:stCxn id="7" idx="6"/>
              <a:endCxn id="5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1D96C970-897F-46D0-AF23-7C449AC4D389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2DD83DCB-1D96-4C51-982A-E9B511D4935A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1D704197-C543-4225-841A-C2F29BFA67B9}"/>
                </a:ext>
              </a:extLst>
            </p:cNvPr>
            <p:cNvCxnSpPr>
              <a:stCxn id="9" idx="3"/>
              <a:endCxn id="8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F5BDB6D-3A59-42D8-BC9A-15500815A426}"/>
                </a:ext>
              </a:extLst>
            </p:cNvPr>
            <p:cNvCxnSpPr>
              <a:stCxn id="10" idx="3"/>
              <a:endCxn id="8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C5124B9-DADD-4214-A0AC-7D36756462E8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7AD6D4B-0D28-45CB-9C07-0DE4AEFC70E7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F1F398-F511-4C84-AA93-05336161F76C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/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0335A19-A950-4A24-B760-474C456AB549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242412" y="3812472"/>
            <a:ext cx="5426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/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2A70052-B022-4769-8796-6765A1E35EE1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 flipV="1">
            <a:off x="10328459" y="3735094"/>
            <a:ext cx="766342" cy="2357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/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/>
              <p:nvPr/>
            </p:nvSpPr>
            <p:spPr>
              <a:xfrm>
                <a:off x="7029833" y="2375831"/>
                <a:ext cx="1184536" cy="9235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833" y="2375831"/>
                <a:ext cx="1184536" cy="9235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8336FB60-1655-4638-9D6B-F6DF61E68863}"/>
                  </a:ext>
                </a:extLst>
              </p:cNvPr>
              <p:cNvSpPr txBox="1"/>
              <p:nvPr/>
            </p:nvSpPr>
            <p:spPr>
              <a:xfrm>
                <a:off x="7031424" y="3873424"/>
                <a:ext cx="1184536" cy="9235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8336FB60-1655-4638-9D6B-F6DF61E68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424" y="3873424"/>
                <a:ext cx="1184536" cy="9235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F0E6CAE6-01C1-44C3-BEA1-4AA2B419F5D0}"/>
                  </a:ext>
                </a:extLst>
              </p:cNvPr>
              <p:cNvSpPr txBox="1"/>
              <p:nvPr/>
            </p:nvSpPr>
            <p:spPr>
              <a:xfrm>
                <a:off x="8717099" y="2556642"/>
                <a:ext cx="1184536" cy="8918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F0E6CAE6-01C1-44C3-BEA1-4AA2B419F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099" y="2556642"/>
                <a:ext cx="1184536" cy="8918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EE667E4C-FF6F-4AB5-BB30-D97EEA16808F}"/>
                  </a:ext>
                </a:extLst>
              </p:cNvPr>
              <p:cNvSpPr txBox="1"/>
              <p:nvPr/>
            </p:nvSpPr>
            <p:spPr>
              <a:xfrm>
                <a:off x="4379244" y="1905070"/>
                <a:ext cx="1537517" cy="9235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EE667E4C-FF6F-4AB5-BB30-D97EEA168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244" y="1905070"/>
                <a:ext cx="1537517" cy="9235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EF893DD-BE1D-4DAF-B85C-C19AA735283C}"/>
                  </a:ext>
                </a:extLst>
              </p:cNvPr>
              <p:cNvSpPr/>
              <p:nvPr/>
            </p:nvSpPr>
            <p:spPr>
              <a:xfrm>
                <a:off x="2177592" y="4675696"/>
                <a:ext cx="4745642" cy="15591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acc>
                        <m:accPr>
                          <m:chr m:val="̂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400" b="0" dirty="0"/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den>
                    </m:f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den>
                    </m:f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it-IT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EF893DD-BE1D-4DAF-B85C-C19AA73528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592" y="4675696"/>
                <a:ext cx="4745642" cy="15591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2189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36519D-9EBB-46E8-A253-5DD86F7E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derivatives: backward pass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F619B5A-9AC1-41AB-B7E8-47271EFD748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At the end of the backward pass (or backpropagation)</a:t>
                </a:r>
              </a:p>
              <a:p>
                <a:pPr lvl="1"/>
                <a:r>
                  <a:rPr lang="en-US" dirty="0"/>
                  <a:t>We have the gradient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that we can use to update weights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gives us the direction in which we should go to minimize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take a step (learning rate) in that direction, updating weights</a:t>
                </a:r>
              </a:p>
              <a:p>
                <a:pPr lvl="1"/>
                <a:r>
                  <a:rPr lang="en-US" dirty="0"/>
                  <a:t>Another forward pass, another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, another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another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Repeat until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(unlikely), or run out of time (or other)</a:t>
                </a:r>
              </a:p>
            </p:txBody>
          </p:sp>
        </mc:Choice>
        <mc:Fallback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F619B5A-9AC1-41AB-B7E8-47271EFD74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4626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36519D-9EBB-46E8-A253-5DD86F7E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remarks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619B5A-9AC1-41AB-B7E8-47271EFD74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Computing the gradient is a fundamental operation</a:t>
            </a:r>
          </a:p>
          <a:p>
            <a:pPr lvl="1"/>
            <a:r>
              <a:rPr lang="it-IT" dirty="0"/>
              <a:t>Luckily, we don’t have to do it by hand</a:t>
            </a:r>
          </a:p>
          <a:p>
            <a:pPr lvl="1"/>
            <a:r>
              <a:rPr lang="en-US" dirty="0"/>
              <a:t>Automatic computation of gradients</a:t>
            </a:r>
          </a:p>
          <a:p>
            <a:pPr lvl="1"/>
            <a:r>
              <a:rPr lang="en-US" dirty="0"/>
              <a:t>This is a </a:t>
            </a:r>
            <a:r>
              <a:rPr lang="en-US" i="1" dirty="0"/>
              <a:t>highly parallelizable</a:t>
            </a:r>
            <a:r>
              <a:rPr lang="en-US" dirty="0"/>
              <a:t> operation!</a:t>
            </a:r>
          </a:p>
          <a:p>
            <a:pPr lvl="1"/>
            <a:endParaRPr lang="en-US" dirty="0"/>
          </a:p>
          <a:p>
            <a:r>
              <a:rPr lang="en-US" dirty="0"/>
              <a:t>The NN representation with layers is a bit inconsistent</a:t>
            </a:r>
          </a:p>
          <a:p>
            <a:pPr lvl="1"/>
            <a:r>
              <a:rPr lang="en-US" dirty="0"/>
              <a:t>What does a </a:t>
            </a:r>
            <a:r>
              <a:rPr lang="en-US" i="1" dirty="0"/>
              <a:t>single neuron</a:t>
            </a:r>
            <a:r>
              <a:rPr lang="en-US" dirty="0"/>
              <a:t> represent?</a:t>
            </a:r>
          </a:p>
          <a:p>
            <a:pPr lvl="1"/>
            <a:r>
              <a:rPr lang="en-US" dirty="0"/>
              <a:t>Sometimes it’s a weighted sum, sometimes + activation function</a:t>
            </a:r>
          </a:p>
          <a:p>
            <a:pPr lvl="1"/>
            <a:r>
              <a:rPr lang="en-US" dirty="0"/>
              <a:t>Where are weights and biases stored? On the arcs? Even biases?</a:t>
            </a:r>
          </a:p>
        </p:txBody>
      </p:sp>
    </p:spTree>
    <p:extLst>
      <p:ext uri="{BB962C8B-B14F-4D97-AF65-F5344CB8AC3E}">
        <p14:creationId xmlns:p14="http://schemas.microsoft.com/office/powerpoint/2010/main" val="200885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A4B961-B6AC-466B-856B-BF66FB6A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A67B23-72FF-4EA6-80D9-DCCE63BDEB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9"/>
            <a:ext cx="10515600" cy="546458"/>
          </a:xfrm>
        </p:spPr>
        <p:txBody>
          <a:bodyPr/>
          <a:lstStyle/>
          <a:p>
            <a:r>
              <a:rPr lang="en-US" dirty="0"/>
              <a:t>Everything starts from the (wrong) model of a neuron</a:t>
            </a:r>
          </a:p>
        </p:txBody>
      </p:sp>
      <p:pic>
        <p:nvPicPr>
          <p:cNvPr id="5" name="Picture 2" descr="Risultati immagini per sigmoid function">
            <a:extLst>
              <a:ext uri="{FF2B5EF4-FFF2-40B4-BE49-F238E27FC236}">
                <a16:creationId xmlns:a16="http://schemas.microsoft.com/office/drawing/2014/main" id="{58F7505C-02EC-42CE-8EFE-83B7AA432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697" y="2722923"/>
            <a:ext cx="3565689" cy="23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2838E741-41CF-4F5B-B681-2F3FD6AB939E}"/>
              </a:ext>
            </a:extLst>
          </p:cNvPr>
          <p:cNvSpPr/>
          <p:nvPr/>
        </p:nvSpPr>
        <p:spPr>
          <a:xfrm>
            <a:off x="3299381" y="3350175"/>
            <a:ext cx="1137501" cy="11144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03F0FE6-D0F7-4239-83C8-621CA3163BC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035822" y="3513099"/>
            <a:ext cx="1263559" cy="39428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80DD811-3AB1-4608-B76F-1D79971A5E04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278701" y="4301396"/>
            <a:ext cx="1187263" cy="73651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/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blipFill>
                <a:blip r:embed="rId3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/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/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blipFill>
                <a:blip r:embed="rId5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ZoneTexte 23">
            <a:extLst>
              <a:ext uri="{FF2B5EF4-FFF2-40B4-BE49-F238E27FC236}">
                <a16:creationId xmlns:a16="http://schemas.microsoft.com/office/drawing/2014/main" id="{8FCAF56E-C7A4-46DC-B465-12374970592F}"/>
              </a:ext>
            </a:extLst>
          </p:cNvPr>
          <p:cNvSpPr txBox="1"/>
          <p:nvPr/>
        </p:nvSpPr>
        <p:spPr>
          <a:xfrm>
            <a:off x="1871263" y="3649362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…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1FA85D6-D0FF-4E25-93AA-9789AFBCE524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4436882" y="3907387"/>
            <a:ext cx="1973345" cy="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D54851E-A42A-4564-B58C-EF0FCF3582AF}"/>
              </a:ext>
            </a:extLst>
          </p:cNvPr>
          <p:cNvCxnSpPr>
            <a:endCxn id="6" idx="1"/>
          </p:cNvCxnSpPr>
          <p:nvPr/>
        </p:nvCxnSpPr>
        <p:spPr>
          <a:xfrm>
            <a:off x="2139884" y="2878862"/>
            <a:ext cx="1326080" cy="63451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/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18D0E652-2390-4B84-9D34-D3446C879C8E}"/>
                  </a:ext>
                </a:extLst>
              </p:cNvPr>
              <p:cNvSpPr txBox="1"/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18D0E652-2390-4B84-9D34-D3446C879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Bulle narrative : rectangle 26">
            <a:extLst>
              <a:ext uri="{FF2B5EF4-FFF2-40B4-BE49-F238E27FC236}">
                <a16:creationId xmlns:a16="http://schemas.microsoft.com/office/drawing/2014/main" id="{5AEB41D0-823A-45FF-BDD6-A08D7EADC833}"/>
              </a:ext>
            </a:extLst>
          </p:cNvPr>
          <p:cNvSpPr/>
          <p:nvPr/>
        </p:nvSpPr>
        <p:spPr>
          <a:xfrm>
            <a:off x="6955511" y="5037914"/>
            <a:ext cx="3120272" cy="629402"/>
          </a:xfrm>
          <a:prstGeom prst="wedgeRectCallout">
            <a:avLst>
              <a:gd name="adj1" fmla="val -97462"/>
              <a:gd name="adj2" fmla="val -123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part inside is a linear model (a </a:t>
            </a:r>
            <a:r>
              <a:rPr lang="en-US" b="1" dirty="0"/>
              <a:t>weighted sum</a:t>
            </a:r>
            <a:r>
              <a:rPr lang="en-US" dirty="0"/>
              <a:t>)</a:t>
            </a:r>
          </a:p>
        </p:txBody>
      </p:sp>
      <p:sp>
        <p:nvSpPr>
          <p:cNvPr id="17" name="Bulle narrative : rectangle 16">
            <a:extLst>
              <a:ext uri="{FF2B5EF4-FFF2-40B4-BE49-F238E27FC236}">
                <a16:creationId xmlns:a16="http://schemas.microsoft.com/office/drawing/2014/main" id="{089B0838-8899-4623-B53B-71468B76A287}"/>
              </a:ext>
            </a:extLst>
          </p:cNvPr>
          <p:cNvSpPr/>
          <p:nvPr/>
        </p:nvSpPr>
        <p:spPr>
          <a:xfrm>
            <a:off x="6909405" y="6019873"/>
            <a:ext cx="3120272" cy="629402"/>
          </a:xfrm>
          <a:prstGeom prst="wedgeRectCallout">
            <a:avLst>
              <a:gd name="adj1" fmla="val -124653"/>
              <a:gd name="adj2" fmla="val -75292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weights can be </a:t>
            </a:r>
            <a:r>
              <a:rPr lang="en-US" b="1" dirty="0"/>
              <a:t>learned</a:t>
            </a:r>
            <a:r>
              <a:rPr lang="en-US" dirty="0"/>
              <a:t>, depending on application</a:t>
            </a:r>
          </a:p>
        </p:txBody>
      </p:sp>
      <p:sp>
        <p:nvSpPr>
          <p:cNvPr id="30" name="Bulle narrative : rectangle 29">
            <a:extLst>
              <a:ext uri="{FF2B5EF4-FFF2-40B4-BE49-F238E27FC236}">
                <a16:creationId xmlns:a16="http://schemas.microsoft.com/office/drawing/2014/main" id="{CE3C0A31-1042-46BC-AE3C-75BA6D890634}"/>
              </a:ext>
            </a:extLst>
          </p:cNvPr>
          <p:cNvSpPr/>
          <p:nvPr/>
        </p:nvSpPr>
        <p:spPr>
          <a:xfrm>
            <a:off x="6909404" y="6019873"/>
            <a:ext cx="3565689" cy="629402"/>
          </a:xfrm>
          <a:prstGeom prst="wedgeRectCallout">
            <a:avLst>
              <a:gd name="adj1" fmla="val -84471"/>
              <a:gd name="adj2" fmla="val -93265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Weights and bias can be </a:t>
            </a:r>
            <a:r>
              <a:rPr lang="en-US" b="1" dirty="0"/>
              <a:t>learned</a:t>
            </a:r>
            <a:r>
              <a:rPr lang="en-US" dirty="0"/>
              <a:t>, depending on application</a:t>
            </a:r>
          </a:p>
        </p:txBody>
      </p:sp>
    </p:spTree>
    <p:extLst>
      <p:ext uri="{BB962C8B-B14F-4D97-AF65-F5344CB8AC3E}">
        <p14:creationId xmlns:p14="http://schemas.microsoft.com/office/powerpoint/2010/main" val="25752954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E2F5F-2E62-43B4-81C8-FC621E54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ADAA6F-49F8-4823-9106-ACE0A559BD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Like other libraries, </a:t>
            </a:r>
            <a:r>
              <a:rPr lang="en-US" b="1" dirty="0"/>
              <a:t>tensors</a:t>
            </a:r>
            <a:r>
              <a:rPr lang="en-US" dirty="0"/>
              <a:t> flow through </a:t>
            </a:r>
            <a:r>
              <a:rPr lang="en-US" b="1" dirty="0"/>
              <a:t>modules</a:t>
            </a:r>
          </a:p>
          <a:p>
            <a:r>
              <a:rPr lang="en-US" dirty="0"/>
              <a:t>Tensors (</a:t>
            </a:r>
            <a:r>
              <a:rPr lang="en-US" dirty="0" err="1"/>
              <a:t>torch.Tensor</a:t>
            </a:r>
            <a:r>
              <a:rPr lang="en-US" dirty="0"/>
              <a:t>) are specific data structures</a:t>
            </a:r>
          </a:p>
          <a:p>
            <a:pPr lvl="1"/>
            <a:r>
              <a:rPr lang="en-US" dirty="0"/>
              <a:t>Just like </a:t>
            </a:r>
            <a:r>
              <a:rPr lang="en-US" dirty="0" err="1"/>
              <a:t>numpy</a:t>
            </a:r>
            <a:r>
              <a:rPr lang="en-US" dirty="0"/>
              <a:t> arrays, multi-dimensional matrices</a:t>
            </a:r>
          </a:p>
          <a:p>
            <a:pPr lvl="1"/>
            <a:r>
              <a:rPr lang="en-US" dirty="0"/>
              <a:t>They can easily be assigned to run on GPUs for quick computations</a:t>
            </a:r>
          </a:p>
          <a:p>
            <a:pPr lvl="1"/>
            <a:r>
              <a:rPr lang="en-US" dirty="0"/>
              <a:t>They </a:t>
            </a:r>
            <a:r>
              <a:rPr lang="en-US" b="1" dirty="0"/>
              <a:t>store information</a:t>
            </a:r>
            <a:r>
              <a:rPr lang="en-US" dirty="0"/>
              <a:t> about gradients! </a:t>
            </a:r>
            <a:r>
              <a:rPr lang="en-US" dirty="0" err="1"/>
              <a:t>torch.Tensor.grad</a:t>
            </a:r>
            <a:endParaRPr lang="en-US" dirty="0"/>
          </a:p>
          <a:p>
            <a:pPr lvl="1"/>
            <a:r>
              <a:rPr lang="en-US" dirty="0"/>
              <a:t>Compute a graph of the derivatives in forward pass</a:t>
            </a:r>
          </a:p>
          <a:p>
            <a:pPr lvl="1"/>
            <a:r>
              <a:rPr lang="en-US" dirty="0"/>
              <a:t>Context </a:t>
            </a:r>
            <a:r>
              <a:rPr lang="en-US" dirty="0" err="1"/>
              <a:t>torch.no_grad</a:t>
            </a:r>
            <a:r>
              <a:rPr lang="en-US" dirty="0"/>
              <a:t>() or </a:t>
            </a:r>
            <a:r>
              <a:rPr lang="en-US" dirty="0" err="1"/>
              <a:t>Tensor.detach</a:t>
            </a:r>
            <a:r>
              <a:rPr lang="en-US" dirty="0"/>
              <a:t>() to deactivate</a:t>
            </a:r>
          </a:p>
        </p:txBody>
      </p:sp>
    </p:spTree>
    <p:extLst>
      <p:ext uri="{BB962C8B-B14F-4D97-AF65-F5344CB8AC3E}">
        <p14:creationId xmlns:p14="http://schemas.microsoft.com/office/powerpoint/2010/main" val="34358098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E2F5F-2E62-43B4-81C8-FC621E54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ADAA6F-49F8-4823-9106-ACE0A559BD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  <a:p>
            <a:pPr lvl="1"/>
            <a:r>
              <a:rPr lang="en-US" dirty="0" err="1"/>
              <a:t>torch.nn.Module</a:t>
            </a:r>
            <a:r>
              <a:rPr lang="en-US" dirty="0"/>
              <a:t> represents a (unitary*) operation on a tensor</a:t>
            </a:r>
          </a:p>
          <a:p>
            <a:pPr lvl="1"/>
            <a:r>
              <a:rPr lang="en-US" dirty="0"/>
              <a:t>Implements both forward() and backward()</a:t>
            </a:r>
          </a:p>
          <a:p>
            <a:pPr lvl="1"/>
            <a:r>
              <a:rPr lang="en-US" dirty="0"/>
              <a:t>Expects a </a:t>
            </a:r>
            <a:r>
              <a:rPr lang="en-US" b="1" dirty="0"/>
              <a:t>tensor of given shape</a:t>
            </a:r>
            <a:r>
              <a:rPr lang="en-US" dirty="0"/>
              <a:t> in input</a:t>
            </a:r>
          </a:p>
          <a:p>
            <a:pPr lvl="1"/>
            <a:r>
              <a:rPr lang="en-US" dirty="0"/>
              <a:t>Gives </a:t>
            </a:r>
            <a:r>
              <a:rPr lang="en-US" b="1" dirty="0"/>
              <a:t>tensor of another shape</a:t>
            </a:r>
            <a:r>
              <a:rPr lang="en-US" dirty="0"/>
              <a:t> in output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*this is true for most Modules found in </a:t>
            </a:r>
            <a:r>
              <a:rPr lang="en-US" dirty="0" err="1"/>
              <a:t>pytorch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233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CBB55-BA74-475F-A1B3-E13FFD58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 err="1"/>
              <a:t>pytorch</a:t>
            </a:r>
            <a:endParaRPr lang="en-US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E94925D-2B1E-4C4C-96F3-4E86B2B7A13D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C53F11-180B-4E77-8568-D2B24D7C8CAF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ED2E6430-904F-4546-AF13-A9A964812115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9F2A6934-67DB-4E15-A01D-84ECBA3814EF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172525C-3AAA-4D9E-BF57-CFB31DAE5B22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9A961D-E2E8-455A-A3D2-37C3C5FCE3AF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2745C2-CB80-47B4-B05B-8EDC695A7C9D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74B0D05B-378D-4EB1-9D22-EDB6983615CC}"/>
                </a:ext>
              </a:extLst>
            </p:cNvPr>
            <p:cNvCxnSpPr>
              <a:stCxn id="5" idx="3"/>
              <a:endCxn id="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9574CFD3-7A6D-48EF-8E31-5E9978014638}"/>
                </a:ext>
              </a:extLst>
            </p:cNvPr>
            <p:cNvCxnSpPr>
              <a:stCxn id="5" idx="3"/>
              <a:endCxn id="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8484F454-FBC3-4ACF-9463-6B711591C7AB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28376CE1-C4CC-4E70-B644-ECE242F07AEB}"/>
                </a:ext>
              </a:extLst>
            </p:cNvPr>
            <p:cNvCxnSpPr>
              <a:stCxn id="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828D7A62-7DA8-4A9B-92E9-0908C8EE8859}"/>
                </a:ext>
              </a:extLst>
            </p:cNvPr>
            <p:cNvCxnSpPr>
              <a:stCxn id="9" idx="3"/>
              <a:endCxn id="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C9CEB16B-9857-4704-AC29-A65CED480646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09D2C1BD-E64F-46D0-B498-99FBE4769C0A}"/>
                </a:ext>
              </a:extLst>
            </p:cNvPr>
            <p:cNvCxnSpPr>
              <a:stCxn id="10" idx="3"/>
              <a:endCxn id="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FEA56F3-D8B3-4404-8A76-4D149CEF7125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963B916-E388-458C-9FE5-2498C11A3EED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DF05821-E16B-45E6-A9D1-5117EDA6B1D8}"/>
              </a:ext>
            </a:extLst>
          </p:cNvPr>
          <p:cNvSpPr txBox="1"/>
          <p:nvPr/>
        </p:nvSpPr>
        <p:spPr>
          <a:xfrm>
            <a:off x="2726912" y="137273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Input layer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FE5F17-7415-4FAB-B84F-C48A4A9C2683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F587C43-5FA1-4975-B3D9-B8F1C3FDF2E3}"/>
              </a:ext>
            </a:extLst>
          </p:cNvPr>
          <p:cNvSpPr txBox="1"/>
          <p:nvPr/>
        </p:nvSpPr>
        <p:spPr>
          <a:xfrm>
            <a:off x="7886437" y="194994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Output layer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D7B3D2-3273-44D1-B85A-9355255DB438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C4A1C2F-3BDD-4613-8169-74D6557F0A8B}"/>
              </a:ext>
            </a:extLst>
          </p:cNvPr>
          <p:cNvSpPr txBox="1"/>
          <p:nvPr/>
        </p:nvSpPr>
        <p:spPr>
          <a:xfrm>
            <a:off x="5378122" y="1882022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</p:spTree>
    <p:extLst>
      <p:ext uri="{BB962C8B-B14F-4D97-AF65-F5344CB8AC3E}">
        <p14:creationId xmlns:p14="http://schemas.microsoft.com/office/powerpoint/2010/main" val="4520203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CBB55-BA74-475F-A1B3-E13FFD58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 err="1"/>
              <a:t>pytorch</a:t>
            </a:r>
            <a:endParaRPr lang="en-US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E94925D-2B1E-4C4C-96F3-4E86B2B7A13D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C53F11-180B-4E77-8568-D2B24D7C8CAF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ED2E6430-904F-4546-AF13-A9A964812115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9F2A6934-67DB-4E15-A01D-84ECBA3814EF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172525C-3AAA-4D9E-BF57-CFB31DAE5B22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9A961D-E2E8-455A-A3D2-37C3C5FCE3AF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2745C2-CB80-47B4-B05B-8EDC695A7C9D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74B0D05B-378D-4EB1-9D22-EDB6983615CC}"/>
                </a:ext>
              </a:extLst>
            </p:cNvPr>
            <p:cNvCxnSpPr>
              <a:stCxn id="5" idx="3"/>
              <a:endCxn id="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9574CFD3-7A6D-48EF-8E31-5E9978014638}"/>
                </a:ext>
              </a:extLst>
            </p:cNvPr>
            <p:cNvCxnSpPr>
              <a:stCxn id="5" idx="3"/>
              <a:endCxn id="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8484F454-FBC3-4ACF-9463-6B711591C7AB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28376CE1-C4CC-4E70-B644-ECE242F07AEB}"/>
                </a:ext>
              </a:extLst>
            </p:cNvPr>
            <p:cNvCxnSpPr>
              <a:stCxn id="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828D7A62-7DA8-4A9B-92E9-0908C8EE8859}"/>
                </a:ext>
              </a:extLst>
            </p:cNvPr>
            <p:cNvCxnSpPr>
              <a:stCxn id="9" idx="3"/>
              <a:endCxn id="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C9CEB16B-9857-4704-AC29-A65CED480646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09D2C1BD-E64F-46D0-B498-99FBE4769C0A}"/>
                </a:ext>
              </a:extLst>
            </p:cNvPr>
            <p:cNvCxnSpPr>
              <a:stCxn id="10" idx="3"/>
              <a:endCxn id="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FEA56F3-D8B3-4404-8A76-4D149CEF7125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71121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CBB55-BA74-475F-A1B3-E13FFD58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 err="1"/>
              <a:t>pytorch</a:t>
            </a:r>
            <a:endParaRPr lang="en-US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E94925D-2B1E-4C4C-96F3-4E86B2B7A13D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C53F11-180B-4E77-8568-D2B24D7C8CAF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dk1"/>
                </a:solidFill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ED2E6430-904F-4546-AF13-A9A964812115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9F2A6934-67DB-4E15-A01D-84ECBA3814EF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172525C-3AAA-4D9E-BF57-CFB31DAE5B22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9A961D-E2E8-455A-A3D2-37C3C5FCE3AF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2745C2-CB80-47B4-B05B-8EDC695A7C9D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74B0D05B-378D-4EB1-9D22-EDB6983615CC}"/>
                </a:ext>
              </a:extLst>
            </p:cNvPr>
            <p:cNvCxnSpPr>
              <a:stCxn id="5" idx="3"/>
              <a:endCxn id="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9574CFD3-7A6D-48EF-8E31-5E9978014638}"/>
                </a:ext>
              </a:extLst>
            </p:cNvPr>
            <p:cNvCxnSpPr>
              <a:stCxn id="5" idx="3"/>
              <a:endCxn id="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8484F454-FBC3-4ACF-9463-6B711591C7AB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28376CE1-C4CC-4E70-B644-ECE242F07AEB}"/>
                </a:ext>
              </a:extLst>
            </p:cNvPr>
            <p:cNvCxnSpPr>
              <a:stCxn id="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828D7A62-7DA8-4A9B-92E9-0908C8EE8859}"/>
                </a:ext>
              </a:extLst>
            </p:cNvPr>
            <p:cNvCxnSpPr>
              <a:stCxn id="9" idx="3"/>
              <a:endCxn id="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C9CEB16B-9857-4704-AC29-A65CED480646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09D2C1BD-E64F-46D0-B498-99FBE4769C0A}"/>
                </a:ext>
              </a:extLst>
            </p:cNvPr>
            <p:cNvCxnSpPr>
              <a:stCxn id="10" idx="3"/>
              <a:endCxn id="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FEA56F3-D8B3-4404-8A76-4D149CEF7125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7328FB0-1746-482B-9C3D-ED2B8077A5E9}"/>
              </a:ext>
            </a:extLst>
          </p:cNvPr>
          <p:cNvSpPr/>
          <p:nvPr/>
        </p:nvSpPr>
        <p:spPr>
          <a:xfrm>
            <a:off x="4440025" y="2325893"/>
            <a:ext cx="1655975" cy="2934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(3, N)</a:t>
            </a:r>
          </a:p>
          <a:p>
            <a:pPr algn="ctr"/>
            <a:r>
              <a:rPr lang="en-US" dirty="0"/>
              <a:t>Output: (2, N)</a:t>
            </a:r>
          </a:p>
          <a:p>
            <a:pPr algn="ctr"/>
            <a:r>
              <a:rPr lang="en-US" dirty="0"/>
              <a:t>Parameters: 6 (4 weights, </a:t>
            </a:r>
            <a:br>
              <a:rPr lang="en-US" dirty="0"/>
            </a:br>
            <a:r>
              <a:rPr lang="en-US" dirty="0"/>
              <a:t>2 biases)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94610D-3282-435C-AAF6-372CDDEFBB3F}"/>
              </a:ext>
            </a:extLst>
          </p:cNvPr>
          <p:cNvSpPr/>
          <p:nvPr/>
        </p:nvSpPr>
        <p:spPr>
          <a:xfrm>
            <a:off x="6266074" y="2325893"/>
            <a:ext cx="1655975" cy="293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Input: (2, N)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Output: (2, N)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Parameters: None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09B0F43-B2D7-4A16-BEEC-BF85F1B9E1DD}"/>
              </a:ext>
            </a:extLst>
          </p:cNvPr>
          <p:cNvSpPr txBox="1"/>
          <p:nvPr/>
        </p:nvSpPr>
        <p:spPr>
          <a:xfrm>
            <a:off x="4084163" y="1655869"/>
            <a:ext cx="2339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Module 1: Linear (weighted sum)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24CF3A0-BB1C-4637-9F1A-72138D4C6F7D}"/>
              </a:ext>
            </a:extLst>
          </p:cNvPr>
          <p:cNvSpPr txBox="1"/>
          <p:nvPr/>
        </p:nvSpPr>
        <p:spPr>
          <a:xfrm>
            <a:off x="5924157" y="1394126"/>
            <a:ext cx="2339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Module 2: Sigmoid (activation function, nonlinearity)</a:t>
            </a:r>
          </a:p>
        </p:txBody>
      </p:sp>
    </p:spTree>
    <p:extLst>
      <p:ext uri="{BB962C8B-B14F-4D97-AF65-F5344CB8AC3E}">
        <p14:creationId xmlns:p14="http://schemas.microsoft.com/office/powerpoint/2010/main" val="14572920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CBB55-BA74-475F-A1B3-E13FFD58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 err="1"/>
              <a:t>pytorch</a:t>
            </a:r>
            <a:endParaRPr lang="en-US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E94925D-2B1E-4C4C-96F3-4E86B2B7A13D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C53F11-180B-4E77-8568-D2B24D7C8CAF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ED2E6430-904F-4546-AF13-A9A964812115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9F2A6934-67DB-4E15-A01D-84ECBA3814EF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172525C-3AAA-4D9E-BF57-CFB31DAE5B22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9A961D-E2E8-455A-A3D2-37C3C5FCE3AF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2745C2-CB80-47B4-B05B-8EDC695A7C9D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74B0D05B-378D-4EB1-9D22-EDB6983615CC}"/>
                </a:ext>
              </a:extLst>
            </p:cNvPr>
            <p:cNvCxnSpPr>
              <a:stCxn id="5" idx="3"/>
              <a:endCxn id="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9574CFD3-7A6D-48EF-8E31-5E9978014638}"/>
                </a:ext>
              </a:extLst>
            </p:cNvPr>
            <p:cNvCxnSpPr>
              <a:stCxn id="5" idx="3"/>
              <a:endCxn id="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8484F454-FBC3-4ACF-9463-6B711591C7AB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28376CE1-C4CC-4E70-B644-ECE242F07AEB}"/>
                </a:ext>
              </a:extLst>
            </p:cNvPr>
            <p:cNvCxnSpPr>
              <a:stCxn id="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828D7A62-7DA8-4A9B-92E9-0908C8EE8859}"/>
                </a:ext>
              </a:extLst>
            </p:cNvPr>
            <p:cNvCxnSpPr>
              <a:stCxn id="9" idx="3"/>
              <a:endCxn id="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C9CEB16B-9857-4704-AC29-A65CED480646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09D2C1BD-E64F-46D0-B498-99FBE4769C0A}"/>
                </a:ext>
              </a:extLst>
            </p:cNvPr>
            <p:cNvCxnSpPr>
              <a:stCxn id="10" idx="3"/>
              <a:endCxn id="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FEA56F3-D8B3-4404-8A76-4D149CEF7125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7328FB0-1746-482B-9C3D-ED2B8077A5E9}"/>
              </a:ext>
            </a:extLst>
          </p:cNvPr>
          <p:cNvSpPr/>
          <p:nvPr/>
        </p:nvSpPr>
        <p:spPr>
          <a:xfrm>
            <a:off x="4440025" y="2325893"/>
            <a:ext cx="1655975" cy="2932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(3, N)</a:t>
            </a:r>
          </a:p>
          <a:p>
            <a:pPr algn="ctr"/>
            <a:r>
              <a:rPr lang="en-US" dirty="0"/>
              <a:t>Output: (2, N)</a:t>
            </a:r>
          </a:p>
          <a:p>
            <a:pPr algn="ctr"/>
            <a:r>
              <a:rPr lang="en-US" dirty="0"/>
              <a:t>Parameters: 6 (4 weights, </a:t>
            </a:r>
            <a:br>
              <a:rPr lang="en-US" dirty="0"/>
            </a:br>
            <a:r>
              <a:rPr lang="en-US" dirty="0"/>
              <a:t>2 biases)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94610D-3282-435C-AAF6-372CDDEFBB3F}"/>
              </a:ext>
            </a:extLst>
          </p:cNvPr>
          <p:cNvSpPr/>
          <p:nvPr/>
        </p:nvSpPr>
        <p:spPr>
          <a:xfrm>
            <a:off x="6266074" y="2325893"/>
            <a:ext cx="1655975" cy="2932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Input: (2, N)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Output: (2, N)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Parameters: None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09B0F43-B2D7-4A16-BEEC-BF85F1B9E1DD}"/>
              </a:ext>
            </a:extLst>
          </p:cNvPr>
          <p:cNvSpPr txBox="1"/>
          <p:nvPr/>
        </p:nvSpPr>
        <p:spPr>
          <a:xfrm>
            <a:off x="4084163" y="1655869"/>
            <a:ext cx="2339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Module 1: Linear (weighted sum)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24CF3A0-BB1C-4637-9F1A-72138D4C6F7D}"/>
              </a:ext>
            </a:extLst>
          </p:cNvPr>
          <p:cNvSpPr txBox="1"/>
          <p:nvPr/>
        </p:nvSpPr>
        <p:spPr>
          <a:xfrm>
            <a:off x="5924157" y="1394126"/>
            <a:ext cx="2339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Module 2: Sigmoid (activation function, nonlinearity)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1854B9-5D12-45DE-BEE9-885C04AAD37C}"/>
              </a:ext>
            </a:extLst>
          </p:cNvPr>
          <p:cNvSpPr/>
          <p:nvPr/>
        </p:nvSpPr>
        <p:spPr>
          <a:xfrm>
            <a:off x="8092123" y="2693893"/>
            <a:ext cx="1655975" cy="216427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(?, ?)</a:t>
            </a:r>
          </a:p>
          <a:p>
            <a:pPr algn="ctr"/>
            <a:r>
              <a:rPr lang="en-US" dirty="0"/>
              <a:t>Output: (?, ?)</a:t>
            </a:r>
          </a:p>
          <a:p>
            <a:pPr algn="ctr"/>
            <a:r>
              <a:rPr lang="en-US" dirty="0"/>
              <a:t>Parameters: ? (? weights, </a:t>
            </a:r>
            <a:br>
              <a:rPr lang="en-US" dirty="0"/>
            </a:br>
            <a:r>
              <a:rPr lang="en-US" dirty="0"/>
              <a:t>? biases)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C733C92-6D68-4BF1-A306-7ADC52502325}"/>
              </a:ext>
            </a:extLst>
          </p:cNvPr>
          <p:cNvSpPr txBox="1"/>
          <p:nvPr/>
        </p:nvSpPr>
        <p:spPr>
          <a:xfrm>
            <a:off x="7750204" y="2007110"/>
            <a:ext cx="2339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Module 3: Linear (weighted sum)</a:t>
            </a:r>
          </a:p>
        </p:txBody>
      </p:sp>
    </p:spTree>
    <p:extLst>
      <p:ext uri="{BB962C8B-B14F-4D97-AF65-F5344CB8AC3E}">
        <p14:creationId xmlns:p14="http://schemas.microsoft.com/office/powerpoint/2010/main" val="7670582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CBB55-BA74-475F-A1B3-E13FFD58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 err="1"/>
              <a:t>pytorch</a:t>
            </a:r>
            <a:endParaRPr lang="en-US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E94925D-2B1E-4C4C-96F3-4E86B2B7A13D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C53F11-180B-4E77-8568-D2B24D7C8CAF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dk1"/>
                </a:solidFill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ED2E6430-904F-4546-AF13-A9A964812115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9F2A6934-67DB-4E15-A01D-84ECBA3814EF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172525C-3AAA-4D9E-BF57-CFB31DAE5B22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9A961D-E2E8-455A-A3D2-37C3C5FCE3AF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2745C2-CB80-47B4-B05B-8EDC695A7C9D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74B0D05B-378D-4EB1-9D22-EDB6983615CC}"/>
                </a:ext>
              </a:extLst>
            </p:cNvPr>
            <p:cNvCxnSpPr>
              <a:stCxn id="5" idx="3"/>
              <a:endCxn id="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9574CFD3-7A6D-48EF-8E31-5E9978014638}"/>
                </a:ext>
              </a:extLst>
            </p:cNvPr>
            <p:cNvCxnSpPr>
              <a:stCxn id="5" idx="3"/>
              <a:endCxn id="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8484F454-FBC3-4ACF-9463-6B711591C7AB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28376CE1-C4CC-4E70-B644-ECE242F07AEB}"/>
                </a:ext>
              </a:extLst>
            </p:cNvPr>
            <p:cNvCxnSpPr>
              <a:stCxn id="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828D7A62-7DA8-4A9B-92E9-0908C8EE8859}"/>
                </a:ext>
              </a:extLst>
            </p:cNvPr>
            <p:cNvCxnSpPr>
              <a:stCxn id="9" idx="3"/>
              <a:endCxn id="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C9CEB16B-9857-4704-AC29-A65CED480646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09D2C1BD-E64F-46D0-B498-99FBE4769C0A}"/>
                </a:ext>
              </a:extLst>
            </p:cNvPr>
            <p:cNvCxnSpPr>
              <a:stCxn id="10" idx="3"/>
              <a:endCxn id="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FEA56F3-D8B3-4404-8A76-4D149CEF7125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7328FB0-1746-482B-9C3D-ED2B8077A5E9}"/>
              </a:ext>
            </a:extLst>
          </p:cNvPr>
          <p:cNvSpPr/>
          <p:nvPr/>
        </p:nvSpPr>
        <p:spPr>
          <a:xfrm>
            <a:off x="4440025" y="2325893"/>
            <a:ext cx="1655975" cy="2932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(3, N)</a:t>
            </a:r>
          </a:p>
          <a:p>
            <a:pPr algn="ctr"/>
            <a:r>
              <a:rPr lang="en-US" dirty="0"/>
              <a:t>Output: (2, N)</a:t>
            </a:r>
          </a:p>
          <a:p>
            <a:pPr algn="ctr"/>
            <a:r>
              <a:rPr lang="en-US" dirty="0"/>
              <a:t>Parameters: 6 (4 weights, </a:t>
            </a:r>
            <a:br>
              <a:rPr lang="en-US" dirty="0"/>
            </a:br>
            <a:r>
              <a:rPr lang="en-US" dirty="0"/>
              <a:t>2 biases)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94610D-3282-435C-AAF6-372CDDEFBB3F}"/>
              </a:ext>
            </a:extLst>
          </p:cNvPr>
          <p:cNvSpPr/>
          <p:nvPr/>
        </p:nvSpPr>
        <p:spPr>
          <a:xfrm>
            <a:off x="6266074" y="2325893"/>
            <a:ext cx="1655975" cy="2932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Input: (2, N)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Output: (2, N)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Parameters: None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09B0F43-B2D7-4A16-BEEC-BF85F1B9E1DD}"/>
              </a:ext>
            </a:extLst>
          </p:cNvPr>
          <p:cNvSpPr txBox="1"/>
          <p:nvPr/>
        </p:nvSpPr>
        <p:spPr>
          <a:xfrm>
            <a:off x="4084163" y="1655869"/>
            <a:ext cx="2339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Module 1: Linear (weighted sum)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24CF3A0-BB1C-4637-9F1A-72138D4C6F7D}"/>
              </a:ext>
            </a:extLst>
          </p:cNvPr>
          <p:cNvSpPr txBox="1"/>
          <p:nvPr/>
        </p:nvSpPr>
        <p:spPr>
          <a:xfrm>
            <a:off x="5924157" y="1394126"/>
            <a:ext cx="2339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Module 2: Sigmoid (activation function, nonlinearity)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1854B9-5D12-45DE-BEE9-885C04AAD37C}"/>
              </a:ext>
            </a:extLst>
          </p:cNvPr>
          <p:cNvSpPr/>
          <p:nvPr/>
        </p:nvSpPr>
        <p:spPr>
          <a:xfrm>
            <a:off x="8092123" y="2693893"/>
            <a:ext cx="1655975" cy="216427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(2, N)</a:t>
            </a:r>
          </a:p>
          <a:p>
            <a:pPr algn="ctr"/>
            <a:r>
              <a:rPr lang="en-US" dirty="0"/>
              <a:t>Output: (1, N)</a:t>
            </a:r>
          </a:p>
          <a:p>
            <a:pPr algn="ctr"/>
            <a:r>
              <a:rPr lang="en-US" dirty="0"/>
              <a:t>Parameters: 3 (2 weights, </a:t>
            </a:r>
            <a:br>
              <a:rPr lang="en-US" dirty="0"/>
            </a:br>
            <a:r>
              <a:rPr lang="en-US" dirty="0"/>
              <a:t>1 bias)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C733C92-6D68-4BF1-A306-7ADC52502325}"/>
              </a:ext>
            </a:extLst>
          </p:cNvPr>
          <p:cNvSpPr txBox="1"/>
          <p:nvPr/>
        </p:nvSpPr>
        <p:spPr>
          <a:xfrm>
            <a:off x="7750204" y="2007110"/>
            <a:ext cx="2339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Module 3: Linear (weighted sum)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A55F88C-CEE5-4398-8029-90619B2BC905}"/>
                  </a:ext>
                </a:extLst>
              </p:cNvPr>
              <p:cNvSpPr txBox="1"/>
              <p:nvPr/>
            </p:nvSpPr>
            <p:spPr>
              <a:xfrm>
                <a:off x="10196483" y="3247095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A55F88C-CEE5-4398-8029-90619B2BC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6483" y="3247095"/>
                <a:ext cx="60331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FCC294D-7226-4092-8414-8291DCFEBC77}"/>
              </a:ext>
            </a:extLst>
          </p:cNvPr>
          <p:cNvCxnSpPr>
            <a:cxnSpLocks/>
          </p:cNvCxnSpPr>
          <p:nvPr/>
        </p:nvCxnSpPr>
        <p:spPr>
          <a:xfrm>
            <a:off x="9713752" y="3676059"/>
            <a:ext cx="5426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5610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15FB54-63DF-40DA-88B0-694C25BBC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modules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C582F1-7BFA-41AC-9FFF-9FEED42D2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Considerable number of different Modules</a:t>
            </a:r>
          </a:p>
          <a:p>
            <a:pPr lvl="1"/>
            <a:r>
              <a:rPr lang="en-US" dirty="0"/>
              <a:t>Implementing layers of different type (convolutional, recurrent, …)</a:t>
            </a:r>
          </a:p>
          <a:p>
            <a:pPr lvl="1"/>
            <a:r>
              <a:rPr lang="en-US" dirty="0"/>
              <a:t>Different activation functions (Sigmoid, Tanh, </a:t>
            </a:r>
            <a:r>
              <a:rPr lang="en-US" dirty="0" err="1"/>
              <a:t>ReLU</a:t>
            </a:r>
            <a:r>
              <a:rPr lang="en-US" dirty="0"/>
              <a:t>, …)</a:t>
            </a:r>
          </a:p>
          <a:p>
            <a:r>
              <a:rPr lang="en-US" dirty="0"/>
              <a:t>Adding new Modules is relatively easy</a:t>
            </a:r>
          </a:p>
          <a:p>
            <a:pPr lvl="1"/>
            <a:r>
              <a:rPr lang="en-US" dirty="0"/>
              <a:t>Need to implement forward() and backward()</a:t>
            </a:r>
          </a:p>
        </p:txBody>
      </p:sp>
    </p:spTree>
    <p:extLst>
      <p:ext uri="{BB962C8B-B14F-4D97-AF65-F5344CB8AC3E}">
        <p14:creationId xmlns:p14="http://schemas.microsoft.com/office/powerpoint/2010/main" val="6668772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1E8F7C-2ED1-4B95-A57B-E9523A56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 err="1"/>
              <a:t>pytorch</a:t>
            </a:r>
            <a:r>
              <a:rPr lang="en-US" dirty="0"/>
              <a:t>: inheritance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C0C489-9F76-4B7C-9E31-C1CC237F51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wants users to create new Classes</a:t>
            </a:r>
          </a:p>
          <a:p>
            <a:pPr lvl="1"/>
            <a:r>
              <a:rPr lang="en-US" dirty="0"/>
              <a:t>Classes that inherit from existing classes</a:t>
            </a:r>
          </a:p>
          <a:p>
            <a:pPr lvl="1"/>
            <a:r>
              <a:rPr lang="en-US" dirty="0"/>
              <a:t>For example, Neural Networks inherit from Module</a:t>
            </a:r>
          </a:p>
          <a:p>
            <a:pPr lvl="1"/>
            <a:r>
              <a:rPr lang="en-US" dirty="0"/>
              <a:t>Load data efficiently, creating a Class that inherits from Dataset</a:t>
            </a:r>
          </a:p>
        </p:txBody>
      </p:sp>
    </p:spTree>
    <p:extLst>
      <p:ext uri="{BB962C8B-B14F-4D97-AF65-F5344CB8AC3E}">
        <p14:creationId xmlns:p14="http://schemas.microsoft.com/office/powerpoint/2010/main" val="26974367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EF07CD-4D1C-4FF0-8D19-D258D0FE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ABDC71-6E22-4C42-9C88-729A841C07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Every network is an instance of a </a:t>
            </a:r>
            <a:r>
              <a:rPr lang="en-US" dirty="0" err="1"/>
              <a:t>torch.nn.</a:t>
            </a:r>
            <a:r>
              <a:rPr lang="en-US" b="1" dirty="0" err="1"/>
              <a:t>Module</a:t>
            </a:r>
            <a:r>
              <a:rPr lang="en-US" dirty="0"/>
              <a:t> object</a:t>
            </a:r>
          </a:p>
          <a:p>
            <a:r>
              <a:rPr lang="en-US" dirty="0"/>
              <a:t>Methods inside a </a:t>
            </a:r>
            <a:r>
              <a:rPr lang="en-US" b="1" dirty="0"/>
              <a:t>Module</a:t>
            </a:r>
            <a:r>
              <a:rPr lang="en-US" dirty="0"/>
              <a:t>:</a:t>
            </a:r>
          </a:p>
          <a:p>
            <a:pPr lvl="1"/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__(self)</a:t>
            </a:r>
            <a:r>
              <a:rPr lang="en-US" dirty="0"/>
              <a:t> : builder, used to set up layers (and other stuff)</a:t>
            </a:r>
          </a:p>
          <a:p>
            <a:pPr lvl="1"/>
            <a:r>
              <a:rPr lang="en-US" i="1" dirty="0"/>
              <a:t>forward(self, X)</a:t>
            </a:r>
            <a:r>
              <a:rPr lang="en-US" dirty="0"/>
              <a:t> : forward pass of the Module</a:t>
            </a:r>
          </a:p>
          <a:p>
            <a:pPr lvl="1"/>
            <a:r>
              <a:rPr lang="en-US" i="1" dirty="0"/>
              <a:t>backward(self, X) </a:t>
            </a:r>
            <a:r>
              <a:rPr lang="en-US" dirty="0"/>
              <a:t>: backward pass of the Module</a:t>
            </a:r>
            <a:endParaRPr lang="en-US" i="1" dirty="0"/>
          </a:p>
          <a:p>
            <a:r>
              <a:rPr lang="en-US" i="1" dirty="0"/>
              <a:t>forward()</a:t>
            </a:r>
            <a:r>
              <a:rPr lang="en-US" dirty="0"/>
              <a:t> is called during training, necessary to specify it</a:t>
            </a:r>
          </a:p>
          <a:p>
            <a:r>
              <a:rPr lang="en-US" dirty="0"/>
              <a:t>Luckily, often is just passing a tensor through Modules</a:t>
            </a:r>
          </a:p>
          <a:p>
            <a:r>
              <a:rPr lang="en-US" dirty="0"/>
              <a:t>If all modules are standard, </a:t>
            </a:r>
            <a:r>
              <a:rPr lang="en-US" i="1" dirty="0"/>
              <a:t>backward()</a:t>
            </a:r>
            <a:r>
              <a:rPr lang="en-US" dirty="0"/>
              <a:t> is automatic</a:t>
            </a:r>
          </a:p>
        </p:txBody>
      </p:sp>
    </p:spTree>
    <p:extLst>
      <p:ext uri="{BB962C8B-B14F-4D97-AF65-F5344CB8AC3E}">
        <p14:creationId xmlns:p14="http://schemas.microsoft.com/office/powerpoint/2010/main" val="373562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A4B961-B6AC-466B-856B-BF66FB6A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A67B23-72FF-4EA6-80D9-DCCE63BDEB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9"/>
            <a:ext cx="10515600" cy="546458"/>
          </a:xfrm>
        </p:spPr>
        <p:txBody>
          <a:bodyPr/>
          <a:lstStyle/>
          <a:p>
            <a:r>
              <a:rPr lang="en-US" dirty="0"/>
              <a:t>Everything starts from the (wrong) model of a neuron</a:t>
            </a:r>
          </a:p>
        </p:txBody>
      </p:sp>
      <p:pic>
        <p:nvPicPr>
          <p:cNvPr id="5" name="Picture 2" descr="Risultati immagini per sigmoid function">
            <a:extLst>
              <a:ext uri="{FF2B5EF4-FFF2-40B4-BE49-F238E27FC236}">
                <a16:creationId xmlns:a16="http://schemas.microsoft.com/office/drawing/2014/main" id="{58F7505C-02EC-42CE-8EFE-83B7AA432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697" y="2722923"/>
            <a:ext cx="3565689" cy="23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2838E741-41CF-4F5B-B681-2F3FD6AB939E}"/>
              </a:ext>
            </a:extLst>
          </p:cNvPr>
          <p:cNvSpPr/>
          <p:nvPr/>
        </p:nvSpPr>
        <p:spPr>
          <a:xfrm>
            <a:off x="3299381" y="3350175"/>
            <a:ext cx="1137501" cy="11144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03F0FE6-D0F7-4239-83C8-621CA3163BC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035822" y="3513099"/>
            <a:ext cx="1263559" cy="39428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80DD811-3AB1-4608-B76F-1D79971A5E04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278701" y="4301396"/>
            <a:ext cx="1187263" cy="73651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/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blipFill>
                <a:blip r:embed="rId3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/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/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blipFill>
                <a:blip r:embed="rId5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ZoneTexte 23">
            <a:extLst>
              <a:ext uri="{FF2B5EF4-FFF2-40B4-BE49-F238E27FC236}">
                <a16:creationId xmlns:a16="http://schemas.microsoft.com/office/drawing/2014/main" id="{8FCAF56E-C7A4-46DC-B465-12374970592F}"/>
              </a:ext>
            </a:extLst>
          </p:cNvPr>
          <p:cNvSpPr txBox="1"/>
          <p:nvPr/>
        </p:nvSpPr>
        <p:spPr>
          <a:xfrm>
            <a:off x="1871263" y="3649362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…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1FA85D6-D0FF-4E25-93AA-9789AFBCE524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4436882" y="3907387"/>
            <a:ext cx="1973345" cy="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D54851E-A42A-4564-B58C-EF0FCF3582AF}"/>
              </a:ext>
            </a:extLst>
          </p:cNvPr>
          <p:cNvCxnSpPr>
            <a:endCxn id="6" idx="1"/>
          </p:cNvCxnSpPr>
          <p:nvPr/>
        </p:nvCxnSpPr>
        <p:spPr>
          <a:xfrm>
            <a:off x="2139884" y="2878862"/>
            <a:ext cx="1326080" cy="63451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/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DB3D20E2-4D4A-4925-B3F6-08C3EB25AA27}"/>
                  </a:ext>
                </a:extLst>
              </p:cNvPr>
              <p:cNvSpPr txBox="1"/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DB3D20E2-4D4A-4925-B3F6-08C3EB25A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Bulle narrative : rectangle 26">
            <a:extLst>
              <a:ext uri="{FF2B5EF4-FFF2-40B4-BE49-F238E27FC236}">
                <a16:creationId xmlns:a16="http://schemas.microsoft.com/office/drawing/2014/main" id="{E84D28B7-151E-41BD-BCD1-57B573A5E9DA}"/>
              </a:ext>
            </a:extLst>
          </p:cNvPr>
          <p:cNvSpPr/>
          <p:nvPr/>
        </p:nvSpPr>
        <p:spPr>
          <a:xfrm>
            <a:off x="6955511" y="5037914"/>
            <a:ext cx="3120272" cy="629402"/>
          </a:xfrm>
          <a:prstGeom prst="wedgeRectCallout">
            <a:avLst>
              <a:gd name="adj1" fmla="val -97462"/>
              <a:gd name="adj2" fmla="val -123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part inside is a linear model (a </a:t>
            </a:r>
            <a:r>
              <a:rPr lang="en-US" b="1" dirty="0"/>
              <a:t>weighted sum</a:t>
            </a:r>
            <a:r>
              <a:rPr lang="en-US" dirty="0"/>
              <a:t>)</a:t>
            </a:r>
          </a:p>
        </p:txBody>
      </p:sp>
      <p:sp>
        <p:nvSpPr>
          <p:cNvPr id="32" name="Bulle narrative : rectangle 31">
            <a:extLst>
              <a:ext uri="{FF2B5EF4-FFF2-40B4-BE49-F238E27FC236}">
                <a16:creationId xmlns:a16="http://schemas.microsoft.com/office/drawing/2014/main" id="{814A2E14-CB2D-4639-83A8-E99A05562812}"/>
              </a:ext>
            </a:extLst>
          </p:cNvPr>
          <p:cNvSpPr/>
          <p:nvPr/>
        </p:nvSpPr>
        <p:spPr>
          <a:xfrm>
            <a:off x="6909405" y="6019873"/>
            <a:ext cx="3120272" cy="629402"/>
          </a:xfrm>
          <a:prstGeom prst="wedgeRectCallout">
            <a:avLst>
              <a:gd name="adj1" fmla="val -124653"/>
              <a:gd name="adj2" fmla="val -75292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weights can be </a:t>
            </a:r>
            <a:r>
              <a:rPr lang="en-US" b="1" dirty="0"/>
              <a:t>learned</a:t>
            </a:r>
            <a:r>
              <a:rPr lang="en-US" dirty="0"/>
              <a:t>, depending on application</a:t>
            </a:r>
          </a:p>
        </p:txBody>
      </p:sp>
      <p:sp>
        <p:nvSpPr>
          <p:cNvPr id="33" name="Bulle narrative : rectangle 32">
            <a:extLst>
              <a:ext uri="{FF2B5EF4-FFF2-40B4-BE49-F238E27FC236}">
                <a16:creationId xmlns:a16="http://schemas.microsoft.com/office/drawing/2014/main" id="{50BBC969-0468-47F3-92C1-7BD5B40A1761}"/>
              </a:ext>
            </a:extLst>
          </p:cNvPr>
          <p:cNvSpPr/>
          <p:nvPr/>
        </p:nvSpPr>
        <p:spPr>
          <a:xfrm>
            <a:off x="6909404" y="6019873"/>
            <a:ext cx="3565689" cy="629402"/>
          </a:xfrm>
          <a:prstGeom prst="wedgeRectCallout">
            <a:avLst>
              <a:gd name="adj1" fmla="val -84471"/>
              <a:gd name="adj2" fmla="val -93265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Weights and bias can be </a:t>
            </a:r>
            <a:r>
              <a:rPr lang="en-US" b="1" dirty="0">
                <a:solidFill>
                  <a:srgbClr val="FF0000"/>
                </a:solidFill>
              </a:rPr>
              <a:t>optimized</a:t>
            </a:r>
            <a:r>
              <a:rPr lang="en-US" dirty="0"/>
              <a:t>, depending on application</a:t>
            </a:r>
          </a:p>
        </p:txBody>
      </p:sp>
    </p:spTree>
    <p:extLst>
      <p:ext uri="{BB962C8B-B14F-4D97-AF65-F5344CB8AC3E}">
        <p14:creationId xmlns:p14="http://schemas.microsoft.com/office/powerpoint/2010/main" val="26824828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F093D4-9358-4A7F-8573-246D54DE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78CEC7-D064-4FCD-8E4C-6E0A18EA66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Need for a Loss function</a:t>
            </a:r>
          </a:p>
          <a:p>
            <a:r>
              <a:rPr lang="en-US" dirty="0"/>
              <a:t>Losses are objects instantiated from appropriate classes</a:t>
            </a:r>
          </a:p>
          <a:p>
            <a:pPr lvl="1"/>
            <a:r>
              <a:rPr lang="en-US" dirty="0" err="1"/>
              <a:t>torch.nn.MSELoss</a:t>
            </a:r>
            <a:r>
              <a:rPr lang="en-US" dirty="0"/>
              <a:t>() # mean squared error</a:t>
            </a:r>
          </a:p>
          <a:p>
            <a:pPr lvl="1"/>
            <a:r>
              <a:rPr lang="en-US" dirty="0" err="1"/>
              <a:t>torch.nn.CrossEntropy</a:t>
            </a:r>
            <a:r>
              <a:rPr lang="en-US" dirty="0"/>
              <a:t>() # categorical cross-entropy, classification</a:t>
            </a:r>
          </a:p>
        </p:txBody>
      </p:sp>
      <p:pic>
        <p:nvPicPr>
          <p:cNvPr id="1026" name="Picture 2" descr="Categorical cross-entropy loss — The most important loss function | by  neuralthreads | Medium">
            <a:extLst>
              <a:ext uri="{FF2B5EF4-FFF2-40B4-BE49-F238E27FC236}">
                <a16:creationId xmlns:a16="http://schemas.microsoft.com/office/drawing/2014/main" id="{1E9BF594-7385-4BFE-B3B9-22C5EA772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072" y="3567554"/>
            <a:ext cx="5961864" cy="237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73097F-78CA-4760-80A7-568144A034DE}"/>
              </a:ext>
            </a:extLst>
          </p:cNvPr>
          <p:cNvSpPr/>
          <p:nvPr/>
        </p:nvSpPr>
        <p:spPr>
          <a:xfrm>
            <a:off x="838201" y="4341919"/>
            <a:ext cx="4761322" cy="829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 labels represented with one-hot encoding</a:t>
            </a:r>
          </a:p>
        </p:txBody>
      </p:sp>
    </p:spTree>
    <p:extLst>
      <p:ext uri="{BB962C8B-B14F-4D97-AF65-F5344CB8AC3E}">
        <p14:creationId xmlns:p14="http://schemas.microsoft.com/office/powerpoint/2010/main" val="30214872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2646E5-FA52-449D-9AB5-879C8300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C6C711-6471-4DC1-9611-74B54E69CF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Optimizer</a:t>
            </a:r>
          </a:p>
          <a:p>
            <a:pPr lvl="1"/>
            <a:r>
              <a:rPr lang="en-US" dirty="0"/>
              <a:t>Initialized by passing the parameters to optimize</a:t>
            </a:r>
          </a:p>
          <a:p>
            <a:pPr lvl="1"/>
            <a:r>
              <a:rPr lang="en-US" dirty="0"/>
              <a:t>And a learning rate (size of the step of Gradient Descent)</a:t>
            </a:r>
          </a:p>
          <a:p>
            <a:pPr lvl="1"/>
            <a:r>
              <a:rPr lang="en-US" sz="2800" dirty="0"/>
              <a:t>Example: </a:t>
            </a:r>
            <a:r>
              <a:rPr lang="en-US" sz="2400" b="0" dirty="0">
                <a:effectLst/>
                <a:latin typeface="Courier New" panose="02070309020205020404" pitchFamily="49" charset="0"/>
              </a:rPr>
              <a:t>optimizer = </a:t>
            </a:r>
            <a:r>
              <a:rPr lang="en-US" sz="2400" b="0" dirty="0" err="1">
                <a:effectLst/>
                <a:latin typeface="Courier New" panose="02070309020205020404" pitchFamily="49" charset="0"/>
              </a:rPr>
              <a:t>torch.optim.SGD</a:t>
            </a:r>
            <a:r>
              <a:rPr lang="en-US" sz="2400" b="0" dirty="0">
                <a:effectLst/>
                <a:latin typeface="Courier New" panose="02070309020205020404" pitchFamily="49" charset="0"/>
              </a:rPr>
              <a:t>(params=</a:t>
            </a:r>
            <a:r>
              <a:rPr lang="en-US" sz="2400" b="0" dirty="0" err="1">
                <a:effectLst/>
                <a:latin typeface="Courier New" panose="02070309020205020404" pitchFamily="49" charset="0"/>
              </a:rPr>
              <a:t>neural_network.parameters</a:t>
            </a:r>
            <a:r>
              <a:rPr lang="en-US" sz="2400" b="0" dirty="0">
                <a:effectLst/>
                <a:latin typeface="Courier New" panose="02070309020205020404" pitchFamily="49" charset="0"/>
              </a:rPr>
              <a:t>(), </a:t>
            </a:r>
            <a:r>
              <a:rPr lang="en-US" sz="2400" b="0" dirty="0" err="1">
                <a:effectLst/>
                <a:latin typeface="Courier New" panose="02070309020205020404" pitchFamily="49" charset="0"/>
              </a:rPr>
              <a:t>lr</a:t>
            </a:r>
            <a:r>
              <a:rPr lang="en-US" sz="2400" b="0" dirty="0">
                <a:effectLst/>
                <a:latin typeface="Courier New" panose="02070309020205020404" pitchFamily="49" charset="0"/>
              </a:rPr>
              <a:t>=</a:t>
            </a:r>
            <a:r>
              <a:rPr lang="en-US" sz="2400" b="0" dirty="0" err="1">
                <a:effectLst/>
                <a:latin typeface="Courier New" panose="02070309020205020404" pitchFamily="49" charset="0"/>
              </a:rPr>
              <a:t>learning_rate</a:t>
            </a:r>
            <a:r>
              <a:rPr lang="en-US" sz="2400" b="0" dirty="0"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dirty="0"/>
              <a:t>All the rest, we are free to manipulate as we like</a:t>
            </a:r>
          </a:p>
          <a:p>
            <a:pPr lvl="1"/>
            <a:r>
              <a:rPr lang="en-US" dirty="0"/>
              <a:t>Number of iterations, stopping condition</a:t>
            </a:r>
          </a:p>
          <a:p>
            <a:pPr lvl="1"/>
            <a:r>
              <a:rPr lang="en-US" dirty="0"/>
              <a:t>Even </a:t>
            </a:r>
            <a:r>
              <a:rPr lang="en-US" i="1" dirty="0"/>
              <a:t>how</a:t>
            </a:r>
            <a:r>
              <a:rPr lang="en-US" dirty="0"/>
              <a:t> to cumulate gradients (will come in </a:t>
            </a:r>
            <a:r>
              <a:rPr lang="en-US"/>
              <a:t>handy 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727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dirty="0"/>
              <a:t>- E. Stevens, L. </a:t>
            </a:r>
            <a:r>
              <a:rPr lang="en-US" dirty="0" err="1"/>
              <a:t>Antiga</a:t>
            </a:r>
            <a:r>
              <a:rPr lang="en-US" dirty="0"/>
              <a:t>. 2019. </a:t>
            </a:r>
            <a:r>
              <a:rPr lang="en-US" i="1" dirty="0"/>
              <a:t>Deep learning with </a:t>
            </a:r>
            <a:r>
              <a:rPr lang="en-US" i="1" dirty="0" err="1"/>
              <a:t>pytorch</a:t>
            </a:r>
            <a:br>
              <a:rPr lang="en-US" i="1" dirty="0"/>
            </a:br>
            <a:r>
              <a:rPr lang="en-US" i="1" dirty="0"/>
              <a:t>- </a:t>
            </a:r>
            <a:r>
              <a:rPr lang="en-US" dirty="0">
                <a:hlinkClick r:id="rId2"/>
              </a:rPr>
              <a:t>https://pytorch.org/tutorials/beginner/basics/intro.html</a:t>
            </a:r>
            <a:r>
              <a:rPr lang="en-US" dirty="0"/>
              <a:t> </a:t>
            </a:r>
          </a:p>
          <a:p>
            <a:r>
              <a:rPr lang="en-US" sz="1400" dirty="0"/>
              <a:t>Images and videos: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A4B961-B6AC-466B-856B-BF66FB6A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A67B23-72FF-4EA6-80D9-DCCE63BDEB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9"/>
            <a:ext cx="10515600" cy="546458"/>
          </a:xfrm>
        </p:spPr>
        <p:txBody>
          <a:bodyPr/>
          <a:lstStyle/>
          <a:p>
            <a:r>
              <a:rPr lang="en-US" dirty="0"/>
              <a:t>Everything starts from the (wrong) model of a neuron</a:t>
            </a:r>
          </a:p>
        </p:txBody>
      </p:sp>
      <p:pic>
        <p:nvPicPr>
          <p:cNvPr id="5" name="Picture 2" descr="Risultati immagini per sigmoid function">
            <a:extLst>
              <a:ext uri="{FF2B5EF4-FFF2-40B4-BE49-F238E27FC236}">
                <a16:creationId xmlns:a16="http://schemas.microsoft.com/office/drawing/2014/main" id="{58F7505C-02EC-42CE-8EFE-83B7AA432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697" y="2722923"/>
            <a:ext cx="3565689" cy="23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2838E741-41CF-4F5B-B681-2F3FD6AB939E}"/>
              </a:ext>
            </a:extLst>
          </p:cNvPr>
          <p:cNvSpPr/>
          <p:nvPr/>
        </p:nvSpPr>
        <p:spPr>
          <a:xfrm>
            <a:off x="3299381" y="3350175"/>
            <a:ext cx="1137501" cy="11144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03F0FE6-D0F7-4239-83C8-621CA3163BC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035822" y="3513099"/>
            <a:ext cx="1263559" cy="39428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80DD811-3AB1-4608-B76F-1D79971A5E04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278701" y="4301396"/>
            <a:ext cx="1187263" cy="73651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/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blipFill>
                <a:blip r:embed="rId3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/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/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blipFill>
                <a:blip r:embed="rId5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ZoneTexte 23">
            <a:extLst>
              <a:ext uri="{FF2B5EF4-FFF2-40B4-BE49-F238E27FC236}">
                <a16:creationId xmlns:a16="http://schemas.microsoft.com/office/drawing/2014/main" id="{8FCAF56E-C7A4-46DC-B465-12374970592F}"/>
              </a:ext>
            </a:extLst>
          </p:cNvPr>
          <p:cNvSpPr txBox="1"/>
          <p:nvPr/>
        </p:nvSpPr>
        <p:spPr>
          <a:xfrm>
            <a:off x="1871263" y="3649362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…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1FA85D6-D0FF-4E25-93AA-9789AFBCE524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4436882" y="3907387"/>
            <a:ext cx="1973345" cy="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D54851E-A42A-4564-B58C-EF0FCF3582AF}"/>
              </a:ext>
            </a:extLst>
          </p:cNvPr>
          <p:cNvCxnSpPr>
            <a:endCxn id="6" idx="1"/>
          </p:cNvCxnSpPr>
          <p:nvPr/>
        </p:nvCxnSpPr>
        <p:spPr>
          <a:xfrm>
            <a:off x="2139884" y="2878862"/>
            <a:ext cx="1326080" cy="63451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/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Bulle narrative : rectangle 24">
            <a:extLst>
              <a:ext uri="{FF2B5EF4-FFF2-40B4-BE49-F238E27FC236}">
                <a16:creationId xmlns:a16="http://schemas.microsoft.com/office/drawing/2014/main" id="{85FC7880-1C03-4E32-AE24-74BFBC43C749}"/>
              </a:ext>
            </a:extLst>
          </p:cNvPr>
          <p:cNvSpPr/>
          <p:nvPr/>
        </p:nvSpPr>
        <p:spPr>
          <a:xfrm>
            <a:off x="375863" y="4562781"/>
            <a:ext cx="2581275" cy="629402"/>
          </a:xfrm>
          <a:prstGeom prst="wedgeRectCallout">
            <a:avLst>
              <a:gd name="adj1" fmla="val 54083"/>
              <a:gd name="adj2" fmla="val 1134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is a </a:t>
            </a:r>
            <a:r>
              <a:rPr lang="en-US" b="1" dirty="0"/>
              <a:t>non-linearity</a:t>
            </a:r>
            <a:r>
              <a:rPr lang="en-US" dirty="0"/>
              <a:t>, increases </a:t>
            </a:r>
            <a:r>
              <a:rPr lang="en-US" b="1" dirty="0"/>
              <a:t>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C49B57B8-A953-4A8E-93C9-33A3B8CDB806}"/>
                  </a:ext>
                </a:extLst>
              </p:cNvPr>
              <p:cNvSpPr txBox="1"/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C49B57B8-A953-4A8E-93C9-33A3B8CDB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Bulle narrative : rectangle 29">
            <a:extLst>
              <a:ext uri="{FF2B5EF4-FFF2-40B4-BE49-F238E27FC236}">
                <a16:creationId xmlns:a16="http://schemas.microsoft.com/office/drawing/2014/main" id="{B15ABEA6-90F4-4010-AD4F-96095D98A1DD}"/>
              </a:ext>
            </a:extLst>
          </p:cNvPr>
          <p:cNvSpPr/>
          <p:nvPr/>
        </p:nvSpPr>
        <p:spPr>
          <a:xfrm>
            <a:off x="6955511" y="5037914"/>
            <a:ext cx="3120272" cy="629402"/>
          </a:xfrm>
          <a:prstGeom prst="wedgeRectCallout">
            <a:avLst>
              <a:gd name="adj1" fmla="val -97462"/>
              <a:gd name="adj2" fmla="val -123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part inside is a linear model (a </a:t>
            </a:r>
            <a:r>
              <a:rPr lang="en-US" b="1" dirty="0"/>
              <a:t>weighted sum</a:t>
            </a:r>
            <a:r>
              <a:rPr lang="en-US" dirty="0"/>
              <a:t>)</a:t>
            </a:r>
          </a:p>
        </p:txBody>
      </p:sp>
      <p:sp>
        <p:nvSpPr>
          <p:cNvPr id="33" name="Bulle narrative : rectangle 32">
            <a:extLst>
              <a:ext uri="{FF2B5EF4-FFF2-40B4-BE49-F238E27FC236}">
                <a16:creationId xmlns:a16="http://schemas.microsoft.com/office/drawing/2014/main" id="{FE2817D4-A1F8-4DC5-93D8-6CCB6C64C1D5}"/>
              </a:ext>
            </a:extLst>
          </p:cNvPr>
          <p:cNvSpPr/>
          <p:nvPr/>
        </p:nvSpPr>
        <p:spPr>
          <a:xfrm>
            <a:off x="6909405" y="6019873"/>
            <a:ext cx="3120272" cy="629402"/>
          </a:xfrm>
          <a:prstGeom prst="wedgeRectCallout">
            <a:avLst>
              <a:gd name="adj1" fmla="val -124653"/>
              <a:gd name="adj2" fmla="val -75292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weights can be </a:t>
            </a:r>
            <a:r>
              <a:rPr lang="en-US" b="1" dirty="0"/>
              <a:t>learned</a:t>
            </a:r>
            <a:r>
              <a:rPr lang="en-US" dirty="0"/>
              <a:t>, depending on application</a:t>
            </a:r>
          </a:p>
        </p:txBody>
      </p:sp>
      <p:sp>
        <p:nvSpPr>
          <p:cNvPr id="34" name="Bulle narrative : rectangle 33">
            <a:extLst>
              <a:ext uri="{FF2B5EF4-FFF2-40B4-BE49-F238E27FC236}">
                <a16:creationId xmlns:a16="http://schemas.microsoft.com/office/drawing/2014/main" id="{7EAF5E45-46CA-4F99-AF49-04F3E320D005}"/>
              </a:ext>
            </a:extLst>
          </p:cNvPr>
          <p:cNvSpPr/>
          <p:nvPr/>
        </p:nvSpPr>
        <p:spPr>
          <a:xfrm>
            <a:off x="6909404" y="6019873"/>
            <a:ext cx="3565689" cy="629402"/>
          </a:xfrm>
          <a:prstGeom prst="wedgeRectCallout">
            <a:avLst>
              <a:gd name="adj1" fmla="val -84471"/>
              <a:gd name="adj2" fmla="val -93265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Weights and bias can be </a:t>
            </a:r>
            <a:r>
              <a:rPr lang="en-US" b="1" dirty="0">
                <a:solidFill>
                  <a:srgbClr val="FF0000"/>
                </a:solidFill>
              </a:rPr>
              <a:t>optimized</a:t>
            </a:r>
            <a:r>
              <a:rPr lang="en-US" dirty="0"/>
              <a:t>, depending on application</a:t>
            </a:r>
          </a:p>
        </p:txBody>
      </p:sp>
    </p:spTree>
    <p:extLst>
      <p:ext uri="{BB962C8B-B14F-4D97-AF65-F5344CB8AC3E}">
        <p14:creationId xmlns:p14="http://schemas.microsoft.com/office/powerpoint/2010/main" val="427272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77C4E-B3EC-40B0-BCCD-521A7161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C85CBC-1B62-4137-BDD7-20699C042F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Neurons are used in subsequent sets, called </a:t>
            </a:r>
            <a:r>
              <a:rPr lang="en-US" i="1" dirty="0"/>
              <a:t>layers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F7ADE-6865-4517-B2ED-DD1107B6596D}"/>
              </a:ext>
            </a:extLst>
          </p:cNvPr>
          <p:cNvSpPr/>
          <p:nvPr/>
        </p:nvSpPr>
        <p:spPr>
          <a:xfrm>
            <a:off x="4034669" y="2455763"/>
            <a:ext cx="791409" cy="276528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C73F591C-B15D-4BB1-883D-F3CB44651285}"/>
              </a:ext>
            </a:extLst>
          </p:cNvPr>
          <p:cNvSpPr txBox="1"/>
          <p:nvPr/>
        </p:nvSpPr>
        <p:spPr>
          <a:xfrm>
            <a:off x="3660728" y="5204797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Input layer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FE98BE7-4690-47BB-A8A2-A9975D3B8441}"/>
              </a:ext>
            </a:extLst>
          </p:cNvPr>
          <p:cNvSpPr/>
          <p:nvPr/>
        </p:nvSpPr>
        <p:spPr>
          <a:xfrm>
            <a:off x="7098927" y="2455763"/>
            <a:ext cx="791409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39FCF91-5B46-4B21-95B0-3B048C8CB5C6}"/>
              </a:ext>
            </a:extLst>
          </p:cNvPr>
          <p:cNvSpPr txBox="1"/>
          <p:nvPr/>
        </p:nvSpPr>
        <p:spPr>
          <a:xfrm>
            <a:off x="6734097" y="519511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Output layer</a:t>
            </a:r>
          </a:p>
        </p:txBody>
      </p:sp>
      <p:grpSp>
        <p:nvGrpSpPr>
          <p:cNvPr id="166" name="Groupe 165">
            <a:extLst>
              <a:ext uri="{FF2B5EF4-FFF2-40B4-BE49-F238E27FC236}">
                <a16:creationId xmlns:a16="http://schemas.microsoft.com/office/drawing/2014/main" id="{0D8700F4-22F9-46DD-B510-EE8221470967}"/>
              </a:ext>
            </a:extLst>
          </p:cNvPr>
          <p:cNvGrpSpPr/>
          <p:nvPr/>
        </p:nvGrpSpPr>
        <p:grpSpPr>
          <a:xfrm>
            <a:off x="4209982" y="2455763"/>
            <a:ext cx="3423374" cy="2971800"/>
            <a:chOff x="3295582" y="2484043"/>
            <a:chExt cx="3423374" cy="2971800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532BA8B0-4691-4A7A-AB82-9DED6E23CE2D}"/>
                </a:ext>
              </a:extLst>
            </p:cNvPr>
            <p:cNvSpPr/>
            <p:nvPr/>
          </p:nvSpPr>
          <p:spPr>
            <a:xfrm>
              <a:off x="4927209" y="2484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71CF0833-FCA1-4B00-990E-2EF92AA14544}"/>
                </a:ext>
              </a:extLst>
            </p:cNvPr>
            <p:cNvSpPr/>
            <p:nvPr/>
          </p:nvSpPr>
          <p:spPr>
            <a:xfrm>
              <a:off x="4927209" y="29412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51C7EA84-3342-46EF-9A91-FDFD5C8ACB79}"/>
                </a:ext>
              </a:extLst>
            </p:cNvPr>
            <p:cNvSpPr/>
            <p:nvPr/>
          </p:nvSpPr>
          <p:spPr>
            <a:xfrm>
              <a:off x="4927209" y="33984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A65CF43C-44CF-4DB7-8CDD-FEA81865E450}"/>
                </a:ext>
              </a:extLst>
            </p:cNvPr>
            <p:cNvSpPr/>
            <p:nvPr/>
          </p:nvSpPr>
          <p:spPr>
            <a:xfrm>
              <a:off x="4927209" y="38556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1E22C93-815D-4582-8222-70299C029BB2}"/>
                </a:ext>
              </a:extLst>
            </p:cNvPr>
            <p:cNvSpPr/>
            <p:nvPr/>
          </p:nvSpPr>
          <p:spPr>
            <a:xfrm>
              <a:off x="4927209" y="43128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B7C8BA8A-6881-49F5-93E5-E1D4AEC830FC}"/>
                </a:ext>
              </a:extLst>
            </p:cNvPr>
            <p:cNvSpPr/>
            <p:nvPr/>
          </p:nvSpPr>
          <p:spPr>
            <a:xfrm>
              <a:off x="4927209" y="5151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4DB6D6-06C7-4BFB-91E9-F790FEA6533F}"/>
                </a:ext>
              </a:extLst>
            </p:cNvPr>
            <p:cNvSpPr/>
            <p:nvPr/>
          </p:nvSpPr>
          <p:spPr>
            <a:xfrm>
              <a:off x="3371782" y="28650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1D31C3-FF17-4D8D-AFFA-5DCB6AC5F5B8}"/>
                </a:ext>
              </a:extLst>
            </p:cNvPr>
            <p:cNvSpPr/>
            <p:nvPr/>
          </p:nvSpPr>
          <p:spPr>
            <a:xfrm>
              <a:off x="3371782" y="33222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5F3F0C-8E93-4547-8C50-8F197575A87D}"/>
                </a:ext>
              </a:extLst>
            </p:cNvPr>
            <p:cNvSpPr/>
            <p:nvPr/>
          </p:nvSpPr>
          <p:spPr>
            <a:xfrm>
              <a:off x="3371782" y="3779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043BE88-36DC-4D94-A4F7-DEE95AA13967}"/>
                </a:ext>
              </a:extLst>
            </p:cNvPr>
            <p:cNvSpPr/>
            <p:nvPr/>
          </p:nvSpPr>
          <p:spPr>
            <a:xfrm>
              <a:off x="3371782" y="4541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5" name="ZoneTexte 13">
              <a:extLst>
                <a:ext uri="{FF2B5EF4-FFF2-40B4-BE49-F238E27FC236}">
                  <a16:creationId xmlns:a16="http://schemas.microsoft.com/office/drawing/2014/main" id="{9D1B2C5B-8487-4373-BFB0-A7B9F4147E1A}"/>
                </a:ext>
              </a:extLst>
            </p:cNvPr>
            <p:cNvSpPr txBox="1"/>
            <p:nvPr/>
          </p:nvSpPr>
          <p:spPr>
            <a:xfrm>
              <a:off x="3295582" y="3834341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16" name="ZoneTexte 14">
              <a:extLst>
                <a:ext uri="{FF2B5EF4-FFF2-40B4-BE49-F238E27FC236}">
                  <a16:creationId xmlns:a16="http://schemas.microsoft.com/office/drawing/2014/main" id="{CFBF0707-D9FE-494E-A7BA-FA640BB5D063}"/>
                </a:ext>
              </a:extLst>
            </p:cNvPr>
            <p:cNvSpPr txBox="1"/>
            <p:nvPr/>
          </p:nvSpPr>
          <p:spPr>
            <a:xfrm>
              <a:off x="4851009" y="440946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288E7088-2235-4968-821E-43A02DD66327}"/>
                </a:ext>
              </a:extLst>
            </p:cNvPr>
            <p:cNvSpPr/>
            <p:nvPr/>
          </p:nvSpPr>
          <p:spPr>
            <a:xfrm>
              <a:off x="6414156" y="32209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AA9C361C-388F-46A8-BF4A-23A3683E6541}"/>
                </a:ext>
              </a:extLst>
            </p:cNvPr>
            <p:cNvSpPr/>
            <p:nvPr/>
          </p:nvSpPr>
          <p:spPr>
            <a:xfrm>
              <a:off x="6414156" y="36781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DA5AAF4C-F627-4EE6-8994-C7BE791A3AD5}"/>
                </a:ext>
              </a:extLst>
            </p:cNvPr>
            <p:cNvSpPr/>
            <p:nvPr/>
          </p:nvSpPr>
          <p:spPr>
            <a:xfrm>
              <a:off x="6414156" y="41353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6BA3C29-3F23-40FC-BA59-1BE736BCD48C}"/>
                </a:ext>
              </a:extLst>
            </p:cNvPr>
            <p:cNvCxnSpPr>
              <a:endCxn id="5" idx="2"/>
            </p:cNvCxnSpPr>
            <p:nvPr/>
          </p:nvCxnSpPr>
          <p:spPr>
            <a:xfrm flipV="1">
              <a:off x="3676582" y="26364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99A16E28-DE90-4BC7-9E57-BC5A3C559D6A}"/>
                </a:ext>
              </a:extLst>
            </p:cNvPr>
            <p:cNvCxnSpPr>
              <a:endCxn id="6" idx="2"/>
            </p:cNvCxnSpPr>
            <p:nvPr/>
          </p:nvCxnSpPr>
          <p:spPr>
            <a:xfrm>
              <a:off x="3676582" y="30174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175EC72E-C2FB-48E5-824F-E9A226CB374D}"/>
                </a:ext>
              </a:extLst>
            </p:cNvPr>
            <p:cNvCxnSpPr>
              <a:endCxn id="7" idx="2"/>
            </p:cNvCxnSpPr>
            <p:nvPr/>
          </p:nvCxnSpPr>
          <p:spPr>
            <a:xfrm>
              <a:off x="3676582" y="30174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2A28245A-6F42-4359-A174-544E4F9FF8F9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3676582" y="30174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E40E155A-5BF5-4682-A1F9-3B0028ADFA10}"/>
                </a:ext>
              </a:extLst>
            </p:cNvPr>
            <p:cNvCxnSpPr>
              <a:endCxn id="9" idx="2"/>
            </p:cNvCxnSpPr>
            <p:nvPr/>
          </p:nvCxnSpPr>
          <p:spPr>
            <a:xfrm>
              <a:off x="3676582" y="3017443"/>
              <a:ext cx="1250627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1A46765E-7C01-4F67-8DD5-35B2307A34F2}"/>
                </a:ext>
              </a:extLst>
            </p:cNvPr>
            <p:cNvCxnSpPr>
              <a:endCxn id="5" idx="2"/>
            </p:cNvCxnSpPr>
            <p:nvPr/>
          </p:nvCxnSpPr>
          <p:spPr>
            <a:xfrm flipV="1">
              <a:off x="3676582" y="26364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89DB1880-7006-48BB-AF8E-F8EB3BC22915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3676582" y="30936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790A54D3-85B1-4AFE-ACA7-AA6BBFBBA9D6}"/>
                </a:ext>
              </a:extLst>
            </p:cNvPr>
            <p:cNvCxnSpPr>
              <a:endCxn id="7" idx="2"/>
            </p:cNvCxnSpPr>
            <p:nvPr/>
          </p:nvCxnSpPr>
          <p:spPr>
            <a:xfrm>
              <a:off x="3676582" y="34746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CE5E7FE7-D6DC-4ECB-8745-1648EA3D7C9F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3676582" y="34746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5B06E700-BD14-4D9F-B6CB-62B8FC17043B}"/>
                </a:ext>
              </a:extLst>
            </p:cNvPr>
            <p:cNvCxnSpPr>
              <a:endCxn id="9" idx="2"/>
            </p:cNvCxnSpPr>
            <p:nvPr/>
          </p:nvCxnSpPr>
          <p:spPr>
            <a:xfrm>
              <a:off x="3676582" y="34746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0B04650D-A357-400E-82D3-59388DAAC2B7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3676582" y="3474643"/>
              <a:ext cx="1250627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3095F8BD-C991-4120-8543-EF81B5C38BBE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3676582" y="3017443"/>
              <a:ext cx="1250627" cy="228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A45AFB53-EDF6-4136-83E8-2389E6938624}"/>
                </a:ext>
              </a:extLst>
            </p:cNvPr>
            <p:cNvCxnSpPr>
              <a:endCxn id="5" idx="2"/>
            </p:cNvCxnSpPr>
            <p:nvPr/>
          </p:nvCxnSpPr>
          <p:spPr>
            <a:xfrm flipV="1">
              <a:off x="3676582" y="2636443"/>
              <a:ext cx="125062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41BC582F-0A92-4B37-AE23-E578FCA0E274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3676582" y="30936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5358449D-21E0-4688-846B-0C7949045E2B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676582" y="35508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D261A490-0B39-409B-BEE2-98C65431A065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3676582" y="39318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1FE2F99F-D749-4CA6-93CD-94CA816D37CA}"/>
                </a:ext>
              </a:extLst>
            </p:cNvPr>
            <p:cNvCxnSpPr>
              <a:endCxn id="9" idx="2"/>
            </p:cNvCxnSpPr>
            <p:nvPr/>
          </p:nvCxnSpPr>
          <p:spPr>
            <a:xfrm>
              <a:off x="3676582" y="39318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042B6950-E0A2-436D-B166-2102F77D9306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3676582" y="3931843"/>
              <a:ext cx="1250627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CE188B1E-8A06-4D0F-AD4C-171DF974ADD8}"/>
                </a:ext>
              </a:extLst>
            </p:cNvPr>
            <p:cNvCxnSpPr>
              <a:endCxn id="5" idx="2"/>
            </p:cNvCxnSpPr>
            <p:nvPr/>
          </p:nvCxnSpPr>
          <p:spPr>
            <a:xfrm flipV="1">
              <a:off x="3676582" y="2636443"/>
              <a:ext cx="1250627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E9B4BE75-5D82-4AEC-A339-1434EDA18DC7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3676582" y="3093643"/>
              <a:ext cx="1250627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73680424-A795-4224-A6BB-6AF1B4AE5C7D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676582" y="3550843"/>
              <a:ext cx="1250627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2D0018FB-5B18-4456-90D6-B82F366BE4BF}"/>
                </a:ext>
              </a:extLst>
            </p:cNvPr>
            <p:cNvCxnSpPr>
              <a:endCxn id="8" idx="2"/>
            </p:cNvCxnSpPr>
            <p:nvPr/>
          </p:nvCxnSpPr>
          <p:spPr>
            <a:xfrm flipV="1">
              <a:off x="3676582" y="4008043"/>
              <a:ext cx="1250627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5C5FFBFA-0E53-410F-9CC7-1673894D78DF}"/>
                </a:ext>
              </a:extLst>
            </p:cNvPr>
            <p:cNvCxnSpPr>
              <a:endCxn id="9" idx="2"/>
            </p:cNvCxnSpPr>
            <p:nvPr/>
          </p:nvCxnSpPr>
          <p:spPr>
            <a:xfrm flipV="1">
              <a:off x="3676582" y="4465243"/>
              <a:ext cx="1250627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23385C42-7432-4B7D-9C0C-08C9DC8A7BFD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3676582" y="4693843"/>
              <a:ext cx="1250627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128">
              <a:extLst>
                <a:ext uri="{FF2B5EF4-FFF2-40B4-BE49-F238E27FC236}">
                  <a16:creationId xmlns:a16="http://schemas.microsoft.com/office/drawing/2014/main" id="{EFB5B6F6-C4DF-4EC0-98AC-9BDDC4F0B6C8}"/>
                </a:ext>
              </a:extLst>
            </p:cNvPr>
            <p:cNvCxnSpPr>
              <a:stCxn id="5" idx="6"/>
              <a:endCxn id="26" idx="2"/>
            </p:cNvCxnSpPr>
            <p:nvPr/>
          </p:nvCxnSpPr>
          <p:spPr>
            <a:xfrm>
              <a:off x="5232009" y="26364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>
              <a:extLst>
                <a:ext uri="{FF2B5EF4-FFF2-40B4-BE49-F238E27FC236}">
                  <a16:creationId xmlns:a16="http://schemas.microsoft.com/office/drawing/2014/main" id="{11676966-4349-4624-A795-3C3F840F4546}"/>
                </a:ext>
              </a:extLst>
            </p:cNvPr>
            <p:cNvCxnSpPr>
              <a:stCxn id="5" idx="6"/>
              <a:endCxn id="27" idx="2"/>
            </p:cNvCxnSpPr>
            <p:nvPr/>
          </p:nvCxnSpPr>
          <p:spPr>
            <a:xfrm>
              <a:off x="5232009" y="26364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>
              <a:extLst>
                <a:ext uri="{FF2B5EF4-FFF2-40B4-BE49-F238E27FC236}">
                  <a16:creationId xmlns:a16="http://schemas.microsoft.com/office/drawing/2014/main" id="{8A550CA5-44B1-401D-8614-6962C7ED6FF1}"/>
                </a:ext>
              </a:extLst>
            </p:cNvPr>
            <p:cNvCxnSpPr>
              <a:stCxn id="5" idx="6"/>
              <a:endCxn id="28" idx="2"/>
            </p:cNvCxnSpPr>
            <p:nvPr/>
          </p:nvCxnSpPr>
          <p:spPr>
            <a:xfrm>
              <a:off x="5232009" y="2636443"/>
              <a:ext cx="1182147" cy="1651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1B46E5F5-2A5E-43C0-B4C8-48FDF870EB39}"/>
                </a:ext>
              </a:extLst>
            </p:cNvPr>
            <p:cNvCxnSpPr>
              <a:stCxn id="6" idx="6"/>
              <a:endCxn id="26" idx="2"/>
            </p:cNvCxnSpPr>
            <p:nvPr/>
          </p:nvCxnSpPr>
          <p:spPr>
            <a:xfrm>
              <a:off x="5232009" y="30936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>
              <a:extLst>
                <a:ext uri="{FF2B5EF4-FFF2-40B4-BE49-F238E27FC236}">
                  <a16:creationId xmlns:a16="http://schemas.microsoft.com/office/drawing/2014/main" id="{C3EC40DB-2EA4-4E3A-8C75-89B9107C219A}"/>
                </a:ext>
              </a:extLst>
            </p:cNvPr>
            <p:cNvCxnSpPr>
              <a:stCxn id="6" idx="6"/>
              <a:endCxn id="27" idx="2"/>
            </p:cNvCxnSpPr>
            <p:nvPr/>
          </p:nvCxnSpPr>
          <p:spPr>
            <a:xfrm>
              <a:off x="5232009" y="30936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>
              <a:extLst>
                <a:ext uri="{FF2B5EF4-FFF2-40B4-BE49-F238E27FC236}">
                  <a16:creationId xmlns:a16="http://schemas.microsoft.com/office/drawing/2014/main" id="{BA6AFD6D-CF69-4935-9E10-034BC04D5346}"/>
                </a:ext>
              </a:extLst>
            </p:cNvPr>
            <p:cNvCxnSpPr>
              <a:stCxn id="6" idx="6"/>
              <a:endCxn id="28" idx="2"/>
            </p:cNvCxnSpPr>
            <p:nvPr/>
          </p:nvCxnSpPr>
          <p:spPr>
            <a:xfrm>
              <a:off x="5232009" y="30936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BDC6B25A-5A30-40AF-8AD3-C6C23647DFE0}"/>
                </a:ext>
              </a:extLst>
            </p:cNvPr>
            <p:cNvCxnSpPr>
              <a:stCxn id="7" idx="6"/>
              <a:endCxn id="26" idx="2"/>
            </p:cNvCxnSpPr>
            <p:nvPr/>
          </p:nvCxnSpPr>
          <p:spPr>
            <a:xfrm flipV="1">
              <a:off x="5232009" y="33733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>
              <a:extLst>
                <a:ext uri="{FF2B5EF4-FFF2-40B4-BE49-F238E27FC236}">
                  <a16:creationId xmlns:a16="http://schemas.microsoft.com/office/drawing/2014/main" id="{FF4197BB-4AAA-4A60-BFDD-3CFD272C9952}"/>
                </a:ext>
              </a:extLst>
            </p:cNvPr>
            <p:cNvCxnSpPr>
              <a:stCxn id="7" idx="6"/>
              <a:endCxn id="27" idx="2"/>
            </p:cNvCxnSpPr>
            <p:nvPr/>
          </p:nvCxnSpPr>
          <p:spPr>
            <a:xfrm>
              <a:off x="5232009" y="35508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>
              <a:extLst>
                <a:ext uri="{FF2B5EF4-FFF2-40B4-BE49-F238E27FC236}">
                  <a16:creationId xmlns:a16="http://schemas.microsoft.com/office/drawing/2014/main" id="{06091B30-553D-4759-80E2-38011B898B60}"/>
                </a:ext>
              </a:extLst>
            </p:cNvPr>
            <p:cNvCxnSpPr>
              <a:stCxn id="7" idx="6"/>
              <a:endCxn id="28" idx="2"/>
            </p:cNvCxnSpPr>
            <p:nvPr/>
          </p:nvCxnSpPr>
          <p:spPr>
            <a:xfrm>
              <a:off x="5232009" y="35508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>
              <a:extLst>
                <a:ext uri="{FF2B5EF4-FFF2-40B4-BE49-F238E27FC236}">
                  <a16:creationId xmlns:a16="http://schemas.microsoft.com/office/drawing/2014/main" id="{D58B158D-9FE9-4291-A161-ABDF15B41C3D}"/>
                </a:ext>
              </a:extLst>
            </p:cNvPr>
            <p:cNvCxnSpPr>
              <a:stCxn id="8" idx="6"/>
              <a:endCxn id="26" idx="2"/>
            </p:cNvCxnSpPr>
            <p:nvPr/>
          </p:nvCxnSpPr>
          <p:spPr>
            <a:xfrm flipV="1">
              <a:off x="5232009" y="33733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>
              <a:extLst>
                <a:ext uri="{FF2B5EF4-FFF2-40B4-BE49-F238E27FC236}">
                  <a16:creationId xmlns:a16="http://schemas.microsoft.com/office/drawing/2014/main" id="{BA467873-4512-4B4E-A10B-47A9A5C94DFD}"/>
                </a:ext>
              </a:extLst>
            </p:cNvPr>
            <p:cNvCxnSpPr>
              <a:stCxn id="8" idx="6"/>
              <a:endCxn id="27" idx="2"/>
            </p:cNvCxnSpPr>
            <p:nvPr/>
          </p:nvCxnSpPr>
          <p:spPr>
            <a:xfrm flipV="1">
              <a:off x="5232009" y="38305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8045C41B-65CB-461D-BEDE-DE0A86818674}"/>
                </a:ext>
              </a:extLst>
            </p:cNvPr>
            <p:cNvCxnSpPr>
              <a:stCxn id="8" idx="6"/>
              <a:endCxn id="28" idx="2"/>
            </p:cNvCxnSpPr>
            <p:nvPr/>
          </p:nvCxnSpPr>
          <p:spPr>
            <a:xfrm>
              <a:off x="5232009" y="40080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>
              <a:extLst>
                <a:ext uri="{FF2B5EF4-FFF2-40B4-BE49-F238E27FC236}">
                  <a16:creationId xmlns:a16="http://schemas.microsoft.com/office/drawing/2014/main" id="{BA1B2291-9994-412D-AC09-2E043F23ACF0}"/>
                </a:ext>
              </a:extLst>
            </p:cNvPr>
            <p:cNvCxnSpPr>
              <a:stCxn id="9" idx="6"/>
              <a:endCxn id="26" idx="2"/>
            </p:cNvCxnSpPr>
            <p:nvPr/>
          </p:nvCxnSpPr>
          <p:spPr>
            <a:xfrm flipV="1">
              <a:off x="5232009" y="3373385"/>
              <a:ext cx="1182147" cy="1091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>
              <a:extLst>
                <a:ext uri="{FF2B5EF4-FFF2-40B4-BE49-F238E27FC236}">
                  <a16:creationId xmlns:a16="http://schemas.microsoft.com/office/drawing/2014/main" id="{7A77F6E7-9F7F-4D9A-8FE1-FDCB74A4C548}"/>
                </a:ext>
              </a:extLst>
            </p:cNvPr>
            <p:cNvCxnSpPr>
              <a:stCxn id="9" idx="6"/>
              <a:endCxn id="27" idx="2"/>
            </p:cNvCxnSpPr>
            <p:nvPr/>
          </p:nvCxnSpPr>
          <p:spPr>
            <a:xfrm flipV="1">
              <a:off x="5232009" y="38305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>
              <a:extLst>
                <a:ext uri="{FF2B5EF4-FFF2-40B4-BE49-F238E27FC236}">
                  <a16:creationId xmlns:a16="http://schemas.microsoft.com/office/drawing/2014/main" id="{73101E27-47C6-49BD-A22B-5DC3D42407E4}"/>
                </a:ext>
              </a:extLst>
            </p:cNvPr>
            <p:cNvCxnSpPr>
              <a:stCxn id="9" idx="6"/>
              <a:endCxn id="28" idx="2"/>
            </p:cNvCxnSpPr>
            <p:nvPr/>
          </p:nvCxnSpPr>
          <p:spPr>
            <a:xfrm flipV="1">
              <a:off x="5232009" y="42877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eur droit 158">
              <a:extLst>
                <a:ext uri="{FF2B5EF4-FFF2-40B4-BE49-F238E27FC236}">
                  <a16:creationId xmlns:a16="http://schemas.microsoft.com/office/drawing/2014/main" id="{9AC07330-1CE5-4D91-AF01-3DE27FE161CE}"/>
                </a:ext>
              </a:extLst>
            </p:cNvPr>
            <p:cNvCxnSpPr>
              <a:stCxn id="10" idx="6"/>
              <a:endCxn id="26" idx="2"/>
            </p:cNvCxnSpPr>
            <p:nvPr/>
          </p:nvCxnSpPr>
          <p:spPr>
            <a:xfrm flipV="1">
              <a:off x="5232009" y="3373385"/>
              <a:ext cx="1182147" cy="1930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>
              <a:extLst>
                <a:ext uri="{FF2B5EF4-FFF2-40B4-BE49-F238E27FC236}">
                  <a16:creationId xmlns:a16="http://schemas.microsoft.com/office/drawing/2014/main" id="{602904D9-A6CB-4A24-923E-FB0A58BFD59D}"/>
                </a:ext>
              </a:extLst>
            </p:cNvPr>
            <p:cNvCxnSpPr>
              <a:stCxn id="10" idx="6"/>
              <a:endCxn id="27" idx="2"/>
            </p:cNvCxnSpPr>
            <p:nvPr/>
          </p:nvCxnSpPr>
          <p:spPr>
            <a:xfrm flipV="1">
              <a:off x="5232009" y="3830585"/>
              <a:ext cx="1182147" cy="1472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>
              <a:extLst>
                <a:ext uri="{FF2B5EF4-FFF2-40B4-BE49-F238E27FC236}">
                  <a16:creationId xmlns:a16="http://schemas.microsoft.com/office/drawing/2014/main" id="{ABF6152F-639A-4663-BC6C-2CC4F953C56B}"/>
                </a:ext>
              </a:extLst>
            </p:cNvPr>
            <p:cNvCxnSpPr>
              <a:stCxn id="10" idx="6"/>
              <a:endCxn id="28" idx="2"/>
            </p:cNvCxnSpPr>
            <p:nvPr/>
          </p:nvCxnSpPr>
          <p:spPr>
            <a:xfrm flipV="1">
              <a:off x="5232009" y="4287785"/>
              <a:ext cx="1182147" cy="1015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387CB88-1047-4A70-BE01-7DC9F3D31BD6}"/>
              </a:ext>
            </a:extLst>
          </p:cNvPr>
          <p:cNvSpPr/>
          <p:nvPr/>
        </p:nvSpPr>
        <p:spPr>
          <a:xfrm>
            <a:off x="5588099" y="2336254"/>
            <a:ext cx="791409" cy="3210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ZoneTexte 164">
            <a:extLst>
              <a:ext uri="{FF2B5EF4-FFF2-40B4-BE49-F238E27FC236}">
                <a16:creationId xmlns:a16="http://schemas.microsoft.com/office/drawing/2014/main" id="{A4CF0947-1DB6-405C-9F4D-C78FAA376D4B}"/>
              </a:ext>
            </a:extLst>
          </p:cNvPr>
          <p:cNvSpPr txBox="1"/>
          <p:nvPr/>
        </p:nvSpPr>
        <p:spPr>
          <a:xfrm>
            <a:off x="5216295" y="5539864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</p:spTree>
    <p:extLst>
      <p:ext uri="{BB962C8B-B14F-4D97-AF65-F5344CB8AC3E}">
        <p14:creationId xmlns:p14="http://schemas.microsoft.com/office/powerpoint/2010/main" val="3851426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77C4E-B3EC-40B0-BCCD-521A7161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C85CBC-1B62-4137-BDD7-20699C042F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Neurons are used in subsequent sets, called </a:t>
            </a:r>
            <a:r>
              <a:rPr lang="en-US" i="1" dirty="0"/>
              <a:t>layers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4DC60F-C9CF-4841-A62B-A514E395960E}"/>
              </a:ext>
            </a:extLst>
          </p:cNvPr>
          <p:cNvSpPr/>
          <p:nvPr/>
        </p:nvSpPr>
        <p:spPr>
          <a:xfrm>
            <a:off x="4034669" y="2455763"/>
            <a:ext cx="791409" cy="276528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5DA7C164-52C8-4997-ABB5-671CB0ECEED1}"/>
              </a:ext>
            </a:extLst>
          </p:cNvPr>
          <p:cNvSpPr txBox="1"/>
          <p:nvPr/>
        </p:nvSpPr>
        <p:spPr>
          <a:xfrm>
            <a:off x="3660728" y="5204797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Input layer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6BA8952-DA05-4D03-8DE7-905F3352A2A6}"/>
              </a:ext>
            </a:extLst>
          </p:cNvPr>
          <p:cNvSpPr/>
          <p:nvPr/>
        </p:nvSpPr>
        <p:spPr>
          <a:xfrm>
            <a:off x="7098927" y="2455763"/>
            <a:ext cx="791409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BE90472-74B2-495A-999E-31B4A95FE9C2}"/>
              </a:ext>
            </a:extLst>
          </p:cNvPr>
          <p:cNvSpPr txBox="1"/>
          <p:nvPr/>
        </p:nvSpPr>
        <p:spPr>
          <a:xfrm>
            <a:off x="6734097" y="519511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Output layer</a:t>
            </a: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517B5105-CDC3-4773-A9FF-55F549D65A1A}"/>
              </a:ext>
            </a:extLst>
          </p:cNvPr>
          <p:cNvGrpSpPr/>
          <p:nvPr/>
        </p:nvGrpSpPr>
        <p:grpSpPr>
          <a:xfrm>
            <a:off x="4209982" y="2455763"/>
            <a:ext cx="3423374" cy="2971800"/>
            <a:chOff x="3295582" y="2484043"/>
            <a:chExt cx="3423374" cy="2971800"/>
          </a:xfrm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DA7877B2-8837-4BD9-8DF5-1A676630150E}"/>
                </a:ext>
              </a:extLst>
            </p:cNvPr>
            <p:cNvSpPr/>
            <p:nvPr/>
          </p:nvSpPr>
          <p:spPr>
            <a:xfrm>
              <a:off x="4927209" y="2484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002A07F7-1F6A-4159-93B5-5665821CFF38}"/>
                </a:ext>
              </a:extLst>
            </p:cNvPr>
            <p:cNvSpPr/>
            <p:nvPr/>
          </p:nvSpPr>
          <p:spPr>
            <a:xfrm>
              <a:off x="4927209" y="29412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38942831-07F3-495D-8C18-1E70207E1C1B}"/>
                </a:ext>
              </a:extLst>
            </p:cNvPr>
            <p:cNvSpPr/>
            <p:nvPr/>
          </p:nvSpPr>
          <p:spPr>
            <a:xfrm>
              <a:off x="4927209" y="33984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BBAF6740-D78A-4DB5-B4C4-9F44EAD2D4E6}"/>
                </a:ext>
              </a:extLst>
            </p:cNvPr>
            <p:cNvSpPr/>
            <p:nvPr/>
          </p:nvSpPr>
          <p:spPr>
            <a:xfrm>
              <a:off x="4927209" y="38556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BAF93A2F-1F7F-45BD-B6A6-60A9B2F3EF43}"/>
                </a:ext>
              </a:extLst>
            </p:cNvPr>
            <p:cNvSpPr/>
            <p:nvPr/>
          </p:nvSpPr>
          <p:spPr>
            <a:xfrm>
              <a:off x="4927209" y="43128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FC3133B5-7AA0-4F19-B1D5-BEA343DA8F00}"/>
                </a:ext>
              </a:extLst>
            </p:cNvPr>
            <p:cNvSpPr/>
            <p:nvPr/>
          </p:nvSpPr>
          <p:spPr>
            <a:xfrm>
              <a:off x="4927209" y="5151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4259F8C-E3BB-4101-8029-20A104FE4A7E}"/>
                </a:ext>
              </a:extLst>
            </p:cNvPr>
            <p:cNvSpPr/>
            <p:nvPr/>
          </p:nvSpPr>
          <p:spPr>
            <a:xfrm>
              <a:off x="3371782" y="28650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20309F4-28A1-4BB7-B3A5-E1B97DC16B0C}"/>
                </a:ext>
              </a:extLst>
            </p:cNvPr>
            <p:cNvSpPr/>
            <p:nvPr/>
          </p:nvSpPr>
          <p:spPr>
            <a:xfrm>
              <a:off x="3371782" y="33222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2810F9F-E58D-4FCF-B4BE-4EBD89D144CE}"/>
                </a:ext>
              </a:extLst>
            </p:cNvPr>
            <p:cNvSpPr/>
            <p:nvPr/>
          </p:nvSpPr>
          <p:spPr>
            <a:xfrm>
              <a:off x="3371782" y="3779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067243B-287B-4FE3-A6DA-11B69838A6FB}"/>
                </a:ext>
              </a:extLst>
            </p:cNvPr>
            <p:cNvSpPr/>
            <p:nvPr/>
          </p:nvSpPr>
          <p:spPr>
            <a:xfrm>
              <a:off x="3371782" y="4541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4" name="ZoneTexte 13">
              <a:extLst>
                <a:ext uri="{FF2B5EF4-FFF2-40B4-BE49-F238E27FC236}">
                  <a16:creationId xmlns:a16="http://schemas.microsoft.com/office/drawing/2014/main" id="{1DF8F6E7-DBCF-4AEC-9E7A-02CEF8563C63}"/>
                </a:ext>
              </a:extLst>
            </p:cNvPr>
            <p:cNvSpPr txBox="1"/>
            <p:nvPr/>
          </p:nvSpPr>
          <p:spPr>
            <a:xfrm>
              <a:off x="3295582" y="3834341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5" name="ZoneTexte 14">
              <a:extLst>
                <a:ext uri="{FF2B5EF4-FFF2-40B4-BE49-F238E27FC236}">
                  <a16:creationId xmlns:a16="http://schemas.microsoft.com/office/drawing/2014/main" id="{4DD8FAD6-204E-4150-A03C-76F6038757CD}"/>
                </a:ext>
              </a:extLst>
            </p:cNvPr>
            <p:cNvSpPr txBox="1"/>
            <p:nvPr/>
          </p:nvSpPr>
          <p:spPr>
            <a:xfrm>
              <a:off x="4851009" y="440946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79AB94E2-1F5F-4235-881F-1AE87F4F6BA2}"/>
                </a:ext>
              </a:extLst>
            </p:cNvPr>
            <p:cNvSpPr/>
            <p:nvPr/>
          </p:nvSpPr>
          <p:spPr>
            <a:xfrm>
              <a:off x="6414156" y="32209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316362F-9614-41B7-AAEC-FFA8B788FC92}"/>
                </a:ext>
              </a:extLst>
            </p:cNvPr>
            <p:cNvSpPr/>
            <p:nvPr/>
          </p:nvSpPr>
          <p:spPr>
            <a:xfrm>
              <a:off x="6414156" y="36781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AC5B0D67-D6FA-4955-B60B-30D5F8A51A72}"/>
                </a:ext>
              </a:extLst>
            </p:cNvPr>
            <p:cNvSpPr/>
            <p:nvPr/>
          </p:nvSpPr>
          <p:spPr>
            <a:xfrm>
              <a:off x="6414156" y="41353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6B0FD185-2050-4F90-9CD3-5CA34DCD27FC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5F030B28-13E3-4032-84E5-B253A4861D02}"/>
                </a:ext>
              </a:extLst>
            </p:cNvPr>
            <p:cNvCxnSpPr>
              <a:endCxn id="75" idx="2"/>
            </p:cNvCxnSpPr>
            <p:nvPr/>
          </p:nvCxnSpPr>
          <p:spPr>
            <a:xfrm>
              <a:off x="3676582" y="30174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4441EEAA-763B-40E6-9EEB-2B71142018DE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0174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188C9E61-48F8-426C-8615-2C714839DDF4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0174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DC42F47D-E74E-4595-B58B-7314EEE3C1D1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017443"/>
              <a:ext cx="1250627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4C9E3ED8-8EEA-4847-B80E-801ECD04066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581BFC58-C31E-4A95-9236-B6828874F0B7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4AA439ED-15C4-4737-AB74-115E67FAC00F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4746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189369BC-2330-4669-8E9B-240343358E52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4746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E2C5C9F7-8201-4B2B-BB1A-FF7ACC2E3C6C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4746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1E0655BF-6C4F-4383-846B-02C1A242C37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474643"/>
              <a:ext cx="1250627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A5EE4DB3-926D-4C34-A636-B3121E2C2FE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017443"/>
              <a:ext cx="1250627" cy="228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22093ACE-94A9-42DE-8A4F-C53A45B7F30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D4CC7F28-7165-42B3-B3C8-7AC25B6F0E0C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7B01C09A-DE33-42C9-97C1-183D4995EC32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FFBAC13F-DF11-4581-AFD9-581436EABBFF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9318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861924D0-6AF3-4DEC-AE4B-D1AF1F49FA16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9318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08110958-B693-4EFF-A179-E70E2DD0DEF7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931843"/>
              <a:ext cx="1250627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357CBF2D-9D15-4E61-A835-16DFF41A59A9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703F887E-CD99-4BDC-9D40-70DE03DC115E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80C3C461-EBF7-4F40-A6F6-C1280441D6B5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09521F9F-07BE-4C56-8302-434EB39823D0}"/>
                </a:ext>
              </a:extLst>
            </p:cNvPr>
            <p:cNvCxnSpPr>
              <a:endCxn id="77" idx="2"/>
            </p:cNvCxnSpPr>
            <p:nvPr/>
          </p:nvCxnSpPr>
          <p:spPr>
            <a:xfrm flipV="1">
              <a:off x="3676582" y="4008043"/>
              <a:ext cx="1250627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64EF6070-8FEC-444D-820E-7FE36D1A99BB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676582" y="4465243"/>
              <a:ext cx="1250627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80195B1D-9486-4647-A66D-CB31229007EF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4693843"/>
              <a:ext cx="1250627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FDF782FD-48B4-44DD-A317-ED16AD5B46A8}"/>
                </a:ext>
              </a:extLst>
            </p:cNvPr>
            <p:cNvCxnSpPr>
              <a:stCxn id="74" idx="6"/>
              <a:endCxn id="86" idx="2"/>
            </p:cNvCxnSpPr>
            <p:nvPr/>
          </p:nvCxnSpPr>
          <p:spPr>
            <a:xfrm>
              <a:off x="5232009" y="26364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2D9A5E57-CE4D-48B5-A095-8AC6A3D0EAAD}"/>
                </a:ext>
              </a:extLst>
            </p:cNvPr>
            <p:cNvCxnSpPr>
              <a:stCxn id="74" idx="6"/>
              <a:endCxn id="87" idx="2"/>
            </p:cNvCxnSpPr>
            <p:nvPr/>
          </p:nvCxnSpPr>
          <p:spPr>
            <a:xfrm>
              <a:off x="5232009" y="26364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733019C5-D169-420B-A0AF-E676C1D5C14F}"/>
                </a:ext>
              </a:extLst>
            </p:cNvPr>
            <p:cNvCxnSpPr>
              <a:stCxn id="74" idx="6"/>
              <a:endCxn id="88" idx="2"/>
            </p:cNvCxnSpPr>
            <p:nvPr/>
          </p:nvCxnSpPr>
          <p:spPr>
            <a:xfrm>
              <a:off x="5232009" y="2636443"/>
              <a:ext cx="1182147" cy="1651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055999B4-1CC7-4FC1-A29F-43286671672B}"/>
                </a:ext>
              </a:extLst>
            </p:cNvPr>
            <p:cNvCxnSpPr>
              <a:stCxn id="75" idx="6"/>
              <a:endCxn id="86" idx="2"/>
            </p:cNvCxnSpPr>
            <p:nvPr/>
          </p:nvCxnSpPr>
          <p:spPr>
            <a:xfrm>
              <a:off x="5232009" y="30936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FAD21198-0A38-45FB-9F8F-5D8A0F8DF5F8}"/>
                </a:ext>
              </a:extLst>
            </p:cNvPr>
            <p:cNvCxnSpPr>
              <a:stCxn id="75" idx="6"/>
              <a:endCxn id="87" idx="2"/>
            </p:cNvCxnSpPr>
            <p:nvPr/>
          </p:nvCxnSpPr>
          <p:spPr>
            <a:xfrm>
              <a:off x="5232009" y="30936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21058812-B6EC-4C5F-82BD-DC8144DD424F}"/>
                </a:ext>
              </a:extLst>
            </p:cNvPr>
            <p:cNvCxnSpPr>
              <a:stCxn id="75" idx="6"/>
              <a:endCxn id="88" idx="2"/>
            </p:cNvCxnSpPr>
            <p:nvPr/>
          </p:nvCxnSpPr>
          <p:spPr>
            <a:xfrm>
              <a:off x="5232009" y="30936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26CAEF22-9E4A-498A-BE4A-C9A67B4C8B39}"/>
                </a:ext>
              </a:extLst>
            </p:cNvPr>
            <p:cNvCxnSpPr>
              <a:stCxn id="76" idx="6"/>
              <a:endCxn id="86" idx="2"/>
            </p:cNvCxnSpPr>
            <p:nvPr/>
          </p:nvCxnSpPr>
          <p:spPr>
            <a:xfrm flipV="1">
              <a:off x="5232009" y="33733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E53AC9B2-65A2-4DBA-BC93-0486DE6FCF87}"/>
                </a:ext>
              </a:extLst>
            </p:cNvPr>
            <p:cNvCxnSpPr>
              <a:stCxn id="76" idx="6"/>
              <a:endCxn id="87" idx="2"/>
            </p:cNvCxnSpPr>
            <p:nvPr/>
          </p:nvCxnSpPr>
          <p:spPr>
            <a:xfrm>
              <a:off x="5232009" y="35508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435D19B4-5FA9-48D3-8378-918B48526220}"/>
                </a:ext>
              </a:extLst>
            </p:cNvPr>
            <p:cNvCxnSpPr>
              <a:stCxn id="76" idx="6"/>
              <a:endCxn id="88" idx="2"/>
            </p:cNvCxnSpPr>
            <p:nvPr/>
          </p:nvCxnSpPr>
          <p:spPr>
            <a:xfrm>
              <a:off x="5232009" y="35508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1CD33D4E-A808-49B5-8EA5-232D95B3425C}"/>
                </a:ext>
              </a:extLst>
            </p:cNvPr>
            <p:cNvCxnSpPr>
              <a:stCxn id="77" idx="6"/>
              <a:endCxn id="86" idx="2"/>
            </p:cNvCxnSpPr>
            <p:nvPr/>
          </p:nvCxnSpPr>
          <p:spPr>
            <a:xfrm flipV="1">
              <a:off x="5232009" y="33733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919A073D-D751-4D0F-A1C4-616C5483C1C1}"/>
                </a:ext>
              </a:extLst>
            </p:cNvPr>
            <p:cNvCxnSpPr>
              <a:stCxn id="77" idx="6"/>
              <a:endCxn id="87" idx="2"/>
            </p:cNvCxnSpPr>
            <p:nvPr/>
          </p:nvCxnSpPr>
          <p:spPr>
            <a:xfrm flipV="1">
              <a:off x="5232009" y="38305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D0B7E3E0-1985-43A5-887D-0659E81ACD3B}"/>
                </a:ext>
              </a:extLst>
            </p:cNvPr>
            <p:cNvCxnSpPr>
              <a:stCxn id="77" idx="6"/>
              <a:endCxn id="88" idx="2"/>
            </p:cNvCxnSpPr>
            <p:nvPr/>
          </p:nvCxnSpPr>
          <p:spPr>
            <a:xfrm>
              <a:off x="5232009" y="40080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31FA712B-2828-4FA7-BA6A-A7ED3380706A}"/>
                </a:ext>
              </a:extLst>
            </p:cNvPr>
            <p:cNvCxnSpPr>
              <a:stCxn id="78" idx="6"/>
              <a:endCxn id="86" idx="2"/>
            </p:cNvCxnSpPr>
            <p:nvPr/>
          </p:nvCxnSpPr>
          <p:spPr>
            <a:xfrm flipV="1">
              <a:off x="5232009" y="3373385"/>
              <a:ext cx="1182147" cy="1091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F7EB82DC-9031-4EC1-BDEC-7CDAB19CF952}"/>
                </a:ext>
              </a:extLst>
            </p:cNvPr>
            <p:cNvCxnSpPr>
              <a:stCxn id="78" idx="6"/>
              <a:endCxn id="87" idx="2"/>
            </p:cNvCxnSpPr>
            <p:nvPr/>
          </p:nvCxnSpPr>
          <p:spPr>
            <a:xfrm flipV="1">
              <a:off x="5232009" y="38305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6058D6FA-3B45-4479-A623-44ED376FB7FB}"/>
                </a:ext>
              </a:extLst>
            </p:cNvPr>
            <p:cNvCxnSpPr>
              <a:stCxn id="78" idx="6"/>
              <a:endCxn id="88" idx="2"/>
            </p:cNvCxnSpPr>
            <p:nvPr/>
          </p:nvCxnSpPr>
          <p:spPr>
            <a:xfrm flipV="1">
              <a:off x="5232009" y="42877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9C840A9D-E1EA-4A59-B3B8-AADA246C98E9}"/>
                </a:ext>
              </a:extLst>
            </p:cNvPr>
            <p:cNvCxnSpPr>
              <a:stCxn id="79" idx="6"/>
              <a:endCxn id="86" idx="2"/>
            </p:cNvCxnSpPr>
            <p:nvPr/>
          </p:nvCxnSpPr>
          <p:spPr>
            <a:xfrm flipV="1">
              <a:off x="5232009" y="3373385"/>
              <a:ext cx="1182147" cy="1930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AC9A8121-F8CE-4AA0-ABB8-858ABD6B6E9F}"/>
                </a:ext>
              </a:extLst>
            </p:cNvPr>
            <p:cNvCxnSpPr>
              <a:stCxn id="79" idx="6"/>
              <a:endCxn id="87" idx="2"/>
            </p:cNvCxnSpPr>
            <p:nvPr/>
          </p:nvCxnSpPr>
          <p:spPr>
            <a:xfrm flipV="1">
              <a:off x="5232009" y="3830585"/>
              <a:ext cx="1182147" cy="1472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58CEBCE0-6ED1-4DD9-8F5A-512508B462FA}"/>
                </a:ext>
              </a:extLst>
            </p:cNvPr>
            <p:cNvCxnSpPr>
              <a:stCxn id="79" idx="6"/>
              <a:endCxn id="88" idx="2"/>
            </p:cNvCxnSpPr>
            <p:nvPr/>
          </p:nvCxnSpPr>
          <p:spPr>
            <a:xfrm flipV="1">
              <a:off x="5232009" y="4287785"/>
              <a:ext cx="1182147" cy="1015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8E3E584-9B7D-4C36-A897-D5F30BD6C1D2}"/>
              </a:ext>
            </a:extLst>
          </p:cNvPr>
          <p:cNvSpPr/>
          <p:nvPr/>
        </p:nvSpPr>
        <p:spPr>
          <a:xfrm>
            <a:off x="5588099" y="2336254"/>
            <a:ext cx="791409" cy="3210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9BED95D1-F2C7-45F9-96C8-EFD1F9AC3327}"/>
              </a:ext>
            </a:extLst>
          </p:cNvPr>
          <p:cNvSpPr txBox="1"/>
          <p:nvPr/>
        </p:nvSpPr>
        <p:spPr>
          <a:xfrm>
            <a:off x="5216295" y="5539864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798282BA-85A7-42CD-8946-7BA3D48C1465}"/>
              </a:ext>
            </a:extLst>
          </p:cNvPr>
          <p:cNvSpPr/>
          <p:nvPr/>
        </p:nvSpPr>
        <p:spPr>
          <a:xfrm>
            <a:off x="571205" y="4132162"/>
            <a:ext cx="2370104" cy="1302479"/>
          </a:xfrm>
          <a:prstGeom prst="wedgeRectCallout">
            <a:avLst>
              <a:gd name="adj1" fmla="val 102299"/>
              <a:gd name="adj2" fmla="val -9419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layer does not really have neurons, just </a:t>
            </a:r>
            <a:r>
              <a:rPr lang="en-US" b="1" dirty="0">
                <a:solidFill>
                  <a:schemeClr val="accent6"/>
                </a:solidFill>
              </a:rPr>
              <a:t>feature values</a:t>
            </a:r>
            <a:r>
              <a:rPr lang="en-US" b="1" dirty="0"/>
              <a:t> </a:t>
            </a:r>
            <a:r>
              <a:rPr lang="en-US" dirty="0"/>
              <a:t>(inputs)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02377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3176</Words>
  <Application>Microsoft Office PowerPoint</Application>
  <PresentationFormat>Grand écran</PresentationFormat>
  <Paragraphs>527</Paragraphs>
  <Slides>62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62</vt:i4>
      </vt:variant>
    </vt:vector>
  </HeadingPairs>
  <TitlesOfParts>
    <vt:vector size="69" baseType="lpstr">
      <vt:lpstr>Arial</vt:lpstr>
      <vt:lpstr>Calibri</vt:lpstr>
      <vt:lpstr>Calibri Light</vt:lpstr>
      <vt:lpstr>Cambria Math</vt:lpstr>
      <vt:lpstr>Courier New</vt:lpstr>
      <vt:lpstr>Raleway</vt:lpstr>
      <vt:lpstr>Thème Office</vt:lpstr>
      <vt:lpstr>Refresher on Neural Networks and Philosophy of pytorch</vt:lpstr>
      <vt:lpstr>Outline</vt:lpstr>
      <vt:lpstr>What is a neural network?</vt:lpstr>
      <vt:lpstr>What is a neural network?</vt:lpstr>
      <vt:lpstr>What is a neural network?</vt:lpstr>
      <vt:lpstr>What is a neural network?</vt:lpstr>
      <vt:lpstr>What is a neural network?</vt:lpstr>
      <vt:lpstr>What is a neural network?</vt:lpstr>
      <vt:lpstr>What is a neural network?</vt:lpstr>
      <vt:lpstr>What is a neural network?</vt:lpstr>
      <vt:lpstr>Machine learning (supervised)</vt:lpstr>
      <vt:lpstr>What is a neural network?</vt:lpstr>
      <vt:lpstr>What is a neural network?</vt:lpstr>
      <vt:lpstr>What is a neural network?</vt:lpstr>
      <vt:lpstr>What is a neural network?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A flow of tensors through modules</vt:lpstr>
      <vt:lpstr>Notations?</vt:lpstr>
      <vt:lpstr>Machine learning (supervised)</vt:lpstr>
      <vt:lpstr>Machine learning with neural networks</vt:lpstr>
      <vt:lpstr>Gradient descent</vt:lpstr>
      <vt:lpstr>Gradient descent</vt:lpstr>
      <vt:lpstr>Gradient descent</vt:lpstr>
      <vt:lpstr>Computing derivatives: backward pass</vt:lpstr>
      <vt:lpstr>Computing derivatives: backward pass</vt:lpstr>
      <vt:lpstr>Computing derivatives: backward pass</vt:lpstr>
      <vt:lpstr>Computing derivatives: backward pass</vt:lpstr>
      <vt:lpstr>Computing derivatives: backward pass</vt:lpstr>
      <vt:lpstr>Computing derivatives: backward pass</vt:lpstr>
      <vt:lpstr>Computing derivatives: backward pass</vt:lpstr>
      <vt:lpstr>Computing derivatives: backward pass</vt:lpstr>
      <vt:lpstr>Computing derivatives: backward pass</vt:lpstr>
      <vt:lpstr>Computing derivatives: backward pass</vt:lpstr>
      <vt:lpstr>A few remarks</vt:lpstr>
      <vt:lpstr>Philosophy of pytorch</vt:lpstr>
      <vt:lpstr>Philosophy of pytorch</vt:lpstr>
      <vt:lpstr>Philosophy of pytorch</vt:lpstr>
      <vt:lpstr>Philosophy of pytorch</vt:lpstr>
      <vt:lpstr>Philosophy of pytorch</vt:lpstr>
      <vt:lpstr>Philosophy of pytorch</vt:lpstr>
      <vt:lpstr>Philosophy of pytorch</vt:lpstr>
      <vt:lpstr>pytorch modules</vt:lpstr>
      <vt:lpstr>Philosophy of pytorch: inheritance</vt:lpstr>
      <vt:lpstr>Philosophy of pytorch</vt:lpstr>
      <vt:lpstr>Philosophy of pytorch</vt:lpstr>
      <vt:lpstr>Philosophy of pytorch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245</cp:revision>
  <dcterms:created xsi:type="dcterms:W3CDTF">2020-06-05T13:14:31Z</dcterms:created>
  <dcterms:modified xsi:type="dcterms:W3CDTF">2024-04-01T21:34:36Z</dcterms:modified>
</cp:coreProperties>
</file>