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7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Optimization: an introduction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Continuous vs Discrete</a:t>
            </a:r>
          </a:p>
          <a:p>
            <a:pPr lvl="1"/>
            <a:r>
              <a:rPr lang="en-US" dirty="0"/>
              <a:t>For discrete optimization, it becomes “choose one among many”</a:t>
            </a:r>
          </a:p>
          <a:p>
            <a:pPr lvl="1"/>
            <a:r>
              <a:rPr lang="en-US" dirty="0"/>
              <a:t>Domain is called “combinatorial optimization”</a:t>
            </a:r>
          </a:p>
          <a:p>
            <a:r>
              <a:rPr lang="en-US" dirty="0"/>
              <a:t>Exact vs Stochastic</a:t>
            </a:r>
          </a:p>
          <a:p>
            <a:pPr lvl="1"/>
            <a:r>
              <a:rPr lang="en-US" dirty="0"/>
              <a:t>Exact methods guarantee convergence on a global optimum</a:t>
            </a:r>
          </a:p>
          <a:p>
            <a:pPr lvl="1"/>
            <a:r>
              <a:rPr lang="en-US" dirty="0"/>
              <a:t>However, they might require too much time…</a:t>
            </a:r>
          </a:p>
          <a:p>
            <a:pPr lvl="1"/>
            <a:r>
              <a:rPr lang="en-US" dirty="0"/>
              <a:t>…or make assumptions on the objective function</a:t>
            </a:r>
          </a:p>
          <a:p>
            <a:pPr lvl="1"/>
            <a:r>
              <a:rPr lang="en-US" dirty="0"/>
              <a:t>Stochastic methods deliver reasonable solution in short(er) time…</a:t>
            </a:r>
          </a:p>
          <a:p>
            <a:pPr lvl="1"/>
            <a:r>
              <a:rPr lang="en-US" dirty="0"/>
              <a:t>…but they have no guarantees on whether it’s the global optimum</a:t>
            </a:r>
          </a:p>
        </p:txBody>
      </p:sp>
    </p:spTree>
    <p:extLst>
      <p:ext uri="{BB962C8B-B14F-4D97-AF65-F5344CB8AC3E}">
        <p14:creationId xmlns:p14="http://schemas.microsoft.com/office/powerpoint/2010/main" val="282342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Archive/Population vs No-Memory</a:t>
            </a:r>
          </a:p>
          <a:p>
            <a:pPr lvl="1"/>
            <a:r>
              <a:rPr lang="en-US" dirty="0"/>
              <a:t>Keep in memory a set of candidate solutions</a:t>
            </a:r>
          </a:p>
          <a:p>
            <a:pPr lvl="1"/>
            <a:r>
              <a:rPr lang="en-US" dirty="0"/>
              <a:t>Representing current “knowledge” of the search space</a:t>
            </a:r>
          </a:p>
          <a:p>
            <a:pPr lvl="1"/>
            <a:r>
              <a:rPr lang="en-US" dirty="0"/>
              <a:t>Use this knowledge to take decisions on next exploration</a:t>
            </a:r>
          </a:p>
        </p:txBody>
      </p:sp>
    </p:spTree>
    <p:extLst>
      <p:ext uri="{BB962C8B-B14F-4D97-AF65-F5344CB8AC3E}">
        <p14:creationId xmlns:p14="http://schemas.microsoft.com/office/powerpoint/2010/main" val="215407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0B0D4-FEE2-4713-B14D-600141E0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 can be weird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DD6C9-5CA1-4F5E-9AE7-5D6FCCF398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of continuous and discrete variables</a:t>
            </a:r>
          </a:p>
          <a:p>
            <a:r>
              <a:rPr lang="en-US" dirty="0"/>
              <a:t>Optimize graphs, trees, ensembles </a:t>
            </a:r>
            <a:r>
              <a:rPr lang="en-US"/>
              <a:t>of trees…</a:t>
            </a:r>
            <a:endParaRPr lang="en-US" dirty="0"/>
          </a:p>
          <a:p>
            <a:r>
              <a:rPr lang="en-US" dirty="0"/>
              <a:t>Search space can be hard to characterize</a:t>
            </a:r>
          </a:p>
          <a:p>
            <a:pPr lvl="1"/>
            <a:r>
              <a:rPr lang="en-US" dirty="0"/>
              <a:t>E.g. “optimize the shape of a car to minimize wind resistance”</a:t>
            </a:r>
          </a:p>
          <a:p>
            <a:pPr lvl="1"/>
            <a:r>
              <a:rPr lang="en-US" dirty="0"/>
              <a:t>E.g. “optimize the order of visit of a series of towns, to minimize traveling time”</a:t>
            </a:r>
          </a:p>
          <a:p>
            <a:pPr lvl="1"/>
            <a:r>
              <a:rPr lang="en-US" dirty="0"/>
              <a:t>E.g. “optimize an Assembly language program that is able to set all bits in the </a:t>
            </a:r>
            <a:r>
              <a:rPr lang="en-US" i="1" dirty="0"/>
              <a:t>ax</a:t>
            </a:r>
            <a:r>
              <a:rPr lang="en-US" dirty="0"/>
              <a:t> computer registry to zero (maximize number of bits set to zero)”</a:t>
            </a:r>
          </a:p>
        </p:txBody>
      </p:sp>
    </p:spTree>
    <p:extLst>
      <p:ext uri="{BB962C8B-B14F-4D97-AF65-F5344CB8AC3E}">
        <p14:creationId xmlns:p14="http://schemas.microsoft.com/office/powerpoint/2010/main" val="42383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Vocabulary</a:t>
            </a:r>
          </a:p>
          <a:p>
            <a:r>
              <a:rPr lang="it-IT" dirty="0"/>
              <a:t>General principles</a:t>
            </a:r>
          </a:p>
          <a:p>
            <a:r>
              <a:rPr lang="it-IT" dirty="0"/>
              <a:t>Taxonomy (-ies)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B0DFA-F2E9-4799-A7AB-1B72E829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3E95C9-2C00-44B1-8AF5-C0888E440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Objective/cost/loss/fitness function</a:t>
            </a:r>
          </a:p>
          <a:p>
            <a:pPr lvl="1"/>
            <a:r>
              <a:rPr lang="en-US" dirty="0"/>
              <a:t>Function that we aim to minimize/maximize</a:t>
            </a:r>
          </a:p>
          <a:p>
            <a:pPr lvl="1"/>
            <a:r>
              <a:rPr lang="en-US" dirty="0"/>
              <a:t>“Function” in the broadest possible sense (input, output)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Inputs of the objective function; </a:t>
            </a:r>
            <a:r>
              <a:rPr lang="en-US" i="1" dirty="0"/>
              <a:t>d</a:t>
            </a:r>
            <a:r>
              <a:rPr lang="en-US" dirty="0"/>
              <a:t> variables, </a:t>
            </a:r>
            <a:r>
              <a:rPr lang="en-US" i="1" dirty="0"/>
              <a:t>d</a:t>
            </a:r>
            <a:r>
              <a:rPr lang="en-US" dirty="0"/>
              <a:t> dimensions</a:t>
            </a:r>
          </a:p>
          <a:p>
            <a:pPr lvl="1"/>
            <a:r>
              <a:rPr lang="en-US" dirty="0"/>
              <a:t>We can control them, and use them to sample the function</a:t>
            </a:r>
          </a:p>
          <a:p>
            <a:r>
              <a:rPr lang="en-US" dirty="0"/>
              <a:t>Search space</a:t>
            </a:r>
          </a:p>
          <a:p>
            <a:pPr lvl="1"/>
            <a:r>
              <a:rPr lang="en-US" dirty="0"/>
              <a:t>All possible values of the input variables that we could test</a:t>
            </a:r>
          </a:p>
          <a:p>
            <a:pPr lvl="1"/>
            <a:r>
              <a:rPr lang="en-US" dirty="0"/>
              <a:t>Sample this to find best possible values of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8309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3990E-BAE5-45C3-BD15-490416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F5BDF1-6761-4B14-9FBD-144FB3D91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Boundaries</a:t>
            </a:r>
          </a:p>
          <a:p>
            <a:pPr lvl="1"/>
            <a:r>
              <a:rPr lang="en-US" dirty="0"/>
              <a:t>Limits of the variables for each dimension</a:t>
            </a:r>
          </a:p>
          <a:p>
            <a:pPr lvl="1"/>
            <a:r>
              <a:rPr lang="en-US" dirty="0"/>
              <a:t>Described for each variable, independently</a:t>
            </a:r>
          </a:p>
          <a:p>
            <a:pPr lvl="1"/>
            <a:r>
              <a:rPr lang="en-US" dirty="0"/>
              <a:t>Boundaries define the limits of the search space</a:t>
            </a:r>
          </a:p>
          <a:p>
            <a:r>
              <a:rPr lang="en-US" dirty="0"/>
              <a:t>Candidate solution</a:t>
            </a:r>
          </a:p>
          <a:p>
            <a:pPr lvl="1"/>
            <a:r>
              <a:rPr lang="en-US" dirty="0"/>
              <a:t>Point in search space that could be the solution to our problem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Relationships between multiple problem variables</a:t>
            </a:r>
          </a:p>
          <a:p>
            <a:pPr lvl="1"/>
            <a:r>
              <a:rPr lang="en-US" i="1" dirty="0"/>
              <a:t>Must</a:t>
            </a:r>
            <a:r>
              <a:rPr lang="en-US" dirty="0"/>
              <a:t> be satisfied to have an acceptable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3845-0C48-48D9-B3FC-B277270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E877C6-94E2-4584-A635-666297888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optimum/optima</a:t>
            </a:r>
          </a:p>
          <a:p>
            <a:pPr lvl="1"/>
            <a:r>
              <a:rPr lang="en-US" dirty="0"/>
              <a:t>Input variables values with the best objective function value</a:t>
            </a:r>
          </a:p>
          <a:p>
            <a:pPr lvl="1"/>
            <a:r>
              <a:rPr lang="en-US" dirty="0"/>
              <a:t>Point in the search space with the best objective function value</a:t>
            </a:r>
          </a:p>
          <a:p>
            <a:pPr lvl="1"/>
            <a:r>
              <a:rPr lang="en-US" dirty="0"/>
              <a:t>There might be more than one (multi-modal function)</a:t>
            </a:r>
          </a:p>
          <a:p>
            <a:pPr lvl="1"/>
            <a:r>
              <a:rPr lang="en-US" dirty="0"/>
              <a:t>We might be satisfied with finding one, or wanting all of them</a:t>
            </a:r>
          </a:p>
        </p:txBody>
      </p:sp>
    </p:spTree>
    <p:extLst>
      <p:ext uri="{BB962C8B-B14F-4D97-AF65-F5344CB8AC3E}">
        <p14:creationId xmlns:p14="http://schemas.microsoft.com/office/powerpoint/2010/main" val="105937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F47E5-E204-4241-942B-EACA7334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98756-E9D5-46FB-AFCE-AD8BD8522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optimum/optima</a:t>
            </a:r>
          </a:p>
          <a:p>
            <a:pPr lvl="1"/>
            <a:r>
              <a:rPr lang="en-US" dirty="0"/>
              <a:t>Point in the search space with a (relatively) high value of the objective function</a:t>
            </a:r>
          </a:p>
          <a:p>
            <a:pPr lvl="1"/>
            <a:r>
              <a:rPr lang="en-US" dirty="0"/>
              <a:t>“Surrounded” by points with worse values</a:t>
            </a:r>
          </a:p>
          <a:p>
            <a:pPr lvl="1"/>
            <a:r>
              <a:rPr lang="en-US" dirty="0"/>
              <a:t>Moving away from the point could be difficult for an algorithm</a:t>
            </a:r>
          </a:p>
          <a:p>
            <a:pPr lvl="1"/>
            <a:r>
              <a:rPr lang="en-US" dirty="0"/>
              <a:t>Generally, we don’t know if it a point is a </a:t>
            </a:r>
            <a:r>
              <a:rPr lang="en-US" i="1" dirty="0"/>
              <a:t>local</a:t>
            </a:r>
            <a:r>
              <a:rPr lang="en-US" dirty="0"/>
              <a:t> or </a:t>
            </a:r>
            <a:r>
              <a:rPr lang="en-US" b="1" dirty="0"/>
              <a:t>global</a:t>
            </a:r>
            <a:r>
              <a:rPr lang="en-US" dirty="0"/>
              <a:t> optimum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9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C7DA8-31D1-4862-9094-142D98F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4B0644-8814-472F-83EB-A3E72673A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general, we do not know much about the search space</a:t>
            </a:r>
          </a:p>
          <a:p>
            <a:pPr lvl="1"/>
            <a:r>
              <a:rPr lang="en-US" dirty="0"/>
              <a:t>Shape of the objective function (search space) is unknown</a:t>
            </a:r>
          </a:p>
          <a:p>
            <a:pPr lvl="1"/>
            <a:r>
              <a:rPr lang="en-US" dirty="0"/>
              <a:t>Mathematical formulation might not be possible</a:t>
            </a:r>
          </a:p>
          <a:p>
            <a:pPr lvl="1"/>
            <a:r>
              <a:rPr lang="en-US" dirty="0"/>
              <a:t>To optimize is </a:t>
            </a:r>
            <a:r>
              <a:rPr lang="en-US" b="1" dirty="0"/>
              <a:t>to explore the search space</a:t>
            </a:r>
            <a:r>
              <a:rPr lang="en-US" dirty="0"/>
              <a:t>, looking for optima</a:t>
            </a:r>
          </a:p>
          <a:p>
            <a:endParaRPr lang="en-US" dirty="0"/>
          </a:p>
          <a:p>
            <a:r>
              <a:rPr lang="en-US" dirty="0"/>
              <a:t>We want to explore in an efficient way!</a:t>
            </a:r>
          </a:p>
          <a:p>
            <a:pPr lvl="1"/>
            <a:r>
              <a:rPr lang="en-US" dirty="0"/>
              <a:t>We cannot spend infinite time wandering about</a:t>
            </a:r>
          </a:p>
          <a:p>
            <a:pPr lvl="1"/>
            <a:r>
              <a:rPr lang="en-US" dirty="0"/>
              <a:t>Even a simple continuous function in one dimension has potentially </a:t>
            </a:r>
            <a:r>
              <a:rPr lang="en-US" i="1" dirty="0"/>
              <a:t>infinite points</a:t>
            </a:r>
            <a:r>
              <a:rPr lang="en-US" dirty="0"/>
              <a:t> in the search space to explore!</a:t>
            </a:r>
          </a:p>
        </p:txBody>
      </p:sp>
    </p:spTree>
    <p:extLst>
      <p:ext uri="{BB962C8B-B14F-4D97-AF65-F5344CB8AC3E}">
        <p14:creationId xmlns:p14="http://schemas.microsoft.com/office/powerpoint/2010/main" val="17866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Minimal requirements to be able to optimize</a:t>
            </a:r>
          </a:p>
          <a:p>
            <a:pPr lvl="1"/>
            <a:r>
              <a:rPr lang="en-US" dirty="0"/>
              <a:t>Define boundaries</a:t>
            </a:r>
          </a:p>
          <a:p>
            <a:pPr lvl="1"/>
            <a:r>
              <a:rPr lang="en-US" dirty="0"/>
              <a:t>Encode a solution in a computer (e.g. list of floating point values)</a:t>
            </a:r>
          </a:p>
          <a:p>
            <a:pPr lvl="1"/>
            <a:r>
              <a:rPr lang="en-US" dirty="0"/>
              <a:t>Describe how to move in search space (e.g. move by a small </a:t>
            </a:r>
            <a:r>
              <a:rPr lang="el-GR" dirty="0"/>
              <a:t>Δ</a:t>
            </a:r>
            <a:r>
              <a:rPr lang="it-IT" dirty="0"/>
              <a:t>x in a dimension)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8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69534-0F69-4CC0-A067-824E9800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E889B-FB4D-462B-856D-4FD3D56BA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think about a few </a:t>
            </a:r>
            <a:r>
              <a:rPr lang="en-US"/>
              <a:t>(simple) </a:t>
            </a:r>
            <a:r>
              <a:rPr lang="en-US" dirty="0"/>
              <a:t>strategies to explore the search space?</a:t>
            </a:r>
          </a:p>
        </p:txBody>
      </p:sp>
    </p:spTree>
    <p:extLst>
      <p:ext uri="{BB962C8B-B14F-4D97-AF65-F5344CB8AC3E}">
        <p14:creationId xmlns:p14="http://schemas.microsoft.com/office/powerpoint/2010/main" val="1282739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Grand écran</PresentationFormat>
  <Paragraphs>77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Raleway</vt:lpstr>
      <vt:lpstr>Thème Office</vt:lpstr>
      <vt:lpstr>Optimization: an introduction</vt:lpstr>
      <vt:lpstr>Outline</vt:lpstr>
      <vt:lpstr>Vocabulary</vt:lpstr>
      <vt:lpstr>Vocabulary</vt:lpstr>
      <vt:lpstr>Vocabulary</vt:lpstr>
      <vt:lpstr>Vocabulary</vt:lpstr>
      <vt:lpstr>General principles</vt:lpstr>
      <vt:lpstr>General principles</vt:lpstr>
      <vt:lpstr>Brainstorming</vt:lpstr>
      <vt:lpstr>Taxonomy of optimization methods</vt:lpstr>
      <vt:lpstr>Taxonomy of optimization methods</vt:lpstr>
      <vt:lpstr>Real-world applications can be weird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67</cp:revision>
  <dcterms:created xsi:type="dcterms:W3CDTF">2020-06-05T13:14:31Z</dcterms:created>
  <dcterms:modified xsi:type="dcterms:W3CDTF">2023-06-08T09:50:00Z</dcterms:modified>
</cp:coreProperties>
</file>