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411" r:id="rId4"/>
    <p:sldId id="422" r:id="rId5"/>
    <p:sldId id="412" r:id="rId6"/>
    <p:sldId id="425" r:id="rId7"/>
    <p:sldId id="413" r:id="rId8"/>
    <p:sldId id="418" r:id="rId9"/>
    <p:sldId id="419" r:id="rId10"/>
    <p:sldId id="420" r:id="rId11"/>
    <p:sldId id="421" r:id="rId12"/>
    <p:sldId id="426" r:id="rId13"/>
    <p:sldId id="427" r:id="rId14"/>
    <p:sldId id="428" r:id="rId15"/>
    <p:sldId id="429" r:id="rId16"/>
    <p:sldId id="430" r:id="rId17"/>
    <p:sldId id="431" r:id="rId18"/>
    <p:sldId id="434" r:id="rId19"/>
    <p:sldId id="432" r:id="rId20"/>
    <p:sldId id="433" r:id="rId21"/>
    <p:sldId id="435" r:id="rId22"/>
    <p:sldId id="437" r:id="rId23"/>
    <p:sldId id="436" r:id="rId24"/>
    <p:sldId id="438" r:id="rId25"/>
    <p:sldId id="439" r:id="rId26"/>
    <p:sldId id="440" r:id="rId27"/>
    <p:sldId id="416" r:id="rId28"/>
    <p:sldId id="259" r:id="rId29"/>
    <p:sldId id="261" r:id="rId30"/>
    <p:sldId id="260" r:id="rId31"/>
    <p:sldId id="423" r:id="rId32"/>
    <p:sldId id="406" r:id="rId33"/>
    <p:sldId id="407" r:id="rId34"/>
    <p:sldId id="408" r:id="rId35"/>
    <p:sldId id="409" r:id="rId36"/>
    <p:sldId id="410" r:id="rId37"/>
    <p:sldId id="414" r:id="rId38"/>
    <p:sldId id="417" r:id="rId39"/>
    <p:sldId id="415" r:id="rId40"/>
    <p:sldId id="424" r:id="rId41"/>
    <p:sldId id="405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ADA"/>
    <a:srgbClr val="F7C8F8"/>
    <a:srgbClr val="CAE8AA"/>
    <a:srgbClr val="F19BF3"/>
    <a:srgbClr val="00CC99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43C-29D6-4652-97CC-8D4004F0763A}" type="datetimeFigureOut">
              <a:rPr lang="en-US" smtClean="0"/>
              <a:t>4/13/2024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F76B-BA25-43A1-9258-C2F4325273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change the background image for LSTM cells in the description of how they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horrible! I have so many questions! Why using two different activation functions? Where are the weights?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RECURRENT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54.png"/><Relationship Id="rId4" Type="http://schemas.openxmlformats.org/officeDocument/2006/relationships/image" Target="../media/image34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12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56.png"/><Relationship Id="rId5" Type="http://schemas.openxmlformats.org/officeDocument/2006/relationships/image" Target="../media/image27.png"/><Relationship Id="rId10" Type="http://schemas.openxmlformats.org/officeDocument/2006/relationships/image" Target="../media/image55.png"/><Relationship Id="rId4" Type="http://schemas.openxmlformats.org/officeDocument/2006/relationships/image" Target="../media/image34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59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6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3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20.png"/><Relationship Id="rId7" Type="http://schemas.openxmlformats.org/officeDocument/2006/relationships/image" Target="../media/image54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zL96nL7j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9600" dirty="0"/>
              <a:t>Recurrent Neural Networks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6EB3463-0AA5-42AC-A6D7-7D96A03CAF35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553391C7-1031-4B39-B1AC-2F93AA73BED2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DB37A90-0307-4ACB-B438-BF58E9DFB2D0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875BC6F-E06E-47BD-A23D-3F2241B86853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B6883387-4A30-4099-BAFE-E2AEA8B62D0B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7184179A-3614-47C5-9EE7-9397957DC2F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7072E6BC-02C2-4E01-9860-C6FD0FFFC09D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B6EDEA21-B874-490C-AE71-074B0AC11988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5E7CB367-3190-4903-91AC-93F51129E69B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289A04D6-2D9C-4D24-9E7D-BE2CFC5A78B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3F97280F-08AB-42D2-A8AF-10F64C191D3A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B04B4A6-571E-4ED0-8DCE-6817E8A84C71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1DC97BF2-59F3-462B-9784-8008CDEE9330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5A6209-2B1B-499E-AEBE-F407BA10CE27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3E00F136-8DB2-4334-A6A6-C463A949DEA0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CD52A04-2D69-4AD6-860E-CC6FB8D4266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E87B9CEA-B1DB-4553-8F6D-DEFEA00FF9D9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80BA21EF-66FD-437E-B903-6E7482D0A9BA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8027AC2-E9F5-4C6A-9863-F7FB09FBB80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FB2655C7-5550-4772-A291-9ED570C4775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4B8F041C-2C14-45A0-8640-95A790E95D4C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84C70736-45AD-43A3-93C1-19421EA4BFAE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54045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</p:spTree>
    <p:extLst>
      <p:ext uri="{BB962C8B-B14F-4D97-AF65-F5344CB8AC3E}">
        <p14:creationId xmlns:p14="http://schemas.microsoft.com/office/powerpoint/2010/main" val="14247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DA75C340-3AF1-4884-909A-2382F16A89E8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F38C7D44-619C-485A-A3F6-5B779BDA886E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4DBBBE9D-B62C-4A77-8D0C-B7CA871A349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A911EC0E-8F1F-486F-AFBF-8E073A1BC3D8}"/>
                </a:ext>
              </a:extLst>
            </p:cNvPr>
            <p:cNvCxnSpPr>
              <a:cxnSpLocks/>
              <a:stCxn id="62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CA18E1B5-30F0-4ECA-80FF-B851476B3107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6B7A2A79-3BA2-466C-A4A9-EB08249626C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3B89311-2211-40F5-AE40-4F37F78F85AD}"/>
                </a:ext>
              </a:extLst>
            </p:cNvPr>
            <p:cNvCxnSpPr>
              <a:cxnSpLocks/>
              <a:stCxn id="67" idx="0"/>
              <a:endCxn id="64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DE98ACE5-8520-41A3-8615-6CEC77A48174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1C8A0BD0-8877-4336-B204-130EB356B1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8D052948-6BD8-4C20-B04B-CA0837D6CC29}"/>
                </a:ext>
              </a:extLst>
            </p:cNvPr>
            <p:cNvCxnSpPr>
              <a:cxnSpLocks/>
              <a:stCxn id="72" idx="0"/>
              <a:endCxn id="69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461F5A4F-3E20-40BC-8748-E9BFE9A7DCF5}"/>
                </a:ext>
              </a:extLst>
            </p:cNvPr>
            <p:cNvCxnSpPr>
              <a:stCxn id="69" idx="3"/>
              <a:endCxn id="64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8E122E61-D1FC-42AB-BBC5-429BCDAA739C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A6A46AF4-4657-4D40-9156-83C8D588050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70678C-BB89-4B37-BCB2-B1FA435778CE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1A7B79C-2F9A-466B-8841-E2C72C81B04F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5227EEC-7AD9-4225-84CB-2BB566FB413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C45AC649-0871-4763-9AB2-AFC813734256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0090F193-C32A-4CAB-8B02-79CF503212B8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D335FC9C-EDCE-4163-A7AC-4ACEE8982DE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BA11EB8-5BB3-43DB-95C5-5E9E9130AD0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18920E00-D885-41D8-8FFE-495C3464C0AC}"/>
                </a:ext>
              </a:extLst>
            </p:cNvPr>
            <p:cNvCxnSpPr>
              <a:cxnSpLocks/>
              <a:stCxn id="81" idx="0"/>
              <a:endCxn id="68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FB33785A-0244-4DDC-AF0C-A24B8C3101BC}"/>
                </a:ext>
              </a:extLst>
            </p:cNvPr>
            <p:cNvCxnSpPr>
              <a:cxnSpLocks/>
              <a:stCxn id="82" idx="0"/>
              <a:endCxn id="63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90786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different “copy”!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528B91DA-44D3-453B-87FC-AB49A316D655}"/>
              </a:ext>
            </a:extLst>
          </p:cNvPr>
          <p:cNvSpPr/>
          <p:nvPr/>
        </p:nvSpPr>
        <p:spPr>
          <a:xfrm>
            <a:off x="8436991" y="2223301"/>
            <a:ext cx="3365368" cy="1065477"/>
          </a:xfrm>
          <a:prstGeom prst="wedgeRectCallout">
            <a:avLst>
              <a:gd name="adj1" fmla="val -60839"/>
              <a:gd name="adj2" fmla="val 16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accumulate gradients</a:t>
            </a:r>
            <a:r>
              <a:rPr lang="en-US" dirty="0"/>
              <a:t> before updating</a:t>
            </a:r>
          </a:p>
        </p:txBody>
      </p:sp>
    </p:spTree>
    <p:extLst>
      <p:ext uri="{BB962C8B-B14F-4D97-AF65-F5344CB8AC3E}">
        <p14:creationId xmlns:p14="http://schemas.microsoft.com/office/powerpoint/2010/main" val="209103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3555581" y="2305719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C7EAACD6-F9AC-4164-B7E1-6ECBFC6D741C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flipH="1">
            <a:off x="3555581" y="2909035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5051301" y="2909035"/>
            <a:ext cx="65044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F254FFD-185D-4FF0-B82C-45CBC7A02A69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2905133" y="2902881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5EFD3FF-8211-4ADF-A7E4-F20B0B2FC04D}"/>
                  </a:ext>
                </a:extLst>
              </p:cNvPr>
              <p:cNvSpPr txBox="1"/>
              <p:nvPr/>
            </p:nvSpPr>
            <p:spPr>
              <a:xfrm>
                <a:off x="2150988" y="2579715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5EFD3FF-8211-4ADF-A7E4-F20B0B2F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88" y="2579715"/>
                <a:ext cx="75414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5701749" y="2305719"/>
            <a:ext cx="1291472" cy="12066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7490826" y="2629346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26" y="2629346"/>
                <a:ext cx="782424" cy="584775"/>
              </a:xfrm>
              <a:prstGeom prst="rect">
                <a:avLst/>
              </a:prstGeom>
              <a:blipFill>
                <a:blip r:embed="rId8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993221" y="2909035"/>
            <a:ext cx="497605" cy="126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628E6120-C9F2-4DD4-967B-B5CF5164782E}"/>
              </a:ext>
            </a:extLst>
          </p:cNvPr>
          <p:cNvSpPr/>
          <p:nvPr/>
        </p:nvSpPr>
        <p:spPr>
          <a:xfrm>
            <a:off x="7490826" y="1429709"/>
            <a:ext cx="3502294" cy="907250"/>
          </a:xfrm>
          <a:prstGeom prst="wedgeRectCallout">
            <a:avLst>
              <a:gd name="adj1" fmla="val -69261"/>
              <a:gd name="adj2" fmla="val 80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module +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54812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5EDEF67-ACA0-4617-92E9-61DB92E38C2B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5EDEF67-ACA0-4617-92E9-61DB92E3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4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1D40F7C-32FA-47AE-A18D-E570391AA183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1D40F7C-32FA-47AE-A18D-E570391A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5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/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/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4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488180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Bulle narrative : rectangle 39">
                <a:extLst>
                  <a:ext uri="{FF2B5EF4-FFF2-40B4-BE49-F238E27FC236}">
                    <a16:creationId xmlns:a16="http://schemas.microsoft.com/office/drawing/2014/main" id="{0C460685-0410-4AAF-84C6-F337A4578863}"/>
                  </a:ext>
                </a:extLst>
              </p:cNvPr>
              <p:cNvSpPr/>
              <p:nvPr/>
            </p:nvSpPr>
            <p:spPr>
              <a:xfrm>
                <a:off x="5865252" y="3595752"/>
                <a:ext cx="6140537" cy="1037215"/>
              </a:xfrm>
              <a:prstGeom prst="wedgeRectCallout">
                <a:avLst>
                  <a:gd name="adj1" fmla="val -59052"/>
                  <a:gd name="adj2" fmla="val -1390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Bulle narrative : rectangle 39">
                <a:extLst>
                  <a:ext uri="{FF2B5EF4-FFF2-40B4-BE49-F238E27FC236}">
                    <a16:creationId xmlns:a16="http://schemas.microsoft.com/office/drawing/2014/main" id="{0C460685-0410-4AAF-84C6-F337A457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52" y="3595752"/>
                <a:ext cx="6140537" cy="1037215"/>
              </a:xfrm>
              <a:prstGeom prst="wedgeRectCallout">
                <a:avLst>
                  <a:gd name="adj1" fmla="val -59052"/>
                  <a:gd name="adj2" fmla="val -1390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Bulle narrative : rectangle 40">
                <a:extLst>
                  <a:ext uri="{FF2B5EF4-FFF2-40B4-BE49-F238E27FC236}">
                    <a16:creationId xmlns:a16="http://schemas.microsoft.com/office/drawing/2014/main" id="{75D4F357-2932-4421-A222-6907CD1594C1}"/>
                  </a:ext>
                </a:extLst>
              </p:cNvPr>
              <p:cNvSpPr/>
              <p:nvPr/>
            </p:nvSpPr>
            <p:spPr>
              <a:xfrm>
                <a:off x="5865252" y="2100700"/>
                <a:ext cx="4372691" cy="1037215"/>
              </a:xfrm>
              <a:prstGeom prst="wedgeRectCallout">
                <a:avLst>
                  <a:gd name="adj1" fmla="val -61348"/>
                  <a:gd name="adj2" fmla="val -119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1" name="Bulle narrative : rectangle 40">
                <a:extLst>
                  <a:ext uri="{FF2B5EF4-FFF2-40B4-BE49-F238E27FC236}">
                    <a16:creationId xmlns:a16="http://schemas.microsoft.com/office/drawing/2014/main" id="{75D4F357-2932-4421-A222-6907CD159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52" y="2100700"/>
                <a:ext cx="4372691" cy="1037215"/>
              </a:xfrm>
              <a:prstGeom prst="wedgeRectCallout">
                <a:avLst>
                  <a:gd name="adj1" fmla="val -61348"/>
                  <a:gd name="adj2" fmla="val -1194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49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3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2BD4CA5-4D4B-4207-9602-C411CED919DF}"/>
                  </a:ext>
                </a:extLst>
              </p:cNvPr>
              <p:cNvSpPr txBox="1"/>
              <p:nvPr/>
            </p:nvSpPr>
            <p:spPr>
              <a:xfrm>
                <a:off x="9238267" y="3181449"/>
                <a:ext cx="3054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2BD4CA5-4D4B-4207-9602-C411CED9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67" y="3181449"/>
                <a:ext cx="305428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953F2E8-3DA4-493E-B8EF-E0F801E1E4CE}"/>
              </a:ext>
            </a:extLst>
          </p:cNvPr>
          <p:cNvSpPr/>
          <p:nvPr/>
        </p:nvSpPr>
        <p:spPr>
          <a:xfrm rot="10800000">
            <a:off x="2771117" y="3596947"/>
            <a:ext cx="6467150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/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E903B46-0D0B-4AC7-B302-5A5F92864B5B}"/>
              </a:ext>
            </a:extLst>
          </p:cNvPr>
          <p:cNvSpPr txBox="1"/>
          <p:nvPr/>
        </p:nvSpPr>
        <p:spPr>
          <a:xfrm>
            <a:off x="9661643" y="4564881"/>
            <a:ext cx="919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1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Dynamical systems</a:t>
            </a:r>
          </a:p>
          <a:p>
            <a:r>
              <a:rPr lang="it-IT" dirty="0"/>
              <a:t>What is a Recurrent Neural Network (RNN)?</a:t>
            </a:r>
          </a:p>
          <a:p>
            <a:r>
              <a:rPr lang="it-IT" dirty="0"/>
              <a:t>First architectures and issues</a:t>
            </a:r>
          </a:p>
          <a:p>
            <a:r>
              <a:rPr lang="it-IT" dirty="0"/>
              <a:t>Long-Short-Term Memory Networks (LSTM)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/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46C9D31-CBA7-48EA-898E-5AE21BC64E5D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 flipV="1">
            <a:off x="8925820" y="3504616"/>
            <a:ext cx="713813" cy="48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FA364C7-A076-4434-8FDF-CCC9BB52F6A6}"/>
              </a:ext>
            </a:extLst>
          </p:cNvPr>
          <p:cNvSpPr/>
          <p:nvPr/>
        </p:nvSpPr>
        <p:spPr>
          <a:xfrm>
            <a:off x="963963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AF01C5D-76E2-411A-97DC-23DB57E1100A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V="1">
            <a:off x="1038749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4FF979D-FAF1-4A65-B244-E906A939D688}"/>
              </a:ext>
            </a:extLst>
          </p:cNvPr>
          <p:cNvSpPr/>
          <p:nvPr/>
        </p:nvSpPr>
        <p:spPr>
          <a:xfrm>
            <a:off x="941653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15CCD5C-4773-46AA-9608-39A7A58E6361}"/>
                  </a:ext>
                </a:extLst>
              </p:cNvPr>
              <p:cNvSpPr txBox="1"/>
              <p:nvPr/>
            </p:nvSpPr>
            <p:spPr>
              <a:xfrm>
                <a:off x="999628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15CCD5C-4773-46AA-9608-39A7A58E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281" y="1161543"/>
                <a:ext cx="782424" cy="584775"/>
              </a:xfrm>
              <a:prstGeom prst="rect">
                <a:avLst/>
              </a:prstGeom>
              <a:blipFill>
                <a:blip r:embed="rId1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BDC8F09-6776-4D63-A212-422BABAB5410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V="1">
            <a:off x="1038749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957A3A68-42FB-4912-823C-F2F3480CDA7C}"/>
                  </a:ext>
                </a:extLst>
              </p:cNvPr>
              <p:cNvSpPr txBox="1"/>
              <p:nvPr/>
            </p:nvSpPr>
            <p:spPr>
              <a:xfrm>
                <a:off x="9825028" y="4361541"/>
                <a:ext cx="112493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957A3A68-42FB-4912-823C-F2F3480C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28" y="4361541"/>
                <a:ext cx="1124930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0DA344C-094F-4D72-82D0-967ACE23E518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038749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B399F4A4-EA41-4947-A861-C8D328AE5175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rot="16200000" flipH="1">
            <a:off x="7361986" y="1982366"/>
            <a:ext cx="3841479" cy="2209533"/>
          </a:xfrm>
          <a:prstGeom prst="curvedConnector5">
            <a:avLst>
              <a:gd name="adj1" fmla="val -5951"/>
              <a:gd name="adj2" fmla="val 46125"/>
              <a:gd name="adj3" fmla="val 1059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5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/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/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1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34557" y="3504615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52133" y="3025897"/>
            <a:ext cx="782424" cy="957436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0.00.0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Bulle narrative : rectangle 28">
                <a:extLst>
                  <a:ext uri="{FF2B5EF4-FFF2-40B4-BE49-F238E27FC236}">
                    <a16:creationId xmlns:a16="http://schemas.microsoft.com/office/drawing/2014/main" id="{E98919FE-6894-4372-BDA4-3284DC850838}"/>
                  </a:ext>
                </a:extLst>
              </p:cNvPr>
              <p:cNvSpPr/>
              <p:nvPr/>
            </p:nvSpPr>
            <p:spPr>
              <a:xfrm>
                <a:off x="4700183" y="3345541"/>
                <a:ext cx="1191570" cy="1037215"/>
              </a:xfrm>
              <a:prstGeom prst="wedgeRectCallout">
                <a:avLst>
                  <a:gd name="adj1" fmla="val -178044"/>
                  <a:gd name="adj2" fmla="val -1626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8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>
          <p:sp>
            <p:nvSpPr>
              <p:cNvPr id="29" name="Bulle narrative : rectangle 28">
                <a:extLst>
                  <a:ext uri="{FF2B5EF4-FFF2-40B4-BE49-F238E27FC236}">
                    <a16:creationId xmlns:a16="http://schemas.microsoft.com/office/drawing/2014/main" id="{E98919FE-6894-4372-BDA4-3284DC850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3" y="3345541"/>
                <a:ext cx="1191570" cy="1037215"/>
              </a:xfrm>
              <a:prstGeom prst="wedgeRectCallout">
                <a:avLst>
                  <a:gd name="adj1" fmla="val -178044"/>
                  <a:gd name="adj2" fmla="val -16269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2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34557" y="3504615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52133" y="3025897"/>
            <a:ext cx="782424" cy="957436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0.00.0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289F21B-62E5-49B0-A911-EB1FDE8B6304}"/>
              </a:ext>
            </a:extLst>
          </p:cNvPr>
          <p:cNvSpPr/>
          <p:nvPr/>
        </p:nvSpPr>
        <p:spPr>
          <a:xfrm>
            <a:off x="2002685" y="2964901"/>
            <a:ext cx="1012118" cy="510978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RNN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E657F5-7600-4EE6-BA4E-D68C0CDA2D7B}"/>
              </a:ext>
            </a:extLst>
          </p:cNvPr>
          <p:cNvSpPr/>
          <p:nvPr/>
        </p:nvSpPr>
        <p:spPr>
          <a:xfrm>
            <a:off x="2002685" y="3531933"/>
            <a:ext cx="1012118" cy="510978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392E84-55B3-4A7D-8F02-DCAF97087BC3}"/>
                  </a:ext>
                </a:extLst>
              </p:cNvPr>
              <p:cNvSpPr/>
              <p:nvPr/>
            </p:nvSpPr>
            <p:spPr>
              <a:xfrm>
                <a:off x="3814449" y="3877027"/>
                <a:ext cx="815759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392E84-55B3-4A7D-8F02-DCAF97087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77027"/>
                <a:ext cx="815759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2C9DFB70-7010-47E8-830A-F20B25FE2044}"/>
                  </a:ext>
                </a:extLst>
              </p:cNvPr>
              <p:cNvSpPr/>
              <p:nvPr/>
            </p:nvSpPr>
            <p:spPr>
              <a:xfrm>
                <a:off x="3814449" y="1204825"/>
                <a:ext cx="6687009" cy="1037215"/>
              </a:xfrm>
              <a:prstGeom prst="wedgeRectCallout">
                <a:avLst>
                  <a:gd name="adj1" fmla="val -59918"/>
                  <a:gd name="adj2" fmla="val 4818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</m:t>
                          </m:r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2C9DFB70-7010-47E8-830A-F20B25FE2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204825"/>
                <a:ext cx="6687009" cy="1037215"/>
              </a:xfrm>
              <a:prstGeom prst="wedgeRectCallout">
                <a:avLst>
                  <a:gd name="adj1" fmla="val -59918"/>
                  <a:gd name="adj2" fmla="val 4818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61202D99-A25D-4930-B7CF-BEF17D7ABE15}"/>
                  </a:ext>
                </a:extLst>
              </p:cNvPr>
              <p:cNvSpPr/>
              <p:nvPr/>
            </p:nvSpPr>
            <p:spPr>
              <a:xfrm>
                <a:off x="3814449" y="2566881"/>
                <a:ext cx="8157587" cy="1037215"/>
              </a:xfrm>
              <a:prstGeom prst="wedgeRectCallout">
                <a:avLst>
                  <a:gd name="adj1" fmla="val -61157"/>
                  <a:gd name="adj2" fmla="val -53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61202D99-A25D-4930-B7CF-BEF17D7AB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2566881"/>
                <a:ext cx="8157587" cy="1037215"/>
              </a:xfrm>
              <a:prstGeom prst="wedgeRectCallout">
                <a:avLst>
                  <a:gd name="adj1" fmla="val -61157"/>
                  <a:gd name="adj2" fmla="val -5362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49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29412" y="3504615"/>
            <a:ext cx="547231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46988" y="3203859"/>
            <a:ext cx="782424" cy="601511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/>
              <p:nvPr/>
            </p:nvSpPr>
            <p:spPr>
              <a:xfrm>
                <a:off x="3814449" y="387702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7702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/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08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29412" y="3504615"/>
            <a:ext cx="547231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46988" y="3203859"/>
            <a:ext cx="782424" cy="601511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/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/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FEE1BC23-5404-4CEE-973A-63AB41A679E8}"/>
              </a:ext>
            </a:extLst>
          </p:cNvPr>
          <p:cNvSpPr/>
          <p:nvPr/>
        </p:nvSpPr>
        <p:spPr>
          <a:xfrm>
            <a:off x="5380826" y="2963950"/>
            <a:ext cx="1204751" cy="646514"/>
          </a:xfrm>
          <a:prstGeom prst="wedgeRectCallout">
            <a:avLst>
              <a:gd name="adj1" fmla="val -2054"/>
              <a:gd name="adj2" fmla="val 1296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(2,2)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4E55DB3B-B814-4DEE-9A80-89B889F17586}"/>
              </a:ext>
            </a:extLst>
          </p:cNvPr>
          <p:cNvSpPr/>
          <p:nvPr/>
        </p:nvSpPr>
        <p:spPr>
          <a:xfrm>
            <a:off x="6042687" y="5021973"/>
            <a:ext cx="1204751" cy="646514"/>
          </a:xfrm>
          <a:prstGeom prst="wedgeRectCallout">
            <a:avLst>
              <a:gd name="adj1" fmla="val 21420"/>
              <a:gd name="adj2" fmla="val -106612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D3DBAF9-7504-4FE0-8A5D-30172D5B66C6}"/>
              </a:ext>
            </a:extLst>
          </p:cNvPr>
          <p:cNvSpPr/>
          <p:nvPr/>
        </p:nvSpPr>
        <p:spPr>
          <a:xfrm>
            <a:off x="7310494" y="2961364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(2,3)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70F5005-71FF-4081-B160-83E67CBB19B5}"/>
              </a:ext>
            </a:extLst>
          </p:cNvPr>
          <p:cNvSpPr/>
          <p:nvPr/>
        </p:nvSpPr>
        <p:spPr>
          <a:xfrm>
            <a:off x="7991881" y="5021973"/>
            <a:ext cx="1204751" cy="646514"/>
          </a:xfrm>
          <a:prstGeom prst="wedgeRectCallout">
            <a:avLst>
              <a:gd name="adj1" fmla="val 4988"/>
              <a:gd name="adj2" fmla="val -100780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(3,1)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9EFE949A-410C-45F1-B4A8-324D3275B086}"/>
              </a:ext>
            </a:extLst>
          </p:cNvPr>
          <p:cNvSpPr/>
          <p:nvPr/>
        </p:nvSpPr>
        <p:spPr>
          <a:xfrm>
            <a:off x="9037637" y="2958709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044A208-F82F-4F13-8704-D41BF617B181}"/>
              </a:ext>
            </a:extLst>
          </p:cNvPr>
          <p:cNvSpPr/>
          <p:nvPr/>
        </p:nvSpPr>
        <p:spPr>
          <a:xfrm>
            <a:off x="10657047" y="4107931"/>
            <a:ext cx="1204751" cy="646514"/>
          </a:xfrm>
          <a:prstGeom prst="wedgeRectCallout">
            <a:avLst>
              <a:gd name="adj1" fmla="val -107687"/>
              <a:gd name="adj2" fmla="val -171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</p:spTree>
    <p:extLst>
      <p:ext uri="{BB962C8B-B14F-4D97-AF65-F5344CB8AC3E}">
        <p14:creationId xmlns:p14="http://schemas.microsoft.com/office/powerpoint/2010/main" val="222789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29412" y="3504615"/>
            <a:ext cx="547231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46988" y="3203859"/>
            <a:ext cx="782424" cy="601511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/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/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FEE1BC23-5404-4CEE-973A-63AB41A679E8}"/>
              </a:ext>
            </a:extLst>
          </p:cNvPr>
          <p:cNvSpPr/>
          <p:nvPr/>
        </p:nvSpPr>
        <p:spPr>
          <a:xfrm>
            <a:off x="5380826" y="2963950"/>
            <a:ext cx="1204751" cy="646514"/>
          </a:xfrm>
          <a:prstGeom prst="wedgeRectCallout">
            <a:avLst>
              <a:gd name="adj1" fmla="val -2054"/>
              <a:gd name="adj2" fmla="val 1296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(2,2)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4E55DB3B-B814-4DEE-9A80-89B889F17586}"/>
              </a:ext>
            </a:extLst>
          </p:cNvPr>
          <p:cNvSpPr/>
          <p:nvPr/>
        </p:nvSpPr>
        <p:spPr>
          <a:xfrm>
            <a:off x="6042687" y="5021973"/>
            <a:ext cx="1204751" cy="646514"/>
          </a:xfrm>
          <a:prstGeom prst="wedgeRectCallout">
            <a:avLst>
              <a:gd name="adj1" fmla="val 21420"/>
              <a:gd name="adj2" fmla="val -106612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D3DBAF9-7504-4FE0-8A5D-30172D5B66C6}"/>
              </a:ext>
            </a:extLst>
          </p:cNvPr>
          <p:cNvSpPr/>
          <p:nvPr/>
        </p:nvSpPr>
        <p:spPr>
          <a:xfrm>
            <a:off x="7310494" y="2961364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(2,3)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70F5005-71FF-4081-B160-83E67CBB19B5}"/>
              </a:ext>
            </a:extLst>
          </p:cNvPr>
          <p:cNvSpPr/>
          <p:nvPr/>
        </p:nvSpPr>
        <p:spPr>
          <a:xfrm>
            <a:off x="7991881" y="5021973"/>
            <a:ext cx="1204751" cy="646514"/>
          </a:xfrm>
          <a:prstGeom prst="wedgeRectCallout">
            <a:avLst>
              <a:gd name="adj1" fmla="val 4988"/>
              <a:gd name="adj2" fmla="val -100780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(3,1)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9EFE949A-410C-45F1-B4A8-324D3275B086}"/>
              </a:ext>
            </a:extLst>
          </p:cNvPr>
          <p:cNvSpPr/>
          <p:nvPr/>
        </p:nvSpPr>
        <p:spPr>
          <a:xfrm>
            <a:off x="9037637" y="2958709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044A208-F82F-4F13-8704-D41BF617B181}"/>
              </a:ext>
            </a:extLst>
          </p:cNvPr>
          <p:cNvSpPr/>
          <p:nvPr/>
        </p:nvSpPr>
        <p:spPr>
          <a:xfrm>
            <a:off x="10657047" y="4107931"/>
            <a:ext cx="1204751" cy="646514"/>
          </a:xfrm>
          <a:prstGeom prst="wedgeRectCallout">
            <a:avLst>
              <a:gd name="adj1" fmla="val -107687"/>
              <a:gd name="adj2" fmla="val -171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8CF54D98-5733-4A68-B3EA-F5C749E830C3}"/>
              </a:ext>
            </a:extLst>
          </p:cNvPr>
          <p:cNvSpPr/>
          <p:nvPr/>
        </p:nvSpPr>
        <p:spPr>
          <a:xfrm>
            <a:off x="7619659" y="696983"/>
            <a:ext cx="1204751" cy="646514"/>
          </a:xfrm>
          <a:prstGeom prst="wedgeRectCallout">
            <a:avLst>
              <a:gd name="adj1" fmla="val -35700"/>
              <a:gd name="adj2" fmla="val 135432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1E615B41-00C4-45C6-A3E1-BB4CBDA4DB47}"/>
              </a:ext>
            </a:extLst>
          </p:cNvPr>
          <p:cNvSpPr/>
          <p:nvPr/>
        </p:nvSpPr>
        <p:spPr>
          <a:xfrm>
            <a:off x="6199697" y="709012"/>
            <a:ext cx="1204751" cy="646514"/>
          </a:xfrm>
          <a:prstGeom prst="wedgeRectCallout">
            <a:avLst>
              <a:gd name="adj1" fmla="val -2054"/>
              <a:gd name="adj2" fmla="val 1296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(3,2)</a:t>
            </a:r>
          </a:p>
        </p:txBody>
      </p:sp>
      <p:sp>
        <p:nvSpPr>
          <p:cNvPr id="38" name="Bulle narrative : rectangle 37">
            <a:extLst>
              <a:ext uri="{FF2B5EF4-FFF2-40B4-BE49-F238E27FC236}">
                <a16:creationId xmlns:a16="http://schemas.microsoft.com/office/drawing/2014/main" id="{87D5EA54-C4D2-4216-8F44-5C6088241D6E}"/>
              </a:ext>
            </a:extLst>
          </p:cNvPr>
          <p:cNvSpPr/>
          <p:nvPr/>
        </p:nvSpPr>
        <p:spPr>
          <a:xfrm>
            <a:off x="9037637" y="705742"/>
            <a:ext cx="1204751" cy="646514"/>
          </a:xfrm>
          <a:prstGeom prst="wedgeRectCallout">
            <a:avLst>
              <a:gd name="adj1" fmla="val -71694"/>
              <a:gd name="adj2" fmla="val 1310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104281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DD91-CC58-49F7-9A4D-4BCCFCC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Unrolling is a simple and effective technique</a:t>
                </a:r>
              </a:p>
              <a:p>
                <a:pPr lvl="1"/>
                <a:r>
                  <a:rPr lang="en-US" dirty="0"/>
                  <a:t>However, it factually creates </a:t>
                </a:r>
                <a:r>
                  <a:rPr lang="en-US" i="1" dirty="0"/>
                  <a:t>very deep </a:t>
                </a:r>
                <a:r>
                  <a:rPr lang="en-US" dirty="0"/>
                  <a:t>networks</a:t>
                </a:r>
              </a:p>
              <a:p>
                <a:pPr lvl="1"/>
                <a:r>
                  <a:rPr lang="en-US" dirty="0"/>
                  <a:t>Backpropagation through 1,000 layers can be an issue</a:t>
                </a:r>
              </a:p>
              <a:p>
                <a:r>
                  <a:rPr lang="en-US" dirty="0"/>
                  <a:t>Exploding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(1.01)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so big that it’s an issue representing them</a:t>
                </a:r>
              </a:p>
              <a:p>
                <a:pPr lvl="1"/>
                <a:r>
                  <a:rPr lang="en-US" dirty="0"/>
                  <a:t>But not only, HUGE gradient updates</a:t>
                </a:r>
              </a:p>
              <a:p>
                <a:r>
                  <a:rPr lang="en-US" dirty="0"/>
                  <a:t>Vanishing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(0.99)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issues as above with internal representation</a:t>
                </a:r>
              </a:p>
              <a:p>
                <a:pPr lvl="1"/>
                <a:r>
                  <a:rPr lang="en-US" dirty="0"/>
                  <a:t>And super-small gradient updates (run out of epochs)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92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ED4F-5892-474F-908C-9735D1C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2096F-608E-44B2-B2BF-C72CC5A70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have been proposed</a:t>
            </a:r>
          </a:p>
          <a:p>
            <a:pPr lvl="1"/>
            <a:r>
              <a:rPr lang="en-US" b="1" dirty="0"/>
              <a:t>Gradient clipping</a:t>
            </a:r>
            <a:r>
              <a:rPr lang="en-US" dirty="0"/>
              <a:t> to solve exploding gradient, normalize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Long-Short Term Memory Networks (LSTMs)</a:t>
            </a:r>
          </a:p>
          <a:p>
            <a:pPr lvl="1"/>
            <a:r>
              <a:rPr lang="en-US" dirty="0"/>
              <a:t>New type of module, “reset” hidden state when needed</a:t>
            </a:r>
          </a:p>
          <a:p>
            <a:pPr lvl="1"/>
            <a:r>
              <a:rPr lang="en-US" dirty="0"/>
              <a:t>No weights on the path of updating the </a:t>
            </a:r>
          </a:p>
          <a:p>
            <a:pPr lvl="1"/>
            <a:r>
              <a:rPr lang="en-US" dirty="0"/>
              <a:t>Successful in practical applications</a:t>
            </a:r>
          </a:p>
        </p:txBody>
      </p:sp>
      <p:pic>
        <p:nvPicPr>
          <p:cNvPr id="210" name="Image 209">
            <a:extLst>
              <a:ext uri="{FF2B5EF4-FFF2-40B4-BE49-F238E27FC236}">
                <a16:creationId xmlns:a16="http://schemas.microsoft.com/office/drawing/2014/main" id="{9D591A58-73DE-4B46-A36C-E87D2DC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2358582"/>
            <a:ext cx="5469777" cy="1411785"/>
          </a:xfrm>
          <a:prstGeom prst="rect">
            <a:avLst/>
          </a:prstGeom>
        </p:spPr>
      </p:pic>
      <p:sp>
        <p:nvSpPr>
          <p:cNvPr id="211" name="Bulle narrative : rectangle 210">
            <a:extLst>
              <a:ext uri="{FF2B5EF4-FFF2-40B4-BE49-F238E27FC236}">
                <a16:creationId xmlns:a16="http://schemas.microsoft.com/office/drawing/2014/main" id="{35DE804E-F019-4BFB-A931-E909900E28E8}"/>
              </a:ext>
            </a:extLst>
          </p:cNvPr>
          <p:cNvSpPr/>
          <p:nvPr/>
        </p:nvSpPr>
        <p:spPr>
          <a:xfrm>
            <a:off x="9030878" y="2950590"/>
            <a:ext cx="1932495" cy="754144"/>
          </a:xfrm>
          <a:prstGeom prst="wedgeRectCallout">
            <a:avLst>
              <a:gd name="adj1" fmla="val -139370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here is the error function (loss)</a:t>
            </a:r>
          </a:p>
        </p:txBody>
      </p:sp>
    </p:spTree>
    <p:extLst>
      <p:ext uri="{BB962C8B-B14F-4D97-AF65-F5344CB8AC3E}">
        <p14:creationId xmlns:p14="http://schemas.microsoft.com/office/powerpoint/2010/main" val="327831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D5A3E-EA92-4650-B336-166392FE10A2}"/>
              </a:ext>
            </a:extLst>
          </p:cNvPr>
          <p:cNvSpPr/>
          <p:nvPr/>
        </p:nvSpPr>
        <p:spPr>
          <a:xfrm>
            <a:off x="-188867" y="5236768"/>
            <a:ext cx="12622482" cy="162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53">
            <a:extLst>
              <a:ext uri="{FF2B5EF4-FFF2-40B4-BE49-F238E27FC236}">
                <a16:creationId xmlns:a16="http://schemas.microsoft.com/office/drawing/2014/main" id="{75E2BA33-3232-4128-AA26-95463566BC29}"/>
              </a:ext>
            </a:extLst>
          </p:cNvPr>
          <p:cNvSpPr/>
          <p:nvPr/>
        </p:nvSpPr>
        <p:spPr>
          <a:xfrm>
            <a:off x="8545488" y="770583"/>
            <a:ext cx="280831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Legend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D08C-9C7E-4E88-B067-D5E024A965B3}"/>
              </a:ext>
            </a:extLst>
          </p:cNvPr>
          <p:cNvSpPr/>
          <p:nvPr/>
        </p:nvSpPr>
        <p:spPr>
          <a:xfrm>
            <a:off x="3369045" y="446547"/>
            <a:ext cx="3979928" cy="5796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LSTM unit</a:t>
            </a:r>
            <a:endParaRPr lang="fr-FR" sz="28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79BC1E5-47C5-4BF9-BE05-F3280A907AF5}"/>
              </a:ext>
            </a:extLst>
          </p:cNvPr>
          <p:cNvGrpSpPr/>
          <p:nvPr/>
        </p:nvGrpSpPr>
        <p:grpSpPr>
          <a:xfrm>
            <a:off x="7185470" y="1142079"/>
            <a:ext cx="288032" cy="288032"/>
            <a:chOff x="6588224" y="1340768"/>
            <a:chExt cx="288032" cy="2880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3815C3-A74D-487C-8EEF-B89D71601DB6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214FF87-DFC3-4915-90EC-386B0711B298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57E907-8BA5-4B14-9CDA-D9C323518F46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9B1E6C-3F65-422C-AF5C-174A32D3CBD4}"/>
              </a:ext>
            </a:extLst>
          </p:cNvPr>
          <p:cNvGrpSpPr/>
          <p:nvPr/>
        </p:nvGrpSpPr>
        <p:grpSpPr>
          <a:xfrm>
            <a:off x="4665190" y="3509191"/>
            <a:ext cx="288032" cy="288032"/>
            <a:chOff x="6588224" y="1844824"/>
            <a:chExt cx="288032" cy="2880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E0C0994-EAA7-462B-9782-882C3E1DA89D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D4FCDFD-3544-46EB-970E-DB86C309EA56}"/>
                </a:ext>
              </a:extLst>
            </p:cNvPr>
            <p:cNvCxnSpPr>
              <a:stCxn id="11" idx="7"/>
              <a:endCxn id="11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186A237-6836-4C20-B900-364D2078183C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0B989-CA8C-4F72-AE19-D6AF2E0C9FB9}"/>
              </a:ext>
            </a:extLst>
          </p:cNvPr>
          <p:cNvGrpSpPr/>
          <p:nvPr/>
        </p:nvGrpSpPr>
        <p:grpSpPr>
          <a:xfrm>
            <a:off x="3225030" y="3509191"/>
            <a:ext cx="288032" cy="288032"/>
            <a:chOff x="6588224" y="1340768"/>
            <a:chExt cx="288032" cy="28803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8C37B0D-DBFA-4C04-BAB1-14D93530FC3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90C724-162C-4802-AA17-212DF54FFADC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139182E-2A1D-4722-960C-251B81CCBEAC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67A1D0-E6FE-4660-98F1-1BFDA66515E0}"/>
              </a:ext>
            </a:extLst>
          </p:cNvPr>
          <p:cNvGrpSpPr/>
          <p:nvPr/>
        </p:nvGrpSpPr>
        <p:grpSpPr>
          <a:xfrm>
            <a:off x="8901306" y="1547535"/>
            <a:ext cx="288032" cy="288032"/>
            <a:chOff x="6588224" y="1340768"/>
            <a:chExt cx="288032" cy="288032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088D8C5-42DA-4BAB-9648-BFD80BB85B90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329803B-6E7C-42AE-9980-3A94C7205BA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BC7C8CB-6E92-437D-BDC1-EE48742F78B5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B44A97D-E23D-48A5-AE37-E704AB84D93C}"/>
              </a:ext>
            </a:extLst>
          </p:cNvPr>
          <p:cNvGrpSpPr/>
          <p:nvPr/>
        </p:nvGrpSpPr>
        <p:grpSpPr>
          <a:xfrm>
            <a:off x="5601294" y="6099175"/>
            <a:ext cx="288032" cy="288032"/>
            <a:chOff x="6588224" y="1340768"/>
            <a:chExt cx="288032" cy="28803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BE7565-0208-4FB3-9B1B-04172C10F8B8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747C4AA-BDCC-49A6-9B14-E8F868A4C290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F010DF0-F85A-4CDB-A6A3-06AB1B9A98EA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A4CA3-A4F0-4516-8F94-0B9E8C85D0FE}"/>
              </a:ext>
            </a:extLst>
          </p:cNvPr>
          <p:cNvGrpSpPr/>
          <p:nvPr/>
        </p:nvGrpSpPr>
        <p:grpSpPr>
          <a:xfrm>
            <a:off x="7185470" y="4442991"/>
            <a:ext cx="288032" cy="288032"/>
            <a:chOff x="6588224" y="1340768"/>
            <a:chExt cx="288032" cy="28803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A6DD70-EFAC-47AF-92EA-0DAE2BC3E32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571AAC4-14E6-4D2D-BFF9-6ADADEE5660B}"/>
                </a:ext>
              </a:extLst>
            </p:cNvPr>
            <p:cNvCxnSpPr>
              <a:stCxn id="27" idx="0"/>
              <a:endCxn id="2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777074B-FAC7-4795-BC4B-088CBFF47F3D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1655587F-E4F5-4CA2-BC31-EA207513853C}"/>
              </a:ext>
            </a:extLst>
          </p:cNvPr>
          <p:cNvSpPr/>
          <p:nvPr/>
        </p:nvSpPr>
        <p:spPr>
          <a:xfrm>
            <a:off x="5368245" y="50910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4B11DD5-F9C1-40E1-88A0-4FD05C8CD396}"/>
              </a:ext>
            </a:extLst>
          </p:cNvPr>
          <p:cNvSpPr/>
          <p:nvPr/>
        </p:nvSpPr>
        <p:spPr>
          <a:xfrm>
            <a:off x="6249366" y="4226967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5698C1-4533-4D61-A852-D4D6679821B2}"/>
              </a:ext>
            </a:extLst>
          </p:cNvPr>
          <p:cNvSpPr/>
          <p:nvPr/>
        </p:nvSpPr>
        <p:spPr>
          <a:xfrm>
            <a:off x="3695037" y="32908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068B8B-5BDE-4E62-A89D-AE8F6E88B80B}"/>
              </a:ext>
            </a:extLst>
          </p:cNvPr>
          <p:cNvCxnSpPr>
            <a:stCxn id="23" idx="0"/>
            <a:endCxn id="30" idx="4"/>
          </p:cNvCxnSpPr>
          <p:nvPr/>
        </p:nvCxnSpPr>
        <p:spPr>
          <a:xfrm flipV="1">
            <a:off x="5745310" y="581114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337CC8-4DF8-4F49-86A7-65B460BBBC33}"/>
              </a:ext>
            </a:extLst>
          </p:cNvPr>
          <p:cNvCxnSpPr>
            <a:stCxn id="27" idx="2"/>
            <a:endCxn id="31" idx="6"/>
          </p:cNvCxnSpPr>
          <p:nvPr/>
        </p:nvCxnSpPr>
        <p:spPr>
          <a:xfrm flipH="1">
            <a:off x="7003495" y="4587007"/>
            <a:ext cx="18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11A0871-66F5-407E-AE82-80CEDE222C75}"/>
              </a:ext>
            </a:extLst>
          </p:cNvPr>
          <p:cNvGrpSpPr/>
          <p:nvPr/>
        </p:nvGrpSpPr>
        <p:grpSpPr>
          <a:xfrm>
            <a:off x="5601293" y="4442991"/>
            <a:ext cx="288032" cy="288032"/>
            <a:chOff x="6588224" y="1844824"/>
            <a:chExt cx="288032" cy="28803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C26B8-BFE3-4426-9CE4-72E2E132DFFE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B3172D77-7941-45FC-831B-6A6DE0C0E3F2}"/>
                </a:ext>
              </a:extLst>
            </p:cNvPr>
            <p:cNvCxnSpPr>
              <a:stCxn id="36" idx="7"/>
              <a:endCxn id="36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EE71E12-D02E-4C4B-A9AC-3C29A34C8837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6B7EB87-0FD0-4D00-B740-F497F6139131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flipH="1">
            <a:off x="5889325" y="458700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BC9C58-EFE6-4BA3-AA03-ACCB1753AB3D}"/>
              </a:ext>
            </a:extLst>
          </p:cNvPr>
          <p:cNvCxnSpPr>
            <a:stCxn id="30" idx="0"/>
            <a:endCxn id="36" idx="4"/>
          </p:cNvCxnSpPr>
          <p:nvPr/>
        </p:nvCxnSpPr>
        <p:spPr>
          <a:xfrm flipH="1" flipV="1">
            <a:off x="5745309" y="4731023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5E2B7E8-104F-4A41-A7A1-978B03632541}"/>
              </a:ext>
            </a:extLst>
          </p:cNvPr>
          <p:cNvGrpSpPr/>
          <p:nvPr/>
        </p:nvGrpSpPr>
        <p:grpSpPr>
          <a:xfrm>
            <a:off x="5601293" y="3866927"/>
            <a:ext cx="288032" cy="288032"/>
            <a:chOff x="6588224" y="1340768"/>
            <a:chExt cx="288032" cy="2880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AD286A-1DFF-4DDC-B874-5E513E914341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E9E61D0-DA13-468B-85DD-6D191E7E1851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2435FCA-B860-4CAA-80AB-8AC8CC634661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994FAF1-4A48-47D4-96E1-292745E73AB3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745309" y="4154959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F08D53C2-E6CB-433F-99D8-5FF66525EA8B}"/>
              </a:ext>
            </a:extLst>
          </p:cNvPr>
          <p:cNvSpPr/>
          <p:nvPr/>
        </p:nvSpPr>
        <p:spPr>
          <a:xfrm>
            <a:off x="8905528" y="2544191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1BCFD65-5347-4959-9EC0-FA033FA571EA}"/>
              </a:ext>
            </a:extLst>
          </p:cNvPr>
          <p:cNvSpPr/>
          <p:nvPr/>
        </p:nvSpPr>
        <p:spPr>
          <a:xfrm>
            <a:off x="5601293" y="3146847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D784E0-348F-41DB-86E5-332F3978D4D8}"/>
              </a:ext>
            </a:extLst>
          </p:cNvPr>
          <p:cNvSpPr/>
          <p:nvPr/>
        </p:nvSpPr>
        <p:spPr>
          <a:xfrm>
            <a:off x="5601293" y="338535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FD383B9-7085-4C92-A981-AEC4B4897082}"/>
              </a:ext>
            </a:extLst>
          </p:cNvPr>
          <p:cNvCxnSpPr>
            <a:stCxn id="15" idx="6"/>
            <a:endCxn id="32" idx="2"/>
          </p:cNvCxnSpPr>
          <p:nvPr/>
        </p:nvCxnSpPr>
        <p:spPr>
          <a:xfrm flipV="1">
            <a:off x="3513062" y="3650903"/>
            <a:ext cx="181975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A8C212-BA12-4453-A58C-2937E04AC927}"/>
              </a:ext>
            </a:extLst>
          </p:cNvPr>
          <p:cNvCxnSpPr>
            <a:stCxn id="32" idx="6"/>
            <a:endCxn id="11" idx="2"/>
          </p:cNvCxnSpPr>
          <p:nvPr/>
        </p:nvCxnSpPr>
        <p:spPr>
          <a:xfrm>
            <a:off x="4449166" y="3650903"/>
            <a:ext cx="216024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115">
            <a:extLst>
              <a:ext uri="{FF2B5EF4-FFF2-40B4-BE49-F238E27FC236}">
                <a16:creationId xmlns:a16="http://schemas.microsoft.com/office/drawing/2014/main" id="{A77BD2C9-73D7-42A9-9F7A-65CB4DCBA87C}"/>
              </a:ext>
            </a:extLst>
          </p:cNvPr>
          <p:cNvCxnSpPr>
            <a:stCxn id="47" idx="1"/>
            <a:endCxn id="11" idx="0"/>
          </p:cNvCxnSpPr>
          <p:nvPr/>
        </p:nvCxnSpPr>
        <p:spPr>
          <a:xfrm rot="16200000" flipH="1" flipV="1">
            <a:off x="5066258" y="2931975"/>
            <a:ext cx="320163" cy="834268"/>
          </a:xfrm>
          <a:prstGeom prst="curvedConnector3">
            <a:avLst>
              <a:gd name="adj1" fmla="val -1388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116">
            <a:extLst>
              <a:ext uri="{FF2B5EF4-FFF2-40B4-BE49-F238E27FC236}">
                <a16:creationId xmlns:a16="http://schemas.microsoft.com/office/drawing/2014/main" id="{20667A08-9AAE-46BC-B1ED-A4DF1A149446}"/>
              </a:ext>
            </a:extLst>
          </p:cNvPr>
          <p:cNvCxnSpPr>
            <a:stCxn id="11" idx="4"/>
            <a:endCxn id="42" idx="3"/>
          </p:cNvCxnSpPr>
          <p:nvPr/>
        </p:nvCxnSpPr>
        <p:spPr>
          <a:xfrm rot="16200000" flipH="1">
            <a:off x="5068563" y="3537866"/>
            <a:ext cx="315555" cy="834268"/>
          </a:xfrm>
          <a:prstGeom prst="curvedConnector3">
            <a:avLst>
              <a:gd name="adj1" fmla="val 237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99B743-3020-4142-9E42-EB9F7B031142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V="1">
            <a:off x="5745309" y="3434879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D68DD1E-4ACC-4907-A4E1-C7C1C3EB62CD}"/>
              </a:ext>
            </a:extLst>
          </p:cNvPr>
          <p:cNvSpPr/>
          <p:nvPr/>
        </p:nvSpPr>
        <p:spPr>
          <a:xfrm>
            <a:off x="5370659" y="175138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675FA12-E7C1-48A5-8F6B-076B9A300079}"/>
              </a:ext>
            </a:extLst>
          </p:cNvPr>
          <p:cNvCxnSpPr>
            <a:stCxn id="47" idx="0"/>
            <a:endCxn id="54" idx="4"/>
          </p:cNvCxnSpPr>
          <p:nvPr/>
        </p:nvCxnSpPr>
        <p:spPr>
          <a:xfrm flipV="1">
            <a:off x="5745309" y="2471465"/>
            <a:ext cx="2415" cy="67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5B431BA7-27CB-4F4E-8910-33B896BFDAFD}"/>
              </a:ext>
            </a:extLst>
          </p:cNvPr>
          <p:cNvSpPr/>
          <p:nvPr/>
        </p:nvSpPr>
        <p:spPr>
          <a:xfrm>
            <a:off x="6290531" y="9260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83002E4-A89C-47CA-9148-674B2335D28D}"/>
              </a:ext>
            </a:extLst>
          </p:cNvPr>
          <p:cNvGrpSpPr/>
          <p:nvPr/>
        </p:nvGrpSpPr>
        <p:grpSpPr>
          <a:xfrm>
            <a:off x="5601294" y="1130623"/>
            <a:ext cx="288032" cy="288032"/>
            <a:chOff x="6588224" y="1844824"/>
            <a:chExt cx="288032" cy="288032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05CC2AC-74C4-4E9D-A13B-D0CA855A0160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58FEF45-F717-4A0A-BA21-01D93C192A27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E93453C-64CE-4173-8052-DABC6DB959BD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5D5440-29A9-4224-A6A8-ADEE2ACF08E2}"/>
              </a:ext>
            </a:extLst>
          </p:cNvPr>
          <p:cNvCxnSpPr>
            <a:stCxn id="54" idx="0"/>
            <a:endCxn id="58" idx="4"/>
          </p:cNvCxnSpPr>
          <p:nvPr/>
        </p:nvCxnSpPr>
        <p:spPr>
          <a:xfrm flipH="1" flipV="1">
            <a:off x="5745310" y="1418655"/>
            <a:ext cx="2414" cy="33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E15D363-571B-4EE5-93BB-71DB126C4B86}"/>
              </a:ext>
            </a:extLst>
          </p:cNvPr>
          <p:cNvCxnSpPr>
            <a:stCxn id="56" idx="2"/>
            <a:endCxn id="58" idx="6"/>
          </p:cNvCxnSpPr>
          <p:nvPr/>
        </p:nvCxnSpPr>
        <p:spPr>
          <a:xfrm flipH="1" flipV="1">
            <a:off x="5889326" y="1274639"/>
            <a:ext cx="401205" cy="1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8F09917-3813-4276-8132-4F7014A112A4}"/>
              </a:ext>
            </a:extLst>
          </p:cNvPr>
          <p:cNvCxnSpPr>
            <a:stCxn id="7" idx="2"/>
            <a:endCxn id="56" idx="6"/>
          </p:cNvCxnSpPr>
          <p:nvPr/>
        </p:nvCxnSpPr>
        <p:spPr>
          <a:xfrm flipH="1">
            <a:off x="7044660" y="1286095"/>
            <a:ext cx="14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0F9EB5-23DC-494A-8E51-15032DA50F10}"/>
              </a:ext>
            </a:extLst>
          </p:cNvPr>
          <p:cNvCxnSpPr>
            <a:stCxn id="58" idx="0"/>
            <a:endCxn id="48" idx="4"/>
          </p:cNvCxnSpPr>
          <p:nvPr/>
        </p:nvCxnSpPr>
        <p:spPr>
          <a:xfrm flipH="1" flipV="1">
            <a:off x="5745309" y="626567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129">
            <a:extLst>
              <a:ext uri="{FF2B5EF4-FFF2-40B4-BE49-F238E27FC236}">
                <a16:creationId xmlns:a16="http://schemas.microsoft.com/office/drawing/2014/main" id="{ED309AE6-A1C4-4620-9A90-9CD3BC3D4B54}"/>
              </a:ext>
            </a:extLst>
          </p:cNvPr>
          <p:cNvCxnSpPr>
            <a:stCxn id="47" idx="0"/>
            <a:endCxn id="32" idx="0"/>
          </p:cNvCxnSpPr>
          <p:nvPr/>
        </p:nvCxnSpPr>
        <p:spPr>
          <a:xfrm rot="16200000" flipH="1" flipV="1">
            <a:off x="4836698" y="2382251"/>
            <a:ext cx="144016" cy="1673207"/>
          </a:xfrm>
          <a:prstGeom prst="curvedConnector3">
            <a:avLst>
              <a:gd name="adj1" fmla="val -568790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130">
            <a:extLst>
              <a:ext uri="{FF2B5EF4-FFF2-40B4-BE49-F238E27FC236}">
                <a16:creationId xmlns:a16="http://schemas.microsoft.com/office/drawing/2014/main" id="{356FEF0C-96CA-49BD-AF08-0CBC19CA6414}"/>
              </a:ext>
            </a:extLst>
          </p:cNvPr>
          <p:cNvCxnSpPr>
            <a:stCxn id="47" idx="0"/>
            <a:endCxn id="27" idx="1"/>
          </p:cNvCxnSpPr>
          <p:nvPr/>
        </p:nvCxnSpPr>
        <p:spPr>
          <a:xfrm rot="16200000" flipH="1">
            <a:off x="5817317" y="3074838"/>
            <a:ext cx="1338325" cy="1482342"/>
          </a:xfrm>
          <a:prstGeom prst="curvedConnector3">
            <a:avLst>
              <a:gd name="adj1" fmla="val -46261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131">
            <a:extLst>
              <a:ext uri="{FF2B5EF4-FFF2-40B4-BE49-F238E27FC236}">
                <a16:creationId xmlns:a16="http://schemas.microsoft.com/office/drawing/2014/main" id="{55566BC2-D9B5-4274-8CD1-7AEC240FECA9}"/>
              </a:ext>
            </a:extLst>
          </p:cNvPr>
          <p:cNvCxnSpPr>
            <a:stCxn id="47" idx="0"/>
            <a:endCxn id="7" idx="3"/>
          </p:cNvCxnSpPr>
          <p:nvPr/>
        </p:nvCxnSpPr>
        <p:spPr>
          <a:xfrm rot="5400000" flipH="1" flipV="1">
            <a:off x="5607022" y="1526218"/>
            <a:ext cx="1758917" cy="1482342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0D2CE3A-DBBF-4AE2-B1AB-4274C8CCA403}"/>
              </a:ext>
            </a:extLst>
          </p:cNvPr>
          <p:cNvCxnSpPr>
            <a:endCxn id="15" idx="1"/>
          </p:cNvCxnSpPr>
          <p:nvPr/>
        </p:nvCxnSpPr>
        <p:spPr>
          <a:xfrm>
            <a:off x="2733776" y="3146846"/>
            <a:ext cx="533435" cy="40452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0CC43EE-509A-4FB1-9ADE-E0FDDD7ECD02}"/>
              </a:ext>
            </a:extLst>
          </p:cNvPr>
          <p:cNvCxnSpPr>
            <a:endCxn id="15" idx="3"/>
          </p:cNvCxnSpPr>
          <p:nvPr/>
        </p:nvCxnSpPr>
        <p:spPr>
          <a:xfrm flipV="1">
            <a:off x="2733776" y="3755042"/>
            <a:ext cx="533435" cy="399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E6BE7A-BADC-4F56-BB61-43EF784FEF34}"/>
              </a:ext>
            </a:extLst>
          </p:cNvPr>
          <p:cNvCxnSpPr>
            <a:endCxn id="7" idx="7"/>
          </p:cNvCxnSpPr>
          <p:nvPr/>
        </p:nvCxnSpPr>
        <p:spPr>
          <a:xfrm flipH="1">
            <a:off x="7431321" y="770583"/>
            <a:ext cx="575617" cy="41367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FCFC-2126-418C-96FF-646F6027B949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7431321" y="1387930"/>
            <a:ext cx="575617" cy="390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2C17308-FBE7-4CC4-91D6-5AE42AA13A02}"/>
              </a:ext>
            </a:extLst>
          </p:cNvPr>
          <p:cNvCxnSpPr>
            <a:endCxn id="27" idx="7"/>
          </p:cNvCxnSpPr>
          <p:nvPr/>
        </p:nvCxnSpPr>
        <p:spPr>
          <a:xfrm flipH="1">
            <a:off x="7431321" y="4112778"/>
            <a:ext cx="514666" cy="37239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D8C7DA-0A41-4C3A-BFDF-E785BAF9CBC9}"/>
              </a:ext>
            </a:extLst>
          </p:cNvPr>
          <p:cNvCxnSpPr>
            <a:endCxn id="27" idx="5"/>
          </p:cNvCxnSpPr>
          <p:nvPr/>
        </p:nvCxnSpPr>
        <p:spPr>
          <a:xfrm flipH="1" flipV="1">
            <a:off x="7431321" y="4688842"/>
            <a:ext cx="575617" cy="315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68D870-70F0-4ECB-88F2-38CFD93C178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5847145" y="6345026"/>
            <a:ext cx="222200" cy="35490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7360F97-7B3C-43DF-8B6F-A297CA531540}"/>
              </a:ext>
            </a:extLst>
          </p:cNvPr>
          <p:cNvCxnSpPr>
            <a:endCxn id="23" idx="3"/>
          </p:cNvCxnSpPr>
          <p:nvPr/>
        </p:nvCxnSpPr>
        <p:spPr>
          <a:xfrm flipV="1">
            <a:off x="5446912" y="6345026"/>
            <a:ext cx="196563" cy="4022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93676EC-B1F7-4E65-8969-A3111EB78B29}"/>
              </a:ext>
            </a:extLst>
          </p:cNvPr>
          <p:cNvGrpSpPr/>
          <p:nvPr/>
        </p:nvGrpSpPr>
        <p:grpSpPr>
          <a:xfrm>
            <a:off x="8905528" y="2040135"/>
            <a:ext cx="288032" cy="288032"/>
            <a:chOff x="6588224" y="1844824"/>
            <a:chExt cx="288032" cy="28803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E34DBE3-3B4C-4017-852F-8227CA32DA91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14B60E8-5093-42B4-A795-3FA213B24D83}"/>
                </a:ext>
              </a:extLst>
            </p:cNvPr>
            <p:cNvCxnSpPr>
              <a:stCxn id="77" idx="7"/>
              <a:endCxn id="77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99FDA7C-9E41-4C26-B043-E7D3202F7314}"/>
                </a:ext>
              </a:extLst>
            </p:cNvPr>
            <p:cNvCxnSpPr>
              <a:stCxn id="77" idx="1"/>
              <a:endCxn id="77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BD615E78-0E73-4389-883E-DC5BEF51A4B0}"/>
              </a:ext>
            </a:extLst>
          </p:cNvPr>
          <p:cNvSpPr/>
          <p:nvPr/>
        </p:nvSpPr>
        <p:spPr>
          <a:xfrm>
            <a:off x="8689504" y="31202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5CC6BB0-6ACF-4C97-863E-C96D5BE6A0B0}"/>
              </a:ext>
            </a:extLst>
          </p:cNvPr>
          <p:cNvSpPr/>
          <p:nvPr/>
        </p:nvSpPr>
        <p:spPr>
          <a:xfrm>
            <a:off x="8689504" y="3984351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6D5223E-70FC-4309-870F-2E35C49B274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5446912" y="67917"/>
            <a:ext cx="196562" cy="3127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FBCDD03-7197-4E36-9AD4-7BBA0AA1AE10}"/>
              </a:ext>
            </a:extLst>
          </p:cNvPr>
          <p:cNvCxnSpPr>
            <a:stCxn id="48" idx="7"/>
          </p:cNvCxnSpPr>
          <p:nvPr/>
        </p:nvCxnSpPr>
        <p:spPr>
          <a:xfrm flipV="1">
            <a:off x="5847144" y="48700"/>
            <a:ext cx="196562" cy="33201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09A4751-E69B-4AD7-B1E7-C05950F112D0}"/>
              </a:ext>
            </a:extLst>
          </p:cNvPr>
          <p:cNvCxnSpPr/>
          <p:nvPr/>
        </p:nvCxnSpPr>
        <p:spPr>
          <a:xfrm>
            <a:off x="8761512" y="5079607"/>
            <a:ext cx="576064" cy="1145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81460F5-8D49-46D2-BACB-BE5BD85EAD6A}"/>
              </a:ext>
            </a:extLst>
          </p:cNvPr>
          <p:cNvCxnSpPr/>
          <p:nvPr/>
        </p:nvCxnSpPr>
        <p:spPr>
          <a:xfrm>
            <a:off x="8761512" y="5352503"/>
            <a:ext cx="576064" cy="1145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567A37C-50BC-423C-8A3B-87FD749E899E}"/>
              </a:ext>
            </a:extLst>
          </p:cNvPr>
          <p:cNvCxnSpPr>
            <a:cxnSpLocks/>
          </p:cNvCxnSpPr>
          <p:nvPr/>
        </p:nvCxnSpPr>
        <p:spPr>
          <a:xfrm>
            <a:off x="8761512" y="5651991"/>
            <a:ext cx="57606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83FFE18-E15E-4F3A-8EBD-33D3D38F67DE}"/>
              </a:ext>
            </a:extLst>
          </p:cNvPr>
          <p:cNvCxnSpPr>
            <a:cxnSpLocks/>
          </p:cNvCxnSpPr>
          <p:nvPr/>
        </p:nvCxnSpPr>
        <p:spPr>
          <a:xfrm>
            <a:off x="8761512" y="5811143"/>
            <a:ext cx="5760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91F01DBE-D891-4D03-AF6E-73A35793D8D8}"/>
              </a:ext>
            </a:extLst>
          </p:cNvPr>
          <p:cNvSpPr txBox="1"/>
          <p:nvPr/>
        </p:nvSpPr>
        <p:spPr>
          <a:xfrm>
            <a:off x="9193560" y="201059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Multiplication</a:t>
            </a:r>
            <a:endParaRPr lang="fr-FR" sz="16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4D40576-FF21-4760-B075-77B7117EC6C6}"/>
              </a:ext>
            </a:extLst>
          </p:cNvPr>
          <p:cNvSpPr txBox="1"/>
          <p:nvPr/>
        </p:nvSpPr>
        <p:spPr>
          <a:xfrm>
            <a:off x="9189338" y="15375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  <a:endParaRPr lang="fr-FR" sz="16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BEB2F6-EA0D-46DD-913F-8140CBA422B0}"/>
              </a:ext>
            </a:extLst>
          </p:cNvPr>
          <p:cNvSpPr txBox="1"/>
          <p:nvPr/>
        </p:nvSpPr>
        <p:spPr>
          <a:xfrm>
            <a:off x="9189338" y="25241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Branching point</a:t>
            </a:r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478FCE4-00B6-4562-B11C-ECBBF5469EA3}"/>
              </a:ext>
            </a:extLst>
          </p:cNvPr>
          <p:cNvSpPr txBox="1"/>
          <p:nvPr/>
        </p:nvSpPr>
        <p:spPr>
          <a:xfrm>
            <a:off x="9553600" y="3195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Hyperbolic tangent</a:t>
            </a:r>
            <a:endParaRPr lang="fr-FR" sz="16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509F481-732E-47C1-8ACF-3BFE62BE5A01}"/>
              </a:ext>
            </a:extLst>
          </p:cNvPr>
          <p:cNvSpPr txBox="1"/>
          <p:nvPr/>
        </p:nvSpPr>
        <p:spPr>
          <a:xfrm>
            <a:off x="9553600" y="4059104"/>
            <a:ext cx="13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 sigmoid</a:t>
            </a:r>
            <a:endParaRPr lang="fr-FR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8422AEA-2B11-4C1B-93CB-02576C675218}"/>
              </a:ext>
            </a:extLst>
          </p:cNvPr>
          <p:cNvSpPr txBox="1"/>
          <p:nvPr/>
        </p:nvSpPr>
        <p:spPr>
          <a:xfrm>
            <a:off x="9337576" y="491216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Unweighted connection</a:t>
            </a:r>
            <a:endParaRPr lang="fr-FR" sz="14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A35C61D-2ABE-469A-8CD3-DEA69331044A}"/>
              </a:ext>
            </a:extLst>
          </p:cNvPr>
          <p:cNvSpPr txBox="1"/>
          <p:nvPr/>
        </p:nvSpPr>
        <p:spPr>
          <a:xfrm>
            <a:off x="9337576" y="52001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Weighted connection</a:t>
            </a:r>
            <a:endParaRPr lang="fr-FR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E919DC6-A9DF-42BA-91E8-612377A183AF}"/>
              </a:ext>
            </a:extLst>
          </p:cNvPr>
          <p:cNvSpPr txBox="1"/>
          <p:nvPr/>
        </p:nvSpPr>
        <p:spPr>
          <a:xfrm>
            <a:off x="9337576" y="55602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Time-lagged connection</a:t>
            </a:r>
            <a:endParaRPr lang="fr-FR" sz="14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150606B-2F07-4F20-8A30-61222E781DDB}"/>
              </a:ext>
            </a:extLst>
          </p:cNvPr>
          <p:cNvSpPr txBox="1"/>
          <p:nvPr/>
        </p:nvSpPr>
        <p:spPr>
          <a:xfrm>
            <a:off x="4737198" y="618358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98150B8-CA76-4B8D-B290-A3F52B161830}"/>
              </a:ext>
            </a:extLst>
          </p:cNvPr>
          <p:cNvSpPr txBox="1"/>
          <p:nvPr/>
        </p:nvSpPr>
        <p:spPr>
          <a:xfrm>
            <a:off x="2626272" y="4115840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450D3CE-2D7F-43B6-8831-5981919E8915}"/>
              </a:ext>
            </a:extLst>
          </p:cNvPr>
          <p:cNvSpPr txBox="1"/>
          <p:nvPr/>
        </p:nvSpPr>
        <p:spPr>
          <a:xfrm>
            <a:off x="7291951" y="169146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C82D891-6879-4985-B759-D99764854739}"/>
              </a:ext>
            </a:extLst>
          </p:cNvPr>
          <p:cNvSpPr txBox="1"/>
          <p:nvPr/>
        </p:nvSpPr>
        <p:spPr>
          <a:xfrm>
            <a:off x="7284282" y="4942716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420251A-DFCD-49DD-895A-7A357E661916}"/>
              </a:ext>
            </a:extLst>
          </p:cNvPr>
          <p:cNvSpPr txBox="1"/>
          <p:nvPr/>
        </p:nvSpPr>
        <p:spPr>
          <a:xfrm>
            <a:off x="6019500" y="6183584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723428-D0E9-4E8E-938C-B8F5BC2FEBCE}"/>
              </a:ext>
            </a:extLst>
          </p:cNvPr>
          <p:cNvSpPr txBox="1"/>
          <p:nvPr/>
        </p:nvSpPr>
        <p:spPr>
          <a:xfrm>
            <a:off x="7296670" y="434150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48DA1BC-4750-4C7E-A2D9-3950B00D91C2}"/>
              </a:ext>
            </a:extLst>
          </p:cNvPr>
          <p:cNvSpPr txBox="1"/>
          <p:nvPr/>
        </p:nvSpPr>
        <p:spPr>
          <a:xfrm>
            <a:off x="2316795" y="2834387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9B75C4D-973A-4F06-927D-0A293DD66A69}"/>
              </a:ext>
            </a:extLst>
          </p:cNvPr>
          <p:cNvSpPr txBox="1"/>
          <p:nvPr/>
        </p:nvSpPr>
        <p:spPr>
          <a:xfrm>
            <a:off x="7263879" y="3778638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CA249C9-C3D7-432A-A908-5793CADABA14}"/>
              </a:ext>
            </a:extLst>
          </p:cNvPr>
          <p:cNvSpPr txBox="1"/>
          <p:nvPr/>
        </p:nvSpPr>
        <p:spPr>
          <a:xfrm>
            <a:off x="4616384" y="11384"/>
            <a:ext cx="8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1605444-5529-4EAD-842E-6B79BB48F18A}"/>
              </a:ext>
            </a:extLst>
          </p:cNvPr>
          <p:cNvSpPr txBox="1"/>
          <p:nvPr/>
        </p:nvSpPr>
        <p:spPr>
          <a:xfrm>
            <a:off x="6004272" y="11384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1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91DD-ECE2-449C-A573-61C3FE1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Systems where the output does not depend only on input</a:t>
                </a:r>
              </a:p>
              <a:p>
                <a:pPr lvl="1"/>
                <a:r>
                  <a:rPr lang="en-US" dirty="0"/>
                  <a:t>But also on a history of </a:t>
                </a:r>
                <a:r>
                  <a:rPr lang="en-US" i="1" dirty="0"/>
                  <a:t>previous</a:t>
                </a:r>
                <a:r>
                  <a:rPr lang="en-US" dirty="0"/>
                  <a:t> </a:t>
                </a:r>
                <a:r>
                  <a:rPr lang="en-US" i="1" dirty="0"/>
                  <a:t>inputs</a:t>
                </a:r>
              </a:p>
              <a:p>
                <a:pPr lvl="1"/>
                <a:r>
                  <a:rPr lang="en-US" dirty="0"/>
                  <a:t>Typical of </a:t>
                </a:r>
                <a:r>
                  <a:rPr lang="en-US" b="1" dirty="0"/>
                  <a:t>time-series</a:t>
                </a:r>
                <a:r>
                  <a:rPr lang="en-US" dirty="0"/>
                  <a:t> analysis</a:t>
                </a:r>
              </a:p>
              <a:p>
                <a:pPr lvl="1"/>
                <a:r>
                  <a:rPr lang="en-US" dirty="0"/>
                  <a:t>But in general, any type of sequence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also be called </a:t>
                </a:r>
                <a:r>
                  <a:rPr lang="en-US" b="1" dirty="0"/>
                  <a:t>state </a:t>
                </a:r>
                <a:r>
                  <a:rPr lang="en-US" dirty="0"/>
                  <a:t>of the system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3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8A76C-DD38-4068-9ABA-EFDDA8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370D-93EB-4918-B74E-F09AE66C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51638"/>
            <a:ext cx="10515600" cy="4675817"/>
          </a:xfrm>
        </p:spPr>
        <p:txBody>
          <a:bodyPr/>
          <a:lstStyle/>
          <a:p>
            <a:r>
              <a:rPr lang="en-US" dirty="0"/>
              <a:t>Two “memory lanes” per unit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, no weights (!), </a:t>
            </a:r>
            <a:r>
              <a:rPr lang="en-US" b="1" dirty="0"/>
              <a:t>avoids exploding/vanishing</a:t>
            </a:r>
          </a:p>
          <a:p>
            <a:pPr lvl="1"/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/>
              <a:t>, carried out from the recent past</a:t>
            </a:r>
            <a:endParaRPr lang="it-IT" b="0" dirty="0"/>
          </a:p>
          <a:p>
            <a:pPr lvl="1"/>
            <a:endParaRPr lang="en-US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E21CAE-ACA8-4D03-9060-914873777928}"/>
              </a:ext>
            </a:extLst>
          </p:cNvPr>
          <p:cNvSpPr txBox="1"/>
          <p:nvPr/>
        </p:nvSpPr>
        <p:spPr>
          <a:xfrm>
            <a:off x="655164" y="459911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1EEE1F-5FC4-47A0-8D65-38461411FDC9}"/>
              </a:ext>
            </a:extLst>
          </p:cNvPr>
          <p:cNvSpPr txBox="1"/>
          <p:nvPr/>
        </p:nvSpPr>
        <p:spPr>
          <a:xfrm>
            <a:off x="679907" y="326554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F143D9C-DFF2-4A8A-AB53-9D6C4CC9F905}"/>
              </a:ext>
            </a:extLst>
          </p:cNvPr>
          <p:cNvCxnSpPr>
            <a:cxnSpLocks/>
          </p:cNvCxnSpPr>
          <p:nvPr/>
        </p:nvCxnSpPr>
        <p:spPr>
          <a:xfrm>
            <a:off x="1480007" y="3088122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3277D4A-E31E-458E-910A-44F89BDEBBB9}"/>
              </a:ext>
            </a:extLst>
          </p:cNvPr>
          <p:cNvCxnSpPr>
            <a:cxnSpLocks/>
          </p:cNvCxnSpPr>
          <p:nvPr/>
        </p:nvCxnSpPr>
        <p:spPr>
          <a:xfrm>
            <a:off x="1480007" y="5422858"/>
            <a:ext cx="7055963" cy="1"/>
          </a:xfrm>
          <a:prstGeom prst="straightConnector1">
            <a:avLst/>
          </a:prstGeom>
          <a:ln w="57150">
            <a:solidFill>
              <a:srgbClr val="D51A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99925-B8B5-4A4B-B649-FB059E82D0A5}"/>
              </a:ext>
            </a:extLst>
          </p:cNvPr>
          <p:cNvSpPr/>
          <p:nvPr/>
        </p:nvSpPr>
        <p:spPr>
          <a:xfrm>
            <a:off x="2894029" y="3667902"/>
            <a:ext cx="5986020" cy="151139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LSTM unit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ED86AC7-8720-4C04-A848-1D4D5DC26BA9}"/>
              </a:ext>
            </a:extLst>
          </p:cNvPr>
          <p:cNvCxnSpPr>
            <a:cxnSpLocks/>
          </p:cNvCxnSpPr>
          <p:nvPr/>
        </p:nvCxnSpPr>
        <p:spPr>
          <a:xfrm flipV="1">
            <a:off x="3563332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2AA8D53-8BED-406D-A507-B9BB2A56FF62}"/>
              </a:ext>
            </a:extLst>
          </p:cNvPr>
          <p:cNvCxnSpPr>
            <a:cxnSpLocks/>
          </p:cNvCxnSpPr>
          <p:nvPr/>
        </p:nvCxnSpPr>
        <p:spPr>
          <a:xfrm flipV="1">
            <a:off x="5120325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7F7EEF-988A-41DA-9FCB-11048DB09CE6}"/>
              </a:ext>
            </a:extLst>
          </p:cNvPr>
          <p:cNvCxnSpPr>
            <a:cxnSpLocks/>
          </p:cNvCxnSpPr>
          <p:nvPr/>
        </p:nvCxnSpPr>
        <p:spPr>
          <a:xfrm flipV="1">
            <a:off x="6960123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AC68DA-66FB-4366-BADD-1D84C82CC42E}"/>
              </a:ext>
            </a:extLst>
          </p:cNvPr>
          <p:cNvCxnSpPr>
            <a:cxnSpLocks/>
          </p:cNvCxnSpPr>
          <p:nvPr/>
        </p:nvCxnSpPr>
        <p:spPr>
          <a:xfrm flipV="1">
            <a:off x="8535970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3B316B9-E1D2-45FD-B946-2C8E2AF1F02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4064524" y="3286086"/>
            <a:ext cx="1" cy="3818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E8986E3-7785-4E14-8EDE-C1A226F66870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102285" y="3279787"/>
            <a:ext cx="0" cy="3881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6F1B0D6-5243-454E-8269-30E4DFDB63B0}"/>
              </a:ext>
            </a:extLst>
          </p:cNvPr>
          <p:cNvGrpSpPr/>
          <p:nvPr/>
        </p:nvGrpSpPr>
        <p:grpSpPr>
          <a:xfrm>
            <a:off x="3819427" y="2876020"/>
            <a:ext cx="494513" cy="438348"/>
            <a:chOff x="650449" y="4293909"/>
            <a:chExt cx="494513" cy="438348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AD16DA-6B90-41D8-B851-0B017411E2BC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igne de multiplication 19">
              <a:extLst>
                <a:ext uri="{FF2B5EF4-FFF2-40B4-BE49-F238E27FC236}">
                  <a16:creationId xmlns:a16="http://schemas.microsoft.com/office/drawing/2014/main" id="{9FF19F7C-5188-4E8A-BC2A-FEC9A44100BA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566FEBD-9207-4A61-A543-19406CB3DA0B}"/>
              </a:ext>
            </a:extLst>
          </p:cNvPr>
          <p:cNvGrpSpPr/>
          <p:nvPr/>
        </p:nvGrpSpPr>
        <p:grpSpPr>
          <a:xfrm>
            <a:off x="5894895" y="2883861"/>
            <a:ext cx="414779" cy="395926"/>
            <a:chOff x="1300900" y="4278182"/>
            <a:chExt cx="414779" cy="395926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2F339D7-85DE-4326-A066-1631778E5CA7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igne Plus 25">
              <a:extLst>
                <a:ext uri="{FF2B5EF4-FFF2-40B4-BE49-F238E27FC236}">
                  <a16:creationId xmlns:a16="http://schemas.microsoft.com/office/drawing/2014/main" id="{51205C75-B7E7-4ED1-A4B5-8B06574DBDFD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/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7434087-DBDF-45EE-AB8B-BC2E7AD651E8}"/>
              </a:ext>
            </a:extLst>
          </p:cNvPr>
          <p:cNvCxnSpPr>
            <a:cxnSpLocks/>
          </p:cNvCxnSpPr>
          <p:nvPr/>
        </p:nvCxnSpPr>
        <p:spPr>
          <a:xfrm flipV="1">
            <a:off x="3810000" y="474255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3A693DE-9472-461E-B660-D3E2EB911E5E}"/>
              </a:ext>
            </a:extLst>
          </p:cNvPr>
          <p:cNvCxnSpPr>
            <a:cxnSpLocks/>
          </p:cNvCxnSpPr>
          <p:nvPr/>
        </p:nvCxnSpPr>
        <p:spPr>
          <a:xfrm flipV="1">
            <a:off x="5338713" y="473714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8A58FF-A64A-4ECD-B00C-97FAEC10B95F}"/>
              </a:ext>
            </a:extLst>
          </p:cNvPr>
          <p:cNvCxnSpPr>
            <a:cxnSpLocks/>
          </p:cNvCxnSpPr>
          <p:nvPr/>
        </p:nvCxnSpPr>
        <p:spPr>
          <a:xfrm flipV="1">
            <a:off x="7150231" y="4742703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A95074F3-96D5-46C5-ADCA-8CEB6750B6C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715732" y="4739174"/>
            <a:ext cx="5022914" cy="1182880"/>
          </a:xfrm>
          <a:prstGeom prst="bentConnector3">
            <a:avLst>
              <a:gd name="adj1" fmla="val 10010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1A463846-1635-4D52-A682-051D681D717C}"/>
              </a:ext>
            </a:extLst>
          </p:cNvPr>
          <p:cNvCxnSpPr>
            <a:cxnSpLocks/>
          </p:cNvCxnSpPr>
          <p:nvPr/>
        </p:nvCxnSpPr>
        <p:spPr>
          <a:xfrm>
            <a:off x="8385143" y="3108439"/>
            <a:ext cx="0" cy="826152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366A5BB-4C0F-482C-A0B0-E82E2E3F259D}"/>
              </a:ext>
            </a:extLst>
          </p:cNvPr>
          <p:cNvCxnSpPr>
            <a:cxnSpLocks/>
          </p:cNvCxnSpPr>
          <p:nvPr/>
        </p:nvCxnSpPr>
        <p:spPr>
          <a:xfrm>
            <a:off x="8880049" y="4757237"/>
            <a:ext cx="1527142" cy="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/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/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/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/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C7308-E404-41FE-8ABA-BA10782C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17ACEC8-CD58-47D4-94CF-F16F2B37A92D}"/>
              </a:ext>
            </a:extLst>
          </p:cNvPr>
          <p:cNvCxnSpPr/>
          <p:nvPr/>
        </p:nvCxnSpPr>
        <p:spPr>
          <a:xfrm>
            <a:off x="1632408" y="2391109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4FCD453-AF24-437D-8D8E-61DA0C7AF13F}"/>
              </a:ext>
            </a:extLst>
          </p:cNvPr>
          <p:cNvCxnSpPr/>
          <p:nvPr/>
        </p:nvCxnSpPr>
        <p:spPr>
          <a:xfrm>
            <a:off x="1632408" y="4725845"/>
            <a:ext cx="8927184" cy="0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CB54A96-96B6-4491-9D34-3B6CECAB1899}"/>
              </a:ext>
            </a:extLst>
          </p:cNvPr>
          <p:cNvSpPr/>
          <p:nvPr/>
        </p:nvSpPr>
        <p:spPr>
          <a:xfrm>
            <a:off x="3046430" y="2970889"/>
            <a:ext cx="5986020" cy="1511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EBAE2BE-F7EE-4658-A870-B238FA311767}"/>
              </a:ext>
            </a:extLst>
          </p:cNvPr>
          <p:cNvCxnSpPr>
            <a:cxnSpLocks/>
          </p:cNvCxnSpPr>
          <p:nvPr/>
        </p:nvCxnSpPr>
        <p:spPr>
          <a:xfrm flipV="1">
            <a:off x="3715733" y="3791443"/>
            <a:ext cx="0" cy="934403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CCD47C-6DC6-4974-9AB1-E7C9F89B18FD}"/>
              </a:ext>
            </a:extLst>
          </p:cNvPr>
          <p:cNvCxnSpPr>
            <a:cxnSpLocks/>
          </p:cNvCxnSpPr>
          <p:nvPr/>
        </p:nvCxnSpPr>
        <p:spPr>
          <a:xfrm flipV="1">
            <a:off x="5272726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6C2F86-E8E8-4A2F-BEA7-4E09311C304A}"/>
              </a:ext>
            </a:extLst>
          </p:cNvPr>
          <p:cNvCxnSpPr>
            <a:cxnSpLocks/>
          </p:cNvCxnSpPr>
          <p:nvPr/>
        </p:nvCxnSpPr>
        <p:spPr>
          <a:xfrm flipV="1">
            <a:off x="7112524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D2AF23-E1D6-4308-B714-1EAD7B0D15A1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216926" y="2589073"/>
            <a:ext cx="0" cy="469387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0AA0E8E-FFEE-4A4B-9AB8-09943419BC68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6254686" y="2582774"/>
            <a:ext cx="8061" cy="77062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C581A88-E931-4218-B4C9-D20190F68423}"/>
              </a:ext>
            </a:extLst>
          </p:cNvPr>
          <p:cNvGrpSpPr/>
          <p:nvPr/>
        </p:nvGrpSpPr>
        <p:grpSpPr>
          <a:xfrm>
            <a:off x="3971828" y="2179007"/>
            <a:ext cx="494513" cy="438348"/>
            <a:chOff x="650449" y="4293909"/>
            <a:chExt cx="494513" cy="438348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836BD0C-0EF9-41F8-9634-06039D738E0D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984FC980-8266-4AF1-BCBA-9159B4CDB4E1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21670EE-C9D1-4995-B559-A5BC537574D1}"/>
              </a:ext>
            </a:extLst>
          </p:cNvPr>
          <p:cNvGrpSpPr/>
          <p:nvPr/>
        </p:nvGrpSpPr>
        <p:grpSpPr>
          <a:xfrm>
            <a:off x="6047296" y="2186848"/>
            <a:ext cx="414779" cy="395926"/>
            <a:chOff x="1300900" y="4278182"/>
            <a:chExt cx="414779" cy="3959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3B9A1DD-AB15-4978-BB47-87421D436149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A218D919-8EFA-4FF9-B6C8-F32B3593853A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/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AF2D0E-69A8-42CD-9712-51833469BA21}"/>
              </a:ext>
            </a:extLst>
          </p:cNvPr>
          <p:cNvCxnSpPr>
            <a:cxnSpLocks/>
          </p:cNvCxnSpPr>
          <p:nvPr/>
        </p:nvCxnSpPr>
        <p:spPr>
          <a:xfrm flipV="1">
            <a:off x="3962401" y="3805292"/>
            <a:ext cx="18668" cy="1419750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5A21898-2E0B-4C42-BE75-8F4EC5D20E23}"/>
              </a:ext>
            </a:extLst>
          </p:cNvPr>
          <p:cNvCxnSpPr>
            <a:cxnSpLocks/>
          </p:cNvCxnSpPr>
          <p:nvPr/>
        </p:nvCxnSpPr>
        <p:spPr>
          <a:xfrm flipV="1">
            <a:off x="5491114" y="3919176"/>
            <a:ext cx="0" cy="1300456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411D01-F763-4A12-A89B-145A998EF8EE}"/>
              </a:ext>
            </a:extLst>
          </p:cNvPr>
          <p:cNvCxnSpPr>
            <a:cxnSpLocks/>
          </p:cNvCxnSpPr>
          <p:nvPr/>
        </p:nvCxnSpPr>
        <p:spPr>
          <a:xfrm flipV="1">
            <a:off x="7302632" y="3935856"/>
            <a:ext cx="0" cy="1289332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1888CEE-F11E-4BC4-A848-C875B258E05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68133" y="4408855"/>
            <a:ext cx="4990221" cy="816186"/>
          </a:xfrm>
          <a:prstGeom prst="bentConnector3">
            <a:avLst>
              <a:gd name="adj1" fmla="val 99903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F7E24B2-9996-4ABA-B990-C6740168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76B0643-025A-4511-AA7B-9DAA57C8DFFE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BF5F8A9-E30E-4896-8F0B-D39F778F4DD7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2D7AB58-44EB-4D48-A496-6C8F5C5DCCC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igne de multiplication 36">
              <a:extLst>
                <a:ext uri="{FF2B5EF4-FFF2-40B4-BE49-F238E27FC236}">
                  <a16:creationId xmlns:a16="http://schemas.microsoft.com/office/drawing/2014/main" id="{AB248D3B-6958-4121-8DEF-4919F1FF70FC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2FA175-97BA-4C55-A6CD-DD0649B66B12}"/>
              </a:ext>
            </a:extLst>
          </p:cNvPr>
          <p:cNvCxnSpPr>
            <a:cxnSpLocks/>
            <a:stCxn id="40" idx="1"/>
            <a:endCxn id="36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2ACA3CB-832A-4EA9-A557-A9BE62C817CD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C7B0A3-A35F-464A-A06F-673F9B1EF7F4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9F86237-4D93-460B-8719-BACF3D04D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44B1631F-01FB-4F62-905C-403075C6AA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A684E64-A9E3-4F1A-9F85-0275FAFD268E}"/>
              </a:ext>
            </a:extLst>
          </p:cNvPr>
          <p:cNvCxnSpPr/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16CF12D-B829-4D0B-9250-2CE8692CA8F3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F29559-642A-4FB7-B9CC-74E9A53CA092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A9FAEF6-6407-4D8A-A5F2-794587226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1FF4F59B-C35B-4F68-8F31-05B47CEA9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209565CC-67B7-4326-B3D4-4E0362A586D8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A632C51-0212-49A0-B70B-FA2F2A1EEC01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igne de multiplication 49">
              <a:extLst>
                <a:ext uri="{FF2B5EF4-FFF2-40B4-BE49-F238E27FC236}">
                  <a16:creationId xmlns:a16="http://schemas.microsoft.com/office/drawing/2014/main" id="{C3CA8C7D-E78C-40CE-BBD0-9F5D4D3ABF9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6361D17-3B65-4A6F-96BF-E52CCAD5FB9F}"/>
              </a:ext>
            </a:extLst>
          </p:cNvPr>
          <p:cNvCxnSpPr>
            <a:cxnSpLocks/>
          </p:cNvCxnSpPr>
          <p:nvPr/>
        </p:nvCxnSpPr>
        <p:spPr>
          <a:xfrm flipV="1">
            <a:off x="8688371" y="4385695"/>
            <a:ext cx="0" cy="340151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2B943B6-4B62-4DA6-A953-51891076F21C}"/>
              </a:ext>
            </a:extLst>
          </p:cNvPr>
          <p:cNvCxnSpPr>
            <a:stCxn id="49" idx="6"/>
          </p:cNvCxnSpPr>
          <p:nvPr/>
        </p:nvCxnSpPr>
        <p:spPr>
          <a:xfrm flipV="1">
            <a:off x="8760131" y="3726588"/>
            <a:ext cx="1799461" cy="11305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3BC1AB-8F99-4C98-A34D-327F625E6BA3}"/>
              </a:ext>
            </a:extLst>
          </p:cNvPr>
          <p:cNvCxnSpPr>
            <a:cxnSpLocks/>
          </p:cNvCxnSpPr>
          <p:nvPr/>
        </p:nvCxnSpPr>
        <p:spPr>
          <a:xfrm>
            <a:off x="8540686" y="2391109"/>
            <a:ext cx="0" cy="802601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EE82D7B-B4D4-4BD8-96EB-788AD6C2E7DB}"/>
              </a:ext>
            </a:extLst>
          </p:cNvPr>
          <p:cNvSpPr txBox="1"/>
          <p:nvPr/>
        </p:nvSpPr>
        <p:spPr>
          <a:xfrm>
            <a:off x="808353" y="3935856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/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7E814A30-05E6-45DA-BFB1-C9536C4F32FB}"/>
              </a:ext>
            </a:extLst>
          </p:cNvPr>
          <p:cNvSpPr txBox="1"/>
          <p:nvPr/>
        </p:nvSpPr>
        <p:spPr>
          <a:xfrm>
            <a:off x="825240" y="2585089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/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7B2162FA-B0A4-4E25-A50E-9B03AFDDCABC}"/>
              </a:ext>
            </a:extLst>
          </p:cNvPr>
          <p:cNvSpPr txBox="1"/>
          <p:nvPr/>
        </p:nvSpPr>
        <p:spPr>
          <a:xfrm>
            <a:off x="2701458" y="5540123"/>
            <a:ext cx="17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12039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2070355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4783710" y="1923068"/>
            <a:ext cx="507161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7CBA8AAD-B2ED-4497-9A41-2419F533FC9C}"/>
              </a:ext>
            </a:extLst>
          </p:cNvPr>
          <p:cNvSpPr/>
          <p:nvPr/>
        </p:nvSpPr>
        <p:spPr>
          <a:xfrm>
            <a:off x="6015476" y="2198326"/>
            <a:ext cx="3481633" cy="1172880"/>
          </a:xfrm>
          <a:prstGeom prst="wedgeRectCallout">
            <a:avLst>
              <a:gd name="adj1" fmla="val -100893"/>
              <a:gd name="adj2" fmla="val -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value between 0 and 1, that will multiply the current value of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4BF34-3A91-4EAA-9EAB-8C6A4B9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7B290352-98AD-41CC-8467-7FF982F8692E}"/>
              </a:ext>
            </a:extLst>
          </p:cNvPr>
          <p:cNvSpPr/>
          <p:nvPr/>
        </p:nvSpPr>
        <p:spPr>
          <a:xfrm>
            <a:off x="6015477" y="3506353"/>
            <a:ext cx="3481633" cy="1172880"/>
          </a:xfrm>
          <a:prstGeom prst="wedgeRectCallout">
            <a:avLst>
              <a:gd name="adj1" fmla="val -94666"/>
              <a:gd name="adj2" fmla="val -50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it is using a </a:t>
            </a:r>
            <a:r>
              <a:rPr lang="en-US" b="1" dirty="0">
                <a:solidFill>
                  <a:srgbClr val="0070C0"/>
                </a:solidFill>
              </a:rPr>
              <a:t>Sigmoid</a:t>
            </a:r>
            <a:r>
              <a:rPr lang="en-US" b="1" dirty="0"/>
              <a:t> activation function</a:t>
            </a:r>
            <a:r>
              <a:rPr lang="en-US" dirty="0"/>
              <a:t>, whose output is in [0.0,1.0]!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EF49800B-D3BA-4465-9E6E-6BF02AA5D123}"/>
              </a:ext>
            </a:extLst>
          </p:cNvPr>
          <p:cNvSpPr/>
          <p:nvPr/>
        </p:nvSpPr>
        <p:spPr>
          <a:xfrm>
            <a:off x="5957741" y="5170991"/>
            <a:ext cx="3481633" cy="1172880"/>
          </a:xfrm>
          <a:prstGeom prst="wedgeRectCallout">
            <a:avLst>
              <a:gd name="adj1" fmla="val -98186"/>
              <a:gd name="adj2" fmla="val -13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value can also be zero</a:t>
            </a:r>
            <a:r>
              <a:rPr lang="en-US" dirty="0"/>
              <a:t>, it can erase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“FORGET GATE”</a:t>
            </a:r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642409" y="1280876"/>
            <a:ext cx="2563297" cy="1420376"/>
          </a:xfrm>
          <a:prstGeom prst="wedgeRectCallout">
            <a:avLst>
              <a:gd name="adj1" fmla="val 59876"/>
              <a:gd name="adj2" fmla="val 77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“What percentage of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 should we push forward?”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/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57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522B62B1-C7F7-417E-85E3-0ADC5B16F487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477D93-1B91-4A11-BC8D-A8F86A70E29A}"/>
              </a:ext>
            </a:extLst>
          </p:cNvPr>
          <p:cNvSpPr/>
          <p:nvPr/>
        </p:nvSpPr>
        <p:spPr>
          <a:xfrm>
            <a:off x="6719552" y="3100498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51ADA"/>
                </a:solidFill>
              </a:rPr>
              <a:t>value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8BB47DAC-4EAC-4428-AFF4-8A12176C8DE3}"/>
              </a:ext>
            </a:extLst>
          </p:cNvPr>
          <p:cNvSpPr/>
          <p:nvPr/>
        </p:nvSpPr>
        <p:spPr>
          <a:xfrm>
            <a:off x="1055801" y="3274804"/>
            <a:ext cx="3279939" cy="1172880"/>
          </a:xfrm>
          <a:prstGeom prst="wedgeRectCallout">
            <a:avLst>
              <a:gd name="adj1" fmla="val 73651"/>
              <a:gd name="adj2" fmla="val -16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percentage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b="1" dirty="0">
                <a:solidFill>
                  <a:schemeClr val="tx1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), which activation function do you think it will use?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8709B54D-4F93-4920-A68C-5B37A3D5BE14}"/>
              </a:ext>
            </a:extLst>
          </p:cNvPr>
          <p:cNvSpPr/>
          <p:nvPr/>
        </p:nvSpPr>
        <p:spPr>
          <a:xfrm>
            <a:off x="7981571" y="3290618"/>
            <a:ext cx="3279939" cy="1172880"/>
          </a:xfrm>
          <a:prstGeom prst="wedgeRectCallout">
            <a:avLst>
              <a:gd name="adj1" fmla="val -68041"/>
              <a:gd name="adj2" fmla="val -1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which activation function do you think it will use?</a:t>
            </a:r>
          </a:p>
        </p:txBody>
      </p:sp>
    </p:spTree>
    <p:extLst>
      <p:ext uri="{BB962C8B-B14F-4D97-AF65-F5344CB8AC3E}">
        <p14:creationId xmlns:p14="http://schemas.microsoft.com/office/powerpoint/2010/main" val="4251390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A24324C-A3EF-4135-9096-C1F4F76687F8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77D93-1B91-4A11-BC8D-A8F86A70E29A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C4DC41-9795-41DA-B2FB-69D109058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7631B518-5449-43B0-BC03-077E28F7B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FABC034F-51F3-4264-86C3-55C7C6B80B50}"/>
              </a:ext>
            </a:extLst>
          </p:cNvPr>
          <p:cNvSpPr/>
          <p:nvPr/>
        </p:nvSpPr>
        <p:spPr>
          <a:xfrm>
            <a:off x="7016885" y="4825543"/>
            <a:ext cx="1732372" cy="595187"/>
          </a:xfrm>
          <a:prstGeom prst="wedgeRectCallout">
            <a:avLst>
              <a:gd name="adj1" fmla="val -76663"/>
              <a:gd name="adj2" fmla="val -1553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“INPUT GATE”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CDEBB6C-4E15-4704-A4E5-F17DB78E770C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/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/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/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66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F9409-AF34-4562-B20C-56999A9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580A5-330B-4A98-B5B2-EF0D51C8C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C6458-F561-42F4-B3B3-BAD6DB9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" r="6241" b="1062"/>
          <a:stretch/>
        </p:blipFill>
        <p:spPr>
          <a:xfrm>
            <a:off x="2226296" y="1423358"/>
            <a:ext cx="7739407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8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501F3B-7554-41B9-ABC9-E83A190D2245}"/>
              </a:ext>
            </a:extLst>
          </p:cNvPr>
          <p:cNvGrpSpPr/>
          <p:nvPr/>
        </p:nvGrpSpPr>
        <p:grpSpPr>
          <a:xfrm>
            <a:off x="1632408" y="2214877"/>
            <a:ext cx="8927184" cy="3347267"/>
            <a:chOff x="1480007" y="2876020"/>
            <a:chExt cx="8927184" cy="3347267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9B35F7D-F131-4322-B301-42EAF3DDA5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38253ADA-2ED0-4B94-BD94-E2F68F1B7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1694263-B595-4C96-B155-6A2FB3DDFBE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89BAE30-76A1-465C-9B01-DCE7633A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355871E-371E-4BFA-ACAA-3AF1A9BF5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5EDF2FD-4FF8-4133-8915-33F2D667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9844E4-B2C3-455D-BB87-EB2B8CE2481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0937776-94F7-4FF9-A6A8-8F58E0CB9A11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7354B9D-C6FD-4F3A-B89B-6D3AB8B677D7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0BC49457-5605-4007-9731-C5015A8A4E0D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igne de multiplication 69">
                <a:extLst>
                  <a:ext uri="{FF2B5EF4-FFF2-40B4-BE49-F238E27FC236}">
                    <a16:creationId xmlns:a16="http://schemas.microsoft.com/office/drawing/2014/main" id="{4ABE4738-A334-43DC-9F94-4A307E67B098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BA833B6-96A3-48C3-800F-132682307DEC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1E007B6-5AE5-4F7B-AF22-34797B796A7D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igne Plus 67">
                <a:extLst>
                  <a:ext uri="{FF2B5EF4-FFF2-40B4-BE49-F238E27FC236}">
                    <a16:creationId xmlns:a16="http://schemas.microsoft.com/office/drawing/2014/main" id="{0871F533-9177-46AC-9542-8E60F7952F26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BA803BF-1BA3-44C2-AA29-77889A3E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EA1EB98-C3D4-4E24-9388-18EA6A2FE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5F05BF6-0E4D-407F-9856-E41DD099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3" y="1923068"/>
            <a:ext cx="645735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4FF3B9B-392E-44BB-8AA0-B887F34AC4E0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1A579-9F86-43CC-90D9-663F32889347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199D797C-A75B-4F53-B349-FB54A33E0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9155980" y="1923067"/>
            <a:ext cx="87000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1341578" y="3483805"/>
            <a:ext cx="4830353" cy="997256"/>
          </a:xfrm>
          <a:prstGeom prst="wedgeRectCallout">
            <a:avLst>
              <a:gd name="adj1" fmla="val 84006"/>
              <a:gd name="adj2" fmla="val 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should we update the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taking into account the current input and the updated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FE793C6-C0DB-4567-B2FD-1E9A650FFD4A}"/>
              </a:ext>
            </a:extLst>
          </p:cNvPr>
          <p:cNvCxnSpPr>
            <a:cxnSpLocks/>
          </p:cNvCxnSpPr>
          <p:nvPr/>
        </p:nvCxnSpPr>
        <p:spPr>
          <a:xfrm>
            <a:off x="8537544" y="2447296"/>
            <a:ext cx="3142" cy="74641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7E08FD9B-AF95-4280-83A6-CE22787A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0F2977-4CFD-4B88-88CB-8C7AF71BEA06}"/>
              </a:ext>
            </a:extLst>
          </p:cNvPr>
          <p:cNvCxnSpPr>
            <a:cxnSpLocks/>
          </p:cNvCxnSpPr>
          <p:nvPr/>
        </p:nvCxnSpPr>
        <p:spPr>
          <a:xfrm flipV="1">
            <a:off x="3839264" y="4303210"/>
            <a:ext cx="4979902" cy="957701"/>
          </a:xfrm>
          <a:prstGeom prst="bentConnector3">
            <a:avLst>
              <a:gd name="adj1" fmla="val 1001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716CBAA-8B48-4973-A46C-6EE63867807E}"/>
              </a:ext>
            </a:extLst>
          </p:cNvPr>
          <p:cNvCxnSpPr>
            <a:cxnSpLocks/>
          </p:cNvCxnSpPr>
          <p:nvPr/>
        </p:nvCxnSpPr>
        <p:spPr>
          <a:xfrm flipV="1">
            <a:off x="8688371" y="4251489"/>
            <a:ext cx="0" cy="510227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A5B1A51-074B-4E99-8462-455533F8614A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C294631-B521-4BC1-A404-886F38170B9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igne de multiplication 79">
              <a:extLst>
                <a:ext uri="{FF2B5EF4-FFF2-40B4-BE49-F238E27FC236}">
                  <a16:creationId xmlns:a16="http://schemas.microsoft.com/office/drawing/2014/main" id="{74B3BBFC-8550-4CB1-B112-ADA0B87B9C76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Bulle narrative : rectangle 80">
            <a:extLst>
              <a:ext uri="{FF2B5EF4-FFF2-40B4-BE49-F238E27FC236}">
                <a16:creationId xmlns:a16="http://schemas.microsoft.com/office/drawing/2014/main" id="{4577B6CA-9B2D-4A5C-9DCE-D94B8C96EAA0}"/>
              </a:ext>
            </a:extLst>
          </p:cNvPr>
          <p:cNvSpPr/>
          <p:nvPr/>
        </p:nvSpPr>
        <p:spPr>
          <a:xfrm>
            <a:off x="9350513" y="2376648"/>
            <a:ext cx="2620733" cy="887709"/>
          </a:xfrm>
          <a:prstGeom prst="wedgeRectCallout">
            <a:avLst>
              <a:gd name="adj1" fmla="val -73076"/>
              <a:gd name="adj2" fmla="val 63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D51ADA"/>
                </a:solidFill>
              </a:rPr>
              <a:t>Short-Term Memory</a:t>
            </a:r>
          </a:p>
        </p:txBody>
      </p:sp>
      <p:sp>
        <p:nvSpPr>
          <p:cNvPr id="82" name="Bulle narrative : rectangle 81">
            <a:extLst>
              <a:ext uri="{FF2B5EF4-FFF2-40B4-BE49-F238E27FC236}">
                <a16:creationId xmlns:a16="http://schemas.microsoft.com/office/drawing/2014/main" id="{2ACC2DE3-1DAF-4C03-84A6-8EE380B98465}"/>
              </a:ext>
            </a:extLst>
          </p:cNvPr>
          <p:cNvSpPr/>
          <p:nvPr/>
        </p:nvSpPr>
        <p:spPr>
          <a:xfrm>
            <a:off x="9350513" y="5274960"/>
            <a:ext cx="2620733" cy="1037982"/>
          </a:xfrm>
          <a:prstGeom prst="wedgeRectCallout">
            <a:avLst>
              <a:gd name="adj1" fmla="val -72673"/>
              <a:gd name="adj2" fmla="val -15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much of it will actually be passed on to the next LSTM unit</a:t>
            </a:r>
            <a:endParaRPr lang="en-US" b="1" dirty="0">
              <a:solidFill>
                <a:srgbClr val="D51ADA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FC9536-270B-4169-B04E-74AB3B08C9F2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760131" y="3732681"/>
            <a:ext cx="1799461" cy="521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/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endParaRPr lang="it-IT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Bulle narrative : rectangle 84">
            <a:extLst>
              <a:ext uri="{FF2B5EF4-FFF2-40B4-BE49-F238E27FC236}">
                <a16:creationId xmlns:a16="http://schemas.microsoft.com/office/drawing/2014/main" id="{6F593459-C861-4D1D-B5F1-CA88484FBA51}"/>
              </a:ext>
            </a:extLst>
          </p:cNvPr>
          <p:cNvSpPr/>
          <p:nvPr/>
        </p:nvSpPr>
        <p:spPr>
          <a:xfrm>
            <a:off x="6011161" y="5047671"/>
            <a:ext cx="1837934" cy="595187"/>
          </a:xfrm>
          <a:prstGeom prst="wedgeRectCallout">
            <a:avLst>
              <a:gd name="adj1" fmla="val 59376"/>
              <a:gd name="adj2" fmla="val -198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“OUTPUT GATE”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/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18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/>
          <p:nvPr/>
        </p:nvCxnSpPr>
        <p:spPr>
          <a:xfrm>
            <a:off x="4996206" y="2042018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4996206" y="2656332"/>
            <a:ext cx="2919166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/>
          <p:nvPr/>
        </p:nvCxnSpPr>
        <p:spPr>
          <a:xfrm>
            <a:off x="4996204" y="3115561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4996204" y="3729875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/>
          <p:nvPr/>
        </p:nvCxnSpPr>
        <p:spPr>
          <a:xfrm>
            <a:off x="4996204" y="4133742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4996204" y="4748056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blipFill>
                <a:blip r:embed="rId3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4DFECC-8C59-4AA6-A4F6-8C3DE4CF6F6F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5816334" y="5133840"/>
            <a:ext cx="2725921" cy="1927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21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avec flèche 4">
            <a:extLst>
              <a:ext uri="{FF2B5EF4-FFF2-40B4-BE49-F238E27FC236}">
                <a16:creationId xmlns:a16="http://schemas.microsoft.com/office/drawing/2014/main" id="{CE20C094-3D66-4840-A0CF-F2247EC313CD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87528" y="5133841"/>
            <a:ext cx="6154727" cy="174790"/>
          </a:xfrm>
          <a:prstGeom prst="bentConnector3">
            <a:avLst>
              <a:gd name="adj1" fmla="val 1000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/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6FA389C7-58AC-4AF3-9C81-1CCAAD8EB3DE}"/>
              </a:ext>
            </a:extLst>
          </p:cNvPr>
          <p:cNvSpPr/>
          <p:nvPr/>
        </p:nvSpPr>
        <p:spPr>
          <a:xfrm rot="16200000">
            <a:off x="10399697" y="3236296"/>
            <a:ext cx="181529" cy="18024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/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6CA38E-942E-4A88-B37D-1C48350C13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268066" y="1478141"/>
            <a:ext cx="546752" cy="1202861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/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C12CEB5-41C7-4F3A-8CDE-792238AF4C6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90189" y="4729145"/>
            <a:ext cx="456604" cy="920788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9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/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/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/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5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3D4F2-9B9E-49DC-8F8D-5C14B67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Alternatives to computing and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Autoregressive models</a:t>
                </a:r>
              </a:p>
              <a:p>
                <a:pPr lvl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They might look simple, but good performance</a:t>
                </a:r>
              </a:p>
              <a:p>
                <a:pPr lvl="1"/>
                <a:r>
                  <a:rPr lang="en-US" dirty="0"/>
                  <a:t>Auto-Regressive Moving Average (ARMA)</a:t>
                </a:r>
              </a:p>
              <a:p>
                <a:pPr lvl="1"/>
                <a:r>
                  <a:rPr lang="en-US" dirty="0"/>
                  <a:t>Auto-Regressive Integrated Moving Average (ARIMA)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9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C931D-0AED-4146-937B-EA9B6BD2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Units (GRUs)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D4853-F8FE-4D24-984C-045D3D4F0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292608"/>
          </a:xfrm>
        </p:spPr>
        <p:txBody>
          <a:bodyPr/>
          <a:lstStyle/>
          <a:p>
            <a:r>
              <a:rPr lang="en-US" dirty="0"/>
              <a:t>Variant of LSTM with less parameters (12 vs 16)</a:t>
            </a:r>
          </a:p>
          <a:p>
            <a:pPr lvl="1"/>
            <a:r>
              <a:rPr lang="en-US" dirty="0"/>
              <a:t>Considered more or less just as accurate, faster to train</a:t>
            </a:r>
          </a:p>
          <a:p>
            <a:pPr lvl="1"/>
            <a:r>
              <a:rPr lang="en-US" dirty="0"/>
              <a:t>More recent applications favor GRUs over LSTMs</a:t>
            </a:r>
          </a:p>
          <a:p>
            <a:pPr lvl="1"/>
            <a:r>
              <a:rPr lang="en-US" dirty="0"/>
              <a:t>But not always, in practice people </a:t>
            </a:r>
            <a:r>
              <a:rPr lang="en-US" i="1" dirty="0"/>
              <a:t>try both</a:t>
            </a:r>
            <a:r>
              <a:rPr lang="en-US" dirty="0"/>
              <a:t> and then pick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190CF-7D84-471D-B69E-8F6AD77D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98" y="4317486"/>
            <a:ext cx="3711889" cy="16202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8E8743-F337-4BBC-B35F-E8413BEC1A18}"/>
              </a:ext>
            </a:extLst>
          </p:cNvPr>
          <p:cNvSpPr txBox="1"/>
          <p:nvPr/>
        </p:nvSpPr>
        <p:spPr>
          <a:xfrm>
            <a:off x="4123565" y="3749344"/>
            <a:ext cx="345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pytorch</a:t>
            </a:r>
            <a:r>
              <a:rPr lang="en-US" sz="3200" dirty="0"/>
              <a:t> LSTM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EBFEC4-4474-4D7E-9ECE-CA034A8AE07B}"/>
              </a:ext>
            </a:extLst>
          </p:cNvPr>
          <p:cNvSpPr txBox="1"/>
          <p:nvPr/>
        </p:nvSpPr>
        <p:spPr>
          <a:xfrm>
            <a:off x="8149204" y="3774545"/>
            <a:ext cx="28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pytorch</a:t>
            </a:r>
            <a:r>
              <a:rPr lang="en-US" sz="3200" dirty="0"/>
              <a:t> GRU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BE5B14-14D0-47CE-9A68-9662A3F7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66" y="4323486"/>
            <a:ext cx="4339472" cy="10684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B95AC2-677D-499A-AAAE-52276936D9D9}"/>
              </a:ext>
            </a:extLst>
          </p:cNvPr>
          <p:cNvSpPr txBox="1"/>
          <p:nvPr/>
        </p:nvSpPr>
        <p:spPr>
          <a:xfrm>
            <a:off x="558523" y="3774545"/>
            <a:ext cx="2614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pytorch</a:t>
            </a:r>
            <a:r>
              <a:rPr lang="en-US" sz="3200" dirty="0"/>
              <a:t> RNN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16B240-DA74-4B2D-A4A6-9E37709E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" y="4272927"/>
            <a:ext cx="3607480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6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Amari, S. I. (1972). </a:t>
            </a:r>
            <a:r>
              <a:rPr lang="en-US" sz="1600" i="1" dirty="0"/>
              <a:t>Learning patterns and pattern sequences by self-organizing nets of threshold elements</a:t>
            </a:r>
            <a:r>
              <a:rPr lang="en-US" sz="1600" dirty="0"/>
              <a:t>. IEEE Transactions on computers, 100(11), 1197-1206.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Cho, K., Van </a:t>
            </a:r>
            <a:r>
              <a:rPr lang="en-US" sz="1600" dirty="0" err="1"/>
              <a:t>Merriënboer</a:t>
            </a:r>
            <a:r>
              <a:rPr lang="en-US" sz="1600" dirty="0"/>
              <a:t>, B., </a:t>
            </a:r>
            <a:r>
              <a:rPr lang="en-US" sz="1600" dirty="0" err="1"/>
              <a:t>Bahdanau</a:t>
            </a:r>
            <a:r>
              <a:rPr lang="en-US" sz="1600" dirty="0"/>
              <a:t>, D., &amp; </a:t>
            </a:r>
            <a:r>
              <a:rPr lang="en-US" sz="1600" dirty="0" err="1"/>
              <a:t>Bengio</a:t>
            </a:r>
            <a:r>
              <a:rPr lang="en-US" sz="1600" dirty="0"/>
              <a:t>, Y. (2014). On the properties of neural machine translation: Encoder-decoder approaches. </a:t>
            </a:r>
            <a:r>
              <a:rPr lang="en-US" sz="1600" dirty="0" err="1"/>
              <a:t>arXiv</a:t>
            </a:r>
            <a:r>
              <a:rPr lang="en-US" sz="1600" dirty="0"/>
              <a:t> preprint arXiv:1409.1259. [</a:t>
            </a:r>
            <a:r>
              <a:rPr lang="en-US" sz="1600" b="1" dirty="0">
                <a:solidFill>
                  <a:srgbClr val="FF0000"/>
                </a:solidFill>
              </a:rPr>
              <a:t>GRUs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</a:t>
            </a:r>
            <a:r>
              <a:rPr lang="en-US" sz="1600" i="1" dirty="0"/>
              <a:t>Long short-term memory</a:t>
            </a:r>
            <a:r>
              <a:rPr lang="en-US" sz="1600" dirty="0"/>
              <a:t>. Neural computation, 9(8), 1735-1780. [</a:t>
            </a:r>
            <a:r>
              <a:rPr lang="en-US" sz="1600" b="1" dirty="0">
                <a:solidFill>
                  <a:srgbClr val="FF0000"/>
                </a:solidFill>
              </a:rPr>
              <a:t>LSTMs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Hopfield, J. J. (1982). Neural networks and physical systems with emergent collective computational abilities. Proceedings of the national academy of sciences, 79(8), 2554-2558.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StatQuest</a:t>
            </a:r>
            <a:r>
              <a:rPr lang="en-US" sz="1600" dirty="0"/>
              <a:t>, Long Short-Term Memory (LSTM), Clearly Explained, </a:t>
            </a:r>
            <a:r>
              <a:rPr lang="en-US" sz="1600" dirty="0">
                <a:hlinkClick r:id="rId2"/>
              </a:rPr>
              <a:t>https://www.youtube.com/watch?v=YCzL96nL7j0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04D3-8F3D-4078-B56B-91CD0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48132-F2B7-4052-A0F9-1F666923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neural networks, this could be an issue</a:t>
            </a:r>
          </a:p>
          <a:p>
            <a:pPr lvl="1"/>
            <a:r>
              <a:rPr lang="en-US" dirty="0"/>
              <a:t>So far, input tensors for an application had the </a:t>
            </a:r>
            <a:r>
              <a:rPr lang="en-US" b="1" dirty="0"/>
              <a:t>exact same shape</a:t>
            </a:r>
            <a:endParaRPr lang="en-US" dirty="0"/>
          </a:p>
          <a:p>
            <a:pPr lvl="1"/>
            <a:r>
              <a:rPr lang="en-US" i="1" dirty="0"/>
              <a:t>Variable number of steps</a:t>
            </a:r>
            <a:r>
              <a:rPr lang="en-US" dirty="0"/>
              <a:t> in sequences for same application</a:t>
            </a:r>
          </a:p>
          <a:p>
            <a:pPr lvl="1"/>
            <a:r>
              <a:rPr lang="en-US" dirty="0"/>
              <a:t>For example, how could a CNN deal with a variable-sized input?</a:t>
            </a:r>
          </a:p>
          <a:p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051CC08-6099-43A7-B70E-C9FAB28B9F17}"/>
              </a:ext>
            </a:extLst>
          </p:cNvPr>
          <p:cNvGrpSpPr/>
          <p:nvPr/>
        </p:nvGrpSpPr>
        <p:grpSpPr>
          <a:xfrm>
            <a:off x="2541509" y="3761266"/>
            <a:ext cx="7108981" cy="2168096"/>
            <a:chOff x="1507118" y="3577384"/>
            <a:chExt cx="2546853" cy="216809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307AAF21-F0F8-4215-942C-110732A22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118" y="3577384"/>
              <a:ext cx="0" cy="214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559BDFE7-75ED-431F-95A7-D10E51851FA6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18" y="5722070"/>
              <a:ext cx="2546853" cy="2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964D7DF-32E2-40E4-A21F-10A045894EEB}"/>
              </a:ext>
            </a:extLst>
          </p:cNvPr>
          <p:cNvSpPr/>
          <p:nvPr/>
        </p:nvSpPr>
        <p:spPr>
          <a:xfrm>
            <a:off x="2545237" y="4494484"/>
            <a:ext cx="5052767" cy="738198"/>
          </a:xfrm>
          <a:custGeom>
            <a:avLst/>
            <a:gdLst>
              <a:gd name="connsiteX0" fmla="*/ 0 w 5052767"/>
              <a:gd name="connsiteY0" fmla="*/ 558283 h 738198"/>
              <a:gd name="connsiteX1" fmla="*/ 1253765 w 5052767"/>
              <a:gd name="connsiteY1" fmla="*/ 2102 h 738198"/>
              <a:gd name="connsiteX2" fmla="*/ 2818615 w 5052767"/>
              <a:gd name="connsiteY2" fmla="*/ 737392 h 738198"/>
              <a:gd name="connsiteX3" fmla="*/ 4015819 w 5052767"/>
              <a:gd name="connsiteY3" fmla="*/ 143504 h 738198"/>
              <a:gd name="connsiteX4" fmla="*/ 5052767 w 5052767"/>
              <a:gd name="connsiteY4" fmla="*/ 30382 h 738198"/>
              <a:gd name="connsiteX5" fmla="*/ 5052767 w 5052767"/>
              <a:gd name="connsiteY5" fmla="*/ 30382 h 738198"/>
              <a:gd name="connsiteX6" fmla="*/ 5052767 w 5052767"/>
              <a:gd name="connsiteY6" fmla="*/ 30382 h 73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2767" h="738198">
                <a:moveTo>
                  <a:pt x="0" y="558283"/>
                </a:moveTo>
                <a:cubicBezTo>
                  <a:pt x="391998" y="265267"/>
                  <a:pt x="783996" y="-27749"/>
                  <a:pt x="1253765" y="2102"/>
                </a:cubicBezTo>
                <a:cubicBezTo>
                  <a:pt x="1723534" y="31953"/>
                  <a:pt x="2358273" y="713825"/>
                  <a:pt x="2818615" y="737392"/>
                </a:cubicBezTo>
                <a:cubicBezTo>
                  <a:pt x="3278957" y="760959"/>
                  <a:pt x="3643460" y="261339"/>
                  <a:pt x="4015819" y="143504"/>
                </a:cubicBezTo>
                <a:cubicBezTo>
                  <a:pt x="4388178" y="25669"/>
                  <a:pt x="5052767" y="30382"/>
                  <a:pt x="5052767" y="30382"/>
                </a:cubicBezTo>
                <a:lnTo>
                  <a:pt x="5052767" y="30382"/>
                </a:lnTo>
                <a:lnTo>
                  <a:pt x="5052767" y="303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787DA33-CE73-49A8-950C-2DBDA4169C84}"/>
              </a:ext>
            </a:extLst>
          </p:cNvPr>
          <p:cNvSpPr/>
          <p:nvPr/>
        </p:nvSpPr>
        <p:spPr>
          <a:xfrm>
            <a:off x="2535810" y="4609707"/>
            <a:ext cx="7899662" cy="1078130"/>
          </a:xfrm>
          <a:custGeom>
            <a:avLst/>
            <a:gdLst>
              <a:gd name="connsiteX0" fmla="*/ 0 w 7899662"/>
              <a:gd name="connsiteY0" fmla="*/ 904973 h 1078130"/>
              <a:gd name="connsiteX1" fmla="*/ 744718 w 7899662"/>
              <a:gd name="connsiteY1" fmla="*/ 1074656 h 1078130"/>
              <a:gd name="connsiteX2" fmla="*/ 1527143 w 7899662"/>
              <a:gd name="connsiteY2" fmla="*/ 914400 h 1078130"/>
              <a:gd name="connsiteX3" fmla="*/ 2168165 w 7899662"/>
              <a:gd name="connsiteY3" fmla="*/ 848413 h 1078130"/>
              <a:gd name="connsiteX4" fmla="*/ 3308809 w 7899662"/>
              <a:gd name="connsiteY4" fmla="*/ 1074656 h 1078130"/>
              <a:gd name="connsiteX5" fmla="*/ 4317477 w 7899662"/>
              <a:gd name="connsiteY5" fmla="*/ 641023 h 1078130"/>
              <a:gd name="connsiteX6" fmla="*/ 5561815 w 7899662"/>
              <a:gd name="connsiteY6" fmla="*/ 669303 h 1078130"/>
              <a:gd name="connsiteX7" fmla="*/ 6372520 w 7899662"/>
              <a:gd name="connsiteY7" fmla="*/ 1036949 h 1078130"/>
              <a:gd name="connsiteX8" fmla="*/ 7579151 w 7899662"/>
              <a:gd name="connsiteY8" fmla="*/ 188536 h 1078130"/>
              <a:gd name="connsiteX9" fmla="*/ 7899662 w 7899662"/>
              <a:gd name="connsiteY9" fmla="*/ 0 h 10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99662" h="1078130">
                <a:moveTo>
                  <a:pt x="0" y="904973"/>
                </a:moveTo>
                <a:cubicBezTo>
                  <a:pt x="245097" y="989029"/>
                  <a:pt x="490194" y="1073085"/>
                  <a:pt x="744718" y="1074656"/>
                </a:cubicBezTo>
                <a:cubicBezTo>
                  <a:pt x="999242" y="1076227"/>
                  <a:pt x="1289902" y="952107"/>
                  <a:pt x="1527143" y="914400"/>
                </a:cubicBezTo>
                <a:cubicBezTo>
                  <a:pt x="1764384" y="876693"/>
                  <a:pt x="1871221" y="821704"/>
                  <a:pt x="2168165" y="848413"/>
                </a:cubicBezTo>
                <a:cubicBezTo>
                  <a:pt x="2465109" y="875122"/>
                  <a:pt x="2950590" y="1109221"/>
                  <a:pt x="3308809" y="1074656"/>
                </a:cubicBezTo>
                <a:cubicBezTo>
                  <a:pt x="3667028" y="1040091"/>
                  <a:pt x="3941976" y="708582"/>
                  <a:pt x="4317477" y="641023"/>
                </a:cubicBezTo>
                <a:cubicBezTo>
                  <a:pt x="4692978" y="573464"/>
                  <a:pt x="5219308" y="603315"/>
                  <a:pt x="5561815" y="669303"/>
                </a:cubicBezTo>
                <a:cubicBezTo>
                  <a:pt x="5904322" y="735291"/>
                  <a:pt x="6036297" y="1117077"/>
                  <a:pt x="6372520" y="1036949"/>
                </a:cubicBezTo>
                <a:cubicBezTo>
                  <a:pt x="6708743" y="956821"/>
                  <a:pt x="7324627" y="361361"/>
                  <a:pt x="7579151" y="188536"/>
                </a:cubicBezTo>
                <a:cubicBezTo>
                  <a:pt x="7833675" y="15711"/>
                  <a:pt x="7866668" y="7855"/>
                  <a:pt x="7899662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07D7184-60C5-478D-82B0-E55D73E884BD}"/>
              </a:ext>
            </a:extLst>
          </p:cNvPr>
          <p:cNvSpPr/>
          <p:nvPr/>
        </p:nvSpPr>
        <p:spPr>
          <a:xfrm>
            <a:off x="2545237" y="3682318"/>
            <a:ext cx="4232635" cy="776560"/>
          </a:xfrm>
          <a:custGeom>
            <a:avLst/>
            <a:gdLst>
              <a:gd name="connsiteX0" fmla="*/ 0 w 4232635"/>
              <a:gd name="connsiteY0" fmla="*/ 776560 h 776560"/>
              <a:gd name="connsiteX1" fmla="*/ 377072 w 4232635"/>
              <a:gd name="connsiteY1" fmla="*/ 493756 h 776560"/>
              <a:gd name="connsiteX2" fmla="*/ 933254 w 4232635"/>
              <a:gd name="connsiteY2" fmla="*/ 295793 h 776560"/>
              <a:gd name="connsiteX3" fmla="*/ 1395167 w 4232635"/>
              <a:gd name="connsiteY3" fmla="*/ 314647 h 776560"/>
              <a:gd name="connsiteX4" fmla="*/ 2073897 w 4232635"/>
              <a:gd name="connsiteY4" fmla="*/ 625731 h 776560"/>
              <a:gd name="connsiteX5" fmla="*/ 3120272 w 4232635"/>
              <a:gd name="connsiteY5" fmla="*/ 173245 h 776560"/>
              <a:gd name="connsiteX6" fmla="*/ 3751868 w 4232635"/>
              <a:gd name="connsiteY6" fmla="*/ 12989 h 776560"/>
              <a:gd name="connsiteX7" fmla="*/ 4025245 w 4232635"/>
              <a:gd name="connsiteY7" fmla="*/ 12989 h 776560"/>
              <a:gd name="connsiteX8" fmla="*/ 4232635 w 4232635"/>
              <a:gd name="connsiteY8" fmla="*/ 41270 h 7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635" h="776560">
                <a:moveTo>
                  <a:pt x="0" y="776560"/>
                </a:moveTo>
                <a:cubicBezTo>
                  <a:pt x="110765" y="675222"/>
                  <a:pt x="221530" y="573884"/>
                  <a:pt x="377072" y="493756"/>
                </a:cubicBezTo>
                <a:cubicBezTo>
                  <a:pt x="532614" y="413628"/>
                  <a:pt x="763572" y="325644"/>
                  <a:pt x="933254" y="295793"/>
                </a:cubicBezTo>
                <a:cubicBezTo>
                  <a:pt x="1102936" y="265942"/>
                  <a:pt x="1205060" y="259657"/>
                  <a:pt x="1395167" y="314647"/>
                </a:cubicBezTo>
                <a:cubicBezTo>
                  <a:pt x="1585274" y="369637"/>
                  <a:pt x="1786380" y="649298"/>
                  <a:pt x="2073897" y="625731"/>
                </a:cubicBezTo>
                <a:cubicBezTo>
                  <a:pt x="2361415" y="602164"/>
                  <a:pt x="2840610" y="275369"/>
                  <a:pt x="3120272" y="173245"/>
                </a:cubicBezTo>
                <a:cubicBezTo>
                  <a:pt x="3399934" y="71121"/>
                  <a:pt x="3601039" y="39698"/>
                  <a:pt x="3751868" y="12989"/>
                </a:cubicBezTo>
                <a:cubicBezTo>
                  <a:pt x="3902697" y="-13720"/>
                  <a:pt x="3945117" y="8276"/>
                  <a:pt x="4025245" y="12989"/>
                </a:cubicBezTo>
                <a:cubicBezTo>
                  <a:pt x="4105373" y="17702"/>
                  <a:pt x="4169004" y="29486"/>
                  <a:pt x="4232635" y="41270"/>
                </a:cubicBezTo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0269-9466-4B45-B847-2FB0AB9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BF21C-D982-44BC-A548-79BEBF575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Interestingly, first ideas are from 1925 (!)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model” (Lenz and </a:t>
            </a:r>
            <a:r>
              <a:rPr lang="en-US" dirty="0" err="1"/>
              <a:t>Ising</a:t>
            </a:r>
            <a:r>
              <a:rPr lang="en-US" dirty="0"/>
              <a:t>), model of magnetism (no learning)</a:t>
            </a:r>
          </a:p>
          <a:p>
            <a:pPr lvl="1"/>
            <a:r>
              <a:rPr lang="en-US" dirty="0" err="1"/>
              <a:t>Shin’ici</a:t>
            </a:r>
            <a:r>
              <a:rPr lang="en-US" dirty="0"/>
              <a:t> Amari, 1972, version with adaptable weights</a:t>
            </a:r>
          </a:p>
          <a:p>
            <a:pPr lvl="1"/>
            <a:r>
              <a:rPr lang="en-US" dirty="0"/>
              <a:t>Popularized by John Hopfield in 1982, “Hopfield Networks”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040CDCE-2AC0-4E10-BF7F-AF0C6EC10B69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0EC07437-0F7B-4E2F-835C-43834515090B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4C669AF-A38E-43F8-BF69-FE5D4DE691D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6553F1-5BA0-4E93-B36A-DEF6A8B29BA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9E1A97-830A-45DC-A3E7-8397BABF2698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070DE18-A895-4449-9832-7FA4E5D298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4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6FB75F-5E84-40EA-B9EB-A7A6471544F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architecture is conceived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RNN unit is designed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modules can later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D3DD52C-694E-47CC-BAAE-60B37CA446E1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D4E8EEF-050A-4CC7-AAAF-234F82F3324D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36B88DB-2CB2-4144-8D50-E75B6715EC1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5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356FB6-53A7-4A1A-BE38-A3502A42660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7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6749588" y="3601129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497448" y="3252989"/>
            <a:ext cx="0" cy="34814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V="1">
            <a:off x="7497448" y="4807760"/>
            <a:ext cx="0" cy="6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7120375" y="544896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75" y="5448962"/>
                <a:ext cx="75414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A8D7988-BB11-4315-BA09-AB39993E6A0C}"/>
                  </a:ext>
                </a:extLst>
              </p:cNvPr>
              <p:cNvSpPr txBox="1"/>
              <p:nvPr/>
            </p:nvSpPr>
            <p:spPr>
              <a:xfrm>
                <a:off x="6963260" y="2214457"/>
                <a:ext cx="10558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A8D7988-BB11-4315-BA09-AB39993E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260" y="2214457"/>
                <a:ext cx="105580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668F6F3-DFCE-4022-AC5D-280DC77A79DF}"/>
              </a:ext>
            </a:extLst>
          </p:cNvPr>
          <p:cNvSpPr/>
          <p:nvPr/>
        </p:nvSpPr>
        <p:spPr>
          <a:xfrm>
            <a:off x="4160364" y="3605011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8F60A3C-4C77-4C90-A1C6-109715865C7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908224" y="3252989"/>
            <a:ext cx="0" cy="352022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E42347-89DD-4728-B929-0F7A3EA9AD28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908224" y="4811642"/>
            <a:ext cx="0" cy="6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846E6BC-8625-4ECD-899C-C0C64675F82F}"/>
                  </a:ext>
                </a:extLst>
              </p:cNvPr>
              <p:cNvSpPr txBox="1"/>
              <p:nvPr/>
            </p:nvSpPr>
            <p:spPr>
              <a:xfrm>
                <a:off x="4531151" y="5452844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846E6BC-8625-4ECD-899C-C0C64675F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151" y="5452844"/>
                <a:ext cx="75414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D9B5C8-A5F3-487F-B55D-72CEF43ECAC9}"/>
                  </a:ext>
                </a:extLst>
              </p:cNvPr>
              <p:cNvSpPr txBox="1"/>
              <p:nvPr/>
            </p:nvSpPr>
            <p:spPr>
              <a:xfrm>
                <a:off x="4374036" y="2218339"/>
                <a:ext cx="10558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D9B5C8-A5F3-487F-B55D-72CEF43EC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6" y="2218339"/>
                <a:ext cx="10558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ACAECD0-ACCC-49FE-9990-B63D4F61639D}"/>
              </a:ext>
            </a:extLst>
          </p:cNvPr>
          <p:cNvSpPr/>
          <p:nvPr/>
        </p:nvSpPr>
        <p:spPr>
          <a:xfrm>
            <a:off x="1941926" y="3605011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C22566-CAD7-4538-996E-7029787B752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689786" y="3252989"/>
            <a:ext cx="0" cy="352022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09BA68-0985-40D0-A297-E0391B2DC790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2689786" y="4811642"/>
            <a:ext cx="0" cy="6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02D2D95-F110-44CC-B05F-9A769F7BA499}"/>
                  </a:ext>
                </a:extLst>
              </p:cNvPr>
              <p:cNvSpPr txBox="1"/>
              <p:nvPr/>
            </p:nvSpPr>
            <p:spPr>
              <a:xfrm>
                <a:off x="2312713" y="5452844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02D2D95-F110-44CC-B05F-9A769F7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713" y="5452844"/>
                <a:ext cx="7541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B6FB065-60A5-4F68-8DF5-B45D30F2123B}"/>
                  </a:ext>
                </a:extLst>
              </p:cNvPr>
              <p:cNvSpPr txBox="1"/>
              <p:nvPr/>
            </p:nvSpPr>
            <p:spPr>
              <a:xfrm>
                <a:off x="2155598" y="2218339"/>
                <a:ext cx="10558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B6FB065-60A5-4F68-8DF5-B45D30F2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98" y="2218339"/>
                <a:ext cx="105580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3756B4A-8541-44C9-A3D2-A3FABCCB27AE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>
            <a:off x="3437646" y="4208327"/>
            <a:ext cx="72271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49774E7-DBC3-4DE3-AA90-E54DDED2A71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656084" y="4208327"/>
            <a:ext cx="55932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37BF0E0-7010-4898-B5A2-8ED61536B0D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0326" y="4208327"/>
            <a:ext cx="631600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8F3EEDA-E971-4C7A-A177-4BEB43A731EC}"/>
              </a:ext>
            </a:extLst>
          </p:cNvPr>
          <p:cNvSpPr/>
          <p:nvPr/>
        </p:nvSpPr>
        <p:spPr>
          <a:xfrm>
            <a:off x="592310" y="3809631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E79C02-6A49-420E-8154-FC0AC2313D88}"/>
              </a:ext>
            </a:extLst>
          </p:cNvPr>
          <p:cNvSpPr txBox="1"/>
          <p:nvPr/>
        </p:nvSpPr>
        <p:spPr>
          <a:xfrm>
            <a:off x="6264905" y="3946717"/>
            <a:ext cx="39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…</a:t>
            </a:r>
            <a:endParaRPr lang="en-US" sz="2800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8CC79B-6CEA-4E5A-9659-890B76B013E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45308" y="4204445"/>
            <a:ext cx="55932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91B5DD9-D495-472A-A8E5-46A4A5755234}"/>
              </a:ext>
            </a:extLst>
          </p:cNvPr>
          <p:cNvSpPr/>
          <p:nvPr/>
        </p:nvSpPr>
        <p:spPr>
          <a:xfrm>
            <a:off x="2174452" y="3096272"/>
            <a:ext cx="1036950" cy="3189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  <a:endParaRPr lang="en-US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C788882B-E05B-445C-B28C-77A5B2C5AB80}"/>
              </a:ext>
            </a:extLst>
          </p:cNvPr>
          <p:cNvSpPr/>
          <p:nvPr/>
        </p:nvSpPr>
        <p:spPr>
          <a:xfrm>
            <a:off x="4386036" y="3096272"/>
            <a:ext cx="1036950" cy="3189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3F7AF0B-3A8B-43A5-BAA2-20B803E7EBC3}"/>
              </a:ext>
            </a:extLst>
          </p:cNvPr>
          <p:cNvSpPr/>
          <p:nvPr/>
        </p:nvSpPr>
        <p:spPr>
          <a:xfrm>
            <a:off x="6969543" y="3096272"/>
            <a:ext cx="1036950" cy="3189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  <a:endParaRPr lang="en-US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05AACE-DCE2-4108-A82B-812A7000AEF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689787" y="2860788"/>
            <a:ext cx="3140" cy="235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740E1E-0A4F-42AD-9083-A083AC5D379B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4901938" y="2864670"/>
            <a:ext cx="2573" cy="2316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9113D7C-59DC-4682-A81D-C0B442088833}"/>
              </a:ext>
            </a:extLst>
          </p:cNvPr>
          <p:cNvCxnSpPr>
            <a:cxnSpLocks/>
            <a:stCxn id="43" idx="0"/>
            <a:endCxn id="18" idx="2"/>
          </p:cNvCxnSpPr>
          <p:nvPr/>
        </p:nvCxnSpPr>
        <p:spPr>
          <a:xfrm flipV="1">
            <a:off x="7488018" y="2860788"/>
            <a:ext cx="3144" cy="235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3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93EA611-12F0-417C-B7C5-8555199C8419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253B3BA-B5E5-407F-9DA5-8587C35018A0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3533215-67A7-43E8-AB45-85EDBE3C1F8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816C82F7-F598-4C59-92D6-8229B876FDD2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4D26336D-8E0B-4073-9173-8EF35634D7BD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C3D67D8F-DA4A-4F7F-8D52-416134F07CE6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25D3CE68-3C27-430F-846F-B7B83E084BBB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47EEC12A-C05C-451A-ACCD-385091D835EB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83191327-2341-49A4-B281-ED770DB16708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FB62A6EC-189A-45B2-8141-8B8327A2680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812FD24-F731-4464-BF01-013E09C23C25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A10622DF-FB53-46C6-90F8-4073CBC421CD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420E584-E651-46CA-9CEE-19BE7FB03D1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CFC840D-F7CF-460A-95C0-57D59DA5A11B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FB268A0-46C7-4FEE-B79E-CEB8E2EC46B2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2F6D550-1860-457E-B5A0-57895E2230A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1B2EA661-4853-4E1D-B5DC-6EE47A5DAC9E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9C2C7EE5-ADE3-4028-B3F2-350284A31384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3997DDAA-EB7C-4823-9DC6-559BF763C891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4B3038E6-B2D4-42C1-A46B-68DB53798CD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ADF51E74-2884-401C-85D3-97539ABBB610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E70C5215-7A7A-4618-A832-D588D8F4B132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297853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èche : droite 30">
            <a:extLst>
              <a:ext uri="{FF2B5EF4-FFF2-40B4-BE49-F238E27FC236}">
                <a16:creationId xmlns:a16="http://schemas.microsoft.com/office/drawing/2014/main" id="{F1CED27F-459B-43A7-BA2D-F3E84DC58921}"/>
              </a:ext>
            </a:extLst>
          </p:cNvPr>
          <p:cNvSpPr/>
          <p:nvPr/>
        </p:nvSpPr>
        <p:spPr>
          <a:xfrm rot="10800000">
            <a:off x="2799759" y="4351787"/>
            <a:ext cx="5882325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Grand écran</PresentationFormat>
  <Paragraphs>580</Paragraphs>
  <Slides>41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Raleway</vt:lpstr>
      <vt:lpstr>Thème Office</vt:lpstr>
      <vt:lpstr>Recurrent Neural Networks</vt:lpstr>
      <vt:lpstr>Outline</vt:lpstr>
      <vt:lpstr>Dynamical systems</vt:lpstr>
      <vt:lpstr>Dynamical systems</vt:lpstr>
      <vt:lpstr>Dynamical systems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Issues with RNNs</vt:lpstr>
      <vt:lpstr>Issues with RNNs</vt:lpstr>
      <vt:lpstr>Présentation PowerPoint</vt:lpstr>
      <vt:lpstr>Long-Short Term Memory Networks</vt:lpstr>
      <vt:lpstr>Long-Short Term Memory Unit</vt:lpstr>
      <vt:lpstr>Long-Short Term Memory Unit</vt:lpstr>
      <vt:lpstr>Long-Short Term Memory Unit</vt:lpstr>
      <vt:lpstr>Long-Short Term Memory Unit</vt:lpstr>
      <vt:lpstr>Parenthesis</vt:lpstr>
      <vt:lpstr>Long-Short Term Memory Unit</vt:lpstr>
      <vt:lpstr>LSTM architecture</vt:lpstr>
      <vt:lpstr>LSTM architecture</vt:lpstr>
      <vt:lpstr>LSTM architecture</vt:lpstr>
      <vt:lpstr>Gated Recurrent Units (GRUs)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188</cp:revision>
  <dcterms:created xsi:type="dcterms:W3CDTF">2020-06-05T13:14:31Z</dcterms:created>
  <dcterms:modified xsi:type="dcterms:W3CDTF">2024-04-13T21:42:37Z</dcterms:modified>
</cp:coreProperties>
</file>