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7" r:id="rId4"/>
    <p:sldId id="268" r:id="rId5"/>
    <p:sldId id="406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407" r:id="rId15"/>
    <p:sldId id="408" r:id="rId16"/>
    <p:sldId id="409" r:id="rId17"/>
    <p:sldId id="290" r:id="rId18"/>
    <p:sldId id="276" r:id="rId19"/>
    <p:sldId id="303" r:id="rId20"/>
    <p:sldId id="304" r:id="rId21"/>
    <p:sldId id="292" r:id="rId22"/>
    <p:sldId id="264" r:id="rId23"/>
    <p:sldId id="265" r:id="rId24"/>
    <p:sldId id="40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C81F-2B0A-4AE9-9609-6E327A871E86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A1C3-D9CA-4F43-A772-5A12B420F0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another neural network?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2A1C3-D9CA-4F43-A772-5A12B420F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INITIAL REMARKS ON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Remarks on Deep Learning (I)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685881" y="2196445"/>
            <a:ext cx="938752" cy="707886"/>
          </a:xfrm>
          <a:prstGeom prst="wedgeRectCallout">
            <a:avLst>
              <a:gd name="adj1" fmla="val -58456"/>
              <a:gd name="adj2" fmla="val 25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4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310566" y="1915205"/>
            <a:ext cx="2410119" cy="1649688"/>
          </a:xfrm>
          <a:prstGeom prst="wedgeRectCallout">
            <a:avLst>
              <a:gd name="adj1" fmla="val -44375"/>
              <a:gd name="adj2" fmla="val 9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Feature construction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EC1826-200C-4DDC-A8B1-7DD4937AA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33225" r="19588" b="25170"/>
          <a:stretch/>
        </p:blipFill>
        <p:spPr bwMode="auto">
          <a:xfrm>
            <a:off x="3617989" y="2275677"/>
            <a:ext cx="1800420" cy="11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Really started with Deep Learning</a:t>
            </a:r>
          </a:p>
          <a:p>
            <a:pPr lvl="1"/>
            <a:r>
              <a:rPr lang="en-US" dirty="0"/>
              <a:t>Using multiple layers creates a “funnel” of knowledge</a:t>
            </a:r>
          </a:p>
          <a:p>
            <a:pPr lvl="1"/>
            <a:r>
              <a:rPr lang="en-US" dirty="0"/>
              <a:t>Early layers learn generic problem information, can be </a:t>
            </a:r>
            <a:r>
              <a:rPr lang="en-US" b="1" dirty="0"/>
              <a:t>reused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Checkpoints, restarting training is </a:t>
            </a:r>
            <a:r>
              <a:rPr lang="en-US" i="1" dirty="0"/>
              <a:t>easy</a:t>
            </a:r>
          </a:p>
          <a:p>
            <a:pPr lvl="1"/>
            <a:endParaRPr lang="en-US" dirty="0"/>
          </a:p>
          <a:p>
            <a:r>
              <a:rPr lang="en-US" dirty="0"/>
              <a:t>Not unique to neural networks</a:t>
            </a:r>
          </a:p>
          <a:p>
            <a:pPr lvl="1"/>
            <a:r>
              <a:rPr lang="en-US" dirty="0"/>
              <a:t>But it is still an under-researched topic for other ML algorithms</a:t>
            </a:r>
          </a:p>
          <a:p>
            <a:pPr lvl="1"/>
            <a:r>
              <a:rPr lang="en-US" dirty="0"/>
              <a:t>It’s probably more straightforward for DL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</a:t>
            </a:r>
          </a:p>
          <a:p>
            <a:r>
              <a:rPr lang="it-IT" dirty="0"/>
              <a:t>Why are Neural Networks winning?</a:t>
            </a:r>
          </a:p>
          <a:p>
            <a:r>
              <a:rPr lang="it-IT" dirty="0"/>
              <a:t>Overparametrization</a:t>
            </a:r>
          </a:p>
          <a:p>
            <a:r>
              <a:rPr lang="it-IT" dirty="0"/>
              <a:t>Practical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and discussion are still ongoing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E6EF-B3AA-473F-B475-9D0A10AE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72" y="2003105"/>
            <a:ext cx="9383434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0EDB9B-6BB3-4ACF-80A0-43B5D6843A57}"/>
              </a:ext>
            </a:extLst>
          </p:cNvPr>
          <p:cNvSpPr/>
          <p:nvPr/>
        </p:nvSpPr>
        <p:spPr>
          <a:xfrm>
            <a:off x="4836188" y="5306267"/>
            <a:ext cx="6763184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Curth</a:t>
            </a:r>
            <a:r>
              <a:rPr lang="en-US" dirty="0"/>
              <a:t>, Jeffares, and van der </a:t>
            </a:r>
            <a:r>
              <a:rPr lang="en-US" dirty="0" err="1"/>
              <a:t>Schaar</a:t>
            </a:r>
            <a:r>
              <a:rPr lang="en-US" dirty="0"/>
              <a:t>. 2023. In: Proceedings of </a:t>
            </a:r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takes </a:t>
            </a:r>
            <a:r>
              <a:rPr lang="en-US" b="1" dirty="0"/>
              <a:t>a lot</a:t>
            </a:r>
            <a:r>
              <a:rPr lang="en-US" dirty="0"/>
              <a:t> of time, depending on parameter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Grinsztajn</a:t>
            </a:r>
            <a:r>
              <a:rPr lang="en-US" sz="1800" dirty="0"/>
              <a:t>, L., </a:t>
            </a:r>
            <a:r>
              <a:rPr lang="en-US" sz="1800" dirty="0" err="1"/>
              <a:t>Oyallon</a:t>
            </a:r>
            <a:r>
              <a:rPr lang="en-US" sz="1800" dirty="0"/>
              <a:t>, E., &amp; </a:t>
            </a:r>
            <a:r>
              <a:rPr lang="en-US" sz="1800" dirty="0" err="1"/>
              <a:t>Varoquaux</a:t>
            </a:r>
            <a:r>
              <a:rPr lang="en-US" sz="1800" dirty="0"/>
              <a:t>, G. (2022). </a:t>
            </a:r>
            <a:r>
              <a:rPr lang="en-US" sz="1800" i="1" dirty="0"/>
              <a:t>Why do tree-based models still outperform deep learning on typical tabular data?</a:t>
            </a:r>
            <a:r>
              <a:rPr lang="en-US" sz="1800" dirty="0"/>
              <a:t>. Advances in Neural Information Processing Systems, 35.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Curth</a:t>
            </a:r>
            <a:r>
              <a:rPr lang="en-US" sz="1800" dirty="0"/>
              <a:t>, A., Jeffares, A., &amp; van der </a:t>
            </a:r>
            <a:r>
              <a:rPr lang="en-US" sz="1800" dirty="0" err="1"/>
              <a:t>Schaar</a:t>
            </a:r>
            <a:r>
              <a:rPr lang="en-US" sz="1800" dirty="0"/>
              <a:t>, M. (2024). </a:t>
            </a:r>
            <a:r>
              <a:rPr lang="en-US" sz="1800" i="1" dirty="0"/>
              <a:t>A U-turn on double descent: Rethinking parameter counting in statistical learning</a:t>
            </a:r>
            <a:r>
              <a:rPr lang="en-US" sz="1800" dirty="0"/>
              <a:t>. Advances in Neural Information Processing Systems, 36.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B001D-795D-4F06-8DCC-9FBF3B6B1887}"/>
              </a:ext>
            </a:extLst>
          </p:cNvPr>
          <p:cNvSpPr/>
          <p:nvPr/>
        </p:nvSpPr>
        <p:spPr>
          <a:xfrm rot="21183033">
            <a:off x="480767" y="5357949"/>
            <a:ext cx="11001080" cy="680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 sometimes, “Deep Learning” with just </a:t>
            </a:r>
            <a:r>
              <a:rPr lang="en-US" sz="2800" b="1" dirty="0"/>
              <a:t>one layer</a:t>
            </a:r>
            <a:r>
              <a:rPr lang="en-US" sz="2800" dirty="0"/>
              <a:t>! Inclusive term :-D</a:t>
            </a:r>
          </a:p>
        </p:txBody>
      </p:sp>
    </p:spTree>
    <p:extLst>
      <p:ext uri="{BB962C8B-B14F-4D97-AF65-F5344CB8AC3E}">
        <p14:creationId xmlns:p14="http://schemas.microsoft.com/office/powerpoint/2010/main" val="370666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Grand écran</PresentationFormat>
  <Paragraphs>144</Paragraphs>
  <Slides>24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Thème Office</vt:lpstr>
      <vt:lpstr>Remarks on Deep Learning (I)</vt:lpstr>
      <vt:lpstr>Outline</vt:lpstr>
      <vt:lpstr>Neural Networks vs Deep Learning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Overparametrization</vt:lpstr>
      <vt:lpstr>Overparametrization</vt:lpstr>
      <vt:lpstr>Overparametrization</vt:lpstr>
      <vt:lpstr>Worst enemies of DL (in this class, at least)</vt:lpstr>
      <vt:lpstr>Worst enemies of DL (in this class, at least)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50</cp:revision>
  <dcterms:created xsi:type="dcterms:W3CDTF">2020-06-05T13:14:31Z</dcterms:created>
  <dcterms:modified xsi:type="dcterms:W3CDTF">2024-04-06T07:43:04Z</dcterms:modified>
</cp:coreProperties>
</file>