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07" r:id="rId5"/>
    <p:sldId id="408" r:id="rId6"/>
    <p:sldId id="406" r:id="rId7"/>
    <p:sldId id="260" r:id="rId8"/>
    <p:sldId id="261" r:id="rId9"/>
    <p:sldId id="40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Making sense of CNNs: Visualization techniques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xAI: eXplainable AI</a:t>
            </a:r>
          </a:p>
          <a:p>
            <a:r>
              <a:rPr lang="it-IT" dirty="0"/>
              <a:t>Visualization of feature patterns</a:t>
            </a:r>
          </a:p>
          <a:p>
            <a:r>
              <a:rPr lang="it-IT" dirty="0"/>
              <a:t>Saliency maps</a:t>
            </a:r>
          </a:p>
          <a:p>
            <a:r>
              <a:rPr lang="it-IT" dirty="0"/>
              <a:t>Grad-CAM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877910-35B3-455D-8802-54A5AE86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18" y="1668744"/>
            <a:ext cx="4334882" cy="4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2DEF-84CD-47B2-8696-26F8635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effect is even worse for CNNs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7E58-C33C-4CAF-9DF7-4CEDB6EC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construction step</a:t>
            </a:r>
          </a:p>
          <a:p>
            <a:r>
              <a:rPr lang="en-US" dirty="0"/>
              <a:t>What are the features used?</a:t>
            </a:r>
          </a:p>
        </p:txBody>
      </p:sp>
    </p:spTree>
    <p:extLst>
      <p:ext uri="{BB962C8B-B14F-4D97-AF65-F5344CB8AC3E}">
        <p14:creationId xmlns:p14="http://schemas.microsoft.com/office/powerpoint/2010/main" val="23958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Relatively new research field</a:t>
            </a:r>
          </a:p>
          <a:p>
            <a:pPr lvl="1"/>
            <a:r>
              <a:rPr lang="en-US" dirty="0"/>
              <a:t>“Open the black box”, answer “Why is it behaving like that?”</a:t>
            </a:r>
          </a:p>
          <a:p>
            <a:pPr lvl="1"/>
            <a:r>
              <a:rPr lang="en-US" b="1" dirty="0"/>
              <a:t>Local explanation</a:t>
            </a:r>
            <a:r>
              <a:rPr lang="en-US" dirty="0"/>
              <a:t>: why behavior for </a:t>
            </a:r>
            <a:r>
              <a:rPr lang="en-US" b="1" dirty="0"/>
              <a:t>this sample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Global explanation</a:t>
            </a:r>
            <a:r>
              <a:rPr lang="en-US" dirty="0"/>
              <a:t>: why behavior in general, or for a class?</a:t>
            </a:r>
          </a:p>
          <a:p>
            <a:pPr lvl="1"/>
            <a:endParaRPr lang="en-US" dirty="0"/>
          </a:p>
          <a:p>
            <a:r>
              <a:rPr lang="en-US" dirty="0"/>
              <a:t>Ongoing discussion</a:t>
            </a:r>
          </a:p>
          <a:p>
            <a:pPr lvl="1"/>
            <a:r>
              <a:rPr lang="en-US" dirty="0"/>
              <a:t>What is the definition of </a:t>
            </a:r>
            <a:r>
              <a:rPr lang="en-US" b="1" dirty="0"/>
              <a:t>explanation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Difference between </a:t>
            </a:r>
            <a:r>
              <a:rPr lang="en-US" i="1" dirty="0"/>
              <a:t>explanation</a:t>
            </a:r>
            <a:r>
              <a:rPr lang="en-US" dirty="0"/>
              <a:t> and </a:t>
            </a:r>
            <a:r>
              <a:rPr lang="en-US" i="1" dirty="0"/>
              <a:t>interpretation</a:t>
            </a:r>
          </a:p>
          <a:p>
            <a:pPr lvl="1"/>
            <a:r>
              <a:rPr lang="en-US" dirty="0"/>
              <a:t>Is it possible to build white-box ML algorithms? Yes, but…*</a:t>
            </a:r>
          </a:p>
        </p:txBody>
      </p:sp>
    </p:spTree>
    <p:extLst>
      <p:ext uri="{BB962C8B-B14F-4D97-AF65-F5344CB8AC3E}">
        <p14:creationId xmlns:p14="http://schemas.microsoft.com/office/powerpoint/2010/main" val="8934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Model-agnostic methods</a:t>
            </a:r>
          </a:p>
          <a:p>
            <a:pPr lvl="1"/>
            <a:r>
              <a:rPr lang="en-US" dirty="0"/>
              <a:t>LIME</a:t>
            </a:r>
          </a:p>
          <a:p>
            <a:pPr lvl="1"/>
            <a:r>
              <a:rPr lang="en-US" dirty="0"/>
              <a:t>SHAP/SHAPLY</a:t>
            </a:r>
          </a:p>
          <a:p>
            <a:pPr lvl="1"/>
            <a:r>
              <a:rPr lang="en-US" dirty="0"/>
              <a:t>Relative feature importance (e.g. permutation importance)</a:t>
            </a:r>
          </a:p>
          <a:p>
            <a:pPr lvl="1"/>
            <a:endParaRPr lang="en-US" dirty="0"/>
          </a:p>
          <a:p>
            <a:r>
              <a:rPr lang="en-US" dirty="0"/>
              <a:t>For CNNs, we have some model-specific methods</a:t>
            </a:r>
          </a:p>
          <a:p>
            <a:pPr lvl="1"/>
            <a:r>
              <a:rPr lang="en-US" dirty="0"/>
              <a:t>Since the models are performing </a:t>
            </a:r>
            <a:r>
              <a:rPr lang="en-US" b="1" dirty="0"/>
              <a:t>feature construction/extraction</a:t>
            </a:r>
          </a:p>
          <a:p>
            <a:pPr lvl="1"/>
            <a:r>
              <a:rPr lang="en-US" dirty="0"/>
              <a:t>We are not even sure of </a:t>
            </a:r>
            <a:r>
              <a:rPr lang="en-US" i="1" dirty="0"/>
              <a:t>what the features are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80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384778"/>
            <a:ext cx="7905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28F8-2E9C-4B7B-AAC0-587F140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Saliency maps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1C3D2-6F27-4683-9631-859809B0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191-EEBA-4AD2-A28A-BB9C1CB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Grad-CAM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E916FF-1CBD-4F4B-B2A6-B9A34431B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sz="1800" dirty="0" err="1"/>
              <a:t>Selvaraju</a:t>
            </a:r>
            <a:r>
              <a:rPr lang="en-US" sz="1800" dirty="0"/>
              <a:t>, R. R., Cogswell, M., Das, A., </a:t>
            </a:r>
            <a:r>
              <a:rPr lang="en-US" sz="1800" dirty="0" err="1"/>
              <a:t>Vedantam</a:t>
            </a:r>
            <a:r>
              <a:rPr lang="en-US" sz="1800" dirty="0"/>
              <a:t>, R., Parikh, D., &amp; Batra, D. (2017). Grad-cam: Visual explanations from deep networks via gradient-based localization. In Proceedings of the IEEE international conference on computer vision (pp. 618-626).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Springenberg</a:t>
            </a:r>
            <a:r>
              <a:rPr lang="en-US" sz="1800" dirty="0"/>
              <a:t>, J. T., </a:t>
            </a:r>
            <a:r>
              <a:rPr lang="en-US" sz="1800" dirty="0" err="1"/>
              <a:t>Dosovitskiy</a:t>
            </a:r>
            <a:r>
              <a:rPr lang="en-US" sz="1800" dirty="0"/>
              <a:t>, A., </a:t>
            </a:r>
            <a:r>
              <a:rPr lang="en-US" sz="1800" dirty="0" err="1"/>
              <a:t>Brox</a:t>
            </a:r>
            <a:r>
              <a:rPr lang="en-US" sz="1800" dirty="0"/>
              <a:t>, T., &amp; </a:t>
            </a:r>
            <a:r>
              <a:rPr lang="en-US" sz="1800" dirty="0" err="1"/>
              <a:t>Riedmiller</a:t>
            </a:r>
            <a:r>
              <a:rPr lang="en-US" sz="1800" dirty="0"/>
              <a:t>, M. (2014). Striving for simplicity: The all convolutional net. </a:t>
            </a:r>
            <a:r>
              <a:rPr lang="en-US" sz="1800" dirty="0" err="1"/>
              <a:t>arXiv</a:t>
            </a:r>
            <a:r>
              <a:rPr lang="en-US" sz="1800" dirty="0"/>
              <a:t> preprint arXiv:1412.6806.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Thème Office</vt:lpstr>
      <vt:lpstr>Making sense of CNNs: Visualization techniques</vt:lpstr>
      <vt:lpstr>Outline</vt:lpstr>
      <vt:lpstr>Black-box effect is even worse for CNNs</vt:lpstr>
      <vt:lpstr>xAI: eXplainable AI</vt:lpstr>
      <vt:lpstr>xAI: eXplainable AI</vt:lpstr>
      <vt:lpstr>Visualization of feature patterns</vt:lpstr>
      <vt:lpstr>Saliency maps</vt:lpstr>
      <vt:lpstr>Grad-CAM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44</cp:revision>
  <dcterms:created xsi:type="dcterms:W3CDTF">2020-06-05T13:14:31Z</dcterms:created>
  <dcterms:modified xsi:type="dcterms:W3CDTF">2024-04-06T21:02:48Z</dcterms:modified>
</cp:coreProperties>
</file>