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77" r:id="rId6"/>
    <p:sldId id="276" r:id="rId7"/>
    <p:sldId id="264" r:id="rId8"/>
    <p:sldId id="270" r:id="rId9"/>
    <p:sldId id="271" r:id="rId10"/>
    <p:sldId id="260" r:id="rId11"/>
    <p:sldId id="261" r:id="rId12"/>
    <p:sldId id="262" r:id="rId13"/>
    <p:sldId id="263" r:id="rId14"/>
    <p:sldId id="272" r:id="rId15"/>
    <p:sldId id="273" r:id="rId16"/>
    <p:sldId id="274" r:id="rId17"/>
    <p:sldId id="265" r:id="rId18"/>
    <p:sldId id="275" r:id="rId19"/>
    <p:sldId id="279" r:id="rId20"/>
    <p:sldId id="280" r:id="rId21"/>
    <p:sldId id="26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Advanced topics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Optimization: </a:t>
            </a:r>
            <a:br>
              <a:rPr lang="it-IT" dirty="0"/>
            </a:br>
            <a:r>
              <a:rPr lang="it-IT" dirty="0"/>
              <a:t>Advanced Topics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BDE3C-81BA-46F6-A1F8-1E1D5F5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EF8AA-136E-4887-A114-62B0581EC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objective function has the </a:t>
            </a:r>
            <a:r>
              <a:rPr lang="en-US" b="1" dirty="0"/>
              <a:t>same value</a:t>
            </a:r>
            <a:r>
              <a:rPr lang="en-US" dirty="0"/>
              <a:t> everywhere…</a:t>
            </a:r>
          </a:p>
          <a:p>
            <a:r>
              <a:rPr lang="en-US" dirty="0"/>
              <a:t>…EXCEPT in </a:t>
            </a:r>
            <a:r>
              <a:rPr lang="en-US" b="1" dirty="0"/>
              <a:t>one (or few) specific points</a:t>
            </a:r>
            <a:r>
              <a:rPr lang="en-US" dirty="0"/>
              <a:t> you are interested in</a:t>
            </a:r>
          </a:p>
          <a:p>
            <a:r>
              <a:rPr lang="en-US" dirty="0"/>
              <a:t>Example: bug in software/hardware</a:t>
            </a:r>
          </a:p>
        </p:txBody>
      </p:sp>
      <p:pic>
        <p:nvPicPr>
          <p:cNvPr id="1026" name="Picture 2" descr="Dirac delta function - Wikipedia">
            <a:extLst>
              <a:ext uri="{FF2B5EF4-FFF2-40B4-BE49-F238E27FC236}">
                <a16:creationId xmlns:a16="http://schemas.microsoft.com/office/drawing/2014/main" id="{32A00A60-5448-415B-AC52-7A704C4D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5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irac delta function - Wikipedia">
            <a:extLst>
              <a:ext uri="{FF2B5EF4-FFF2-40B4-BE49-F238E27FC236}">
                <a16:creationId xmlns:a16="http://schemas.microsoft.com/office/drawing/2014/main" id="{988199CB-01BC-4E34-978B-5ED0DB49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There is NO SOLUTION</a:t>
                </a:r>
              </a:p>
              <a:p>
                <a:pPr lvl="1"/>
                <a:r>
                  <a:rPr lang="en-US" dirty="0"/>
                  <a:t>However, we can </a:t>
                </a:r>
                <a:r>
                  <a:rPr lang="en-US" i="1" dirty="0"/>
                  <a:t>smoothen</a:t>
                </a:r>
                <a:r>
                  <a:rPr lang="en-US" dirty="0"/>
                  <a:t> the objective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domain knowledge, create another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function is at least correlated to the “true” one</a:t>
                </a:r>
              </a:p>
              <a:p>
                <a:pPr lvl="1"/>
                <a:r>
                  <a:rPr lang="en-US" dirty="0"/>
                  <a:t>Global optimum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on or near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 optimum (local or global)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47D87C5-1FEA-4B1B-9F52-93E4F98BA11B}"/>
              </a:ext>
            </a:extLst>
          </p:cNvPr>
          <p:cNvSpPr/>
          <p:nvPr/>
        </p:nvSpPr>
        <p:spPr>
          <a:xfrm>
            <a:off x="7758260" y="4040627"/>
            <a:ext cx="3477327" cy="1894693"/>
          </a:xfrm>
          <a:custGeom>
            <a:avLst/>
            <a:gdLst>
              <a:gd name="connsiteX0" fmla="*/ 0 w 3477327"/>
              <a:gd name="connsiteY0" fmla="*/ 1875935 h 2054950"/>
              <a:gd name="connsiteX1" fmla="*/ 216816 w 3477327"/>
              <a:gd name="connsiteY1" fmla="*/ 1206632 h 2054950"/>
              <a:gd name="connsiteX2" fmla="*/ 593888 w 3477327"/>
              <a:gd name="connsiteY2" fmla="*/ 1932496 h 2054950"/>
              <a:gd name="connsiteX3" fmla="*/ 914400 w 3477327"/>
              <a:gd name="connsiteY3" fmla="*/ 1762814 h 2054950"/>
              <a:gd name="connsiteX4" fmla="*/ 1197204 w 3477327"/>
              <a:gd name="connsiteY4" fmla="*/ 1960776 h 2054950"/>
              <a:gd name="connsiteX5" fmla="*/ 1687398 w 3477327"/>
              <a:gd name="connsiteY5" fmla="*/ 1 h 2054950"/>
              <a:gd name="connsiteX6" fmla="*/ 2234152 w 3477327"/>
              <a:gd name="connsiteY6" fmla="*/ 1970203 h 2054950"/>
              <a:gd name="connsiteX7" fmla="*/ 2677212 w 3477327"/>
              <a:gd name="connsiteY7" fmla="*/ 923828 h 2054950"/>
              <a:gd name="connsiteX8" fmla="*/ 3110845 w 3477327"/>
              <a:gd name="connsiteY8" fmla="*/ 2017337 h 2054950"/>
              <a:gd name="connsiteX9" fmla="*/ 3440783 w 3477327"/>
              <a:gd name="connsiteY9" fmla="*/ 1338607 h 2054950"/>
              <a:gd name="connsiteX10" fmla="*/ 3469064 w 3477327"/>
              <a:gd name="connsiteY10" fmla="*/ 1272620 h 2054950"/>
              <a:gd name="connsiteX11" fmla="*/ 3469064 w 3477327"/>
              <a:gd name="connsiteY11" fmla="*/ 1272620 h 2054950"/>
              <a:gd name="connsiteX12" fmla="*/ 3469064 w 3477327"/>
              <a:gd name="connsiteY12" fmla="*/ 1272620 h 20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27" h="2054950">
                <a:moveTo>
                  <a:pt x="0" y="1875935"/>
                </a:moveTo>
                <a:cubicBezTo>
                  <a:pt x="58917" y="1536570"/>
                  <a:pt x="117835" y="1197205"/>
                  <a:pt x="216816" y="1206632"/>
                </a:cubicBezTo>
                <a:cubicBezTo>
                  <a:pt x="315797" y="1216059"/>
                  <a:pt x="477624" y="1839799"/>
                  <a:pt x="593888" y="1932496"/>
                </a:cubicBezTo>
                <a:cubicBezTo>
                  <a:pt x="710152" y="2025193"/>
                  <a:pt x="813847" y="1758101"/>
                  <a:pt x="914400" y="1762814"/>
                </a:cubicBezTo>
                <a:cubicBezTo>
                  <a:pt x="1014953" y="1767527"/>
                  <a:pt x="1068371" y="2254578"/>
                  <a:pt x="1197204" y="1960776"/>
                </a:cubicBezTo>
                <a:cubicBezTo>
                  <a:pt x="1326037" y="1666974"/>
                  <a:pt x="1514573" y="-1570"/>
                  <a:pt x="1687398" y="1"/>
                </a:cubicBezTo>
                <a:cubicBezTo>
                  <a:pt x="1860223" y="1572"/>
                  <a:pt x="2069183" y="1816232"/>
                  <a:pt x="2234152" y="1970203"/>
                </a:cubicBezTo>
                <a:cubicBezTo>
                  <a:pt x="2399121" y="2124174"/>
                  <a:pt x="2531097" y="915972"/>
                  <a:pt x="2677212" y="923828"/>
                </a:cubicBezTo>
                <a:cubicBezTo>
                  <a:pt x="2823327" y="931684"/>
                  <a:pt x="2983583" y="1948207"/>
                  <a:pt x="3110845" y="2017337"/>
                </a:cubicBezTo>
                <a:cubicBezTo>
                  <a:pt x="3238107" y="2086467"/>
                  <a:pt x="3381080" y="1462726"/>
                  <a:pt x="3440783" y="1338607"/>
                </a:cubicBezTo>
                <a:cubicBezTo>
                  <a:pt x="3500486" y="1214487"/>
                  <a:pt x="3469064" y="1272620"/>
                  <a:pt x="3469064" y="1272620"/>
                </a:cubicBezTo>
                <a:lnTo>
                  <a:pt x="3469064" y="1272620"/>
                </a:lnTo>
                <a:lnTo>
                  <a:pt x="3469064" y="12726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/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finding bugs in software / hardware</a:t>
            </a:r>
          </a:p>
          <a:p>
            <a:pPr lvl="1"/>
            <a:r>
              <a:rPr lang="en-US" dirty="0"/>
              <a:t>Candidate solution: input to the device under test</a:t>
            </a:r>
          </a:p>
          <a:p>
            <a:pPr lvl="1"/>
            <a:r>
              <a:rPr lang="en-US" dirty="0"/>
              <a:t>Fitness function: we found a bug (crash) / we did not find a bug</a:t>
            </a:r>
          </a:p>
          <a:p>
            <a:pPr lvl="1"/>
            <a:r>
              <a:rPr lang="en-US" dirty="0"/>
              <a:t>Smoothening: number of different functionalities activated</a:t>
            </a:r>
          </a:p>
          <a:p>
            <a:pPr lvl="1"/>
            <a:r>
              <a:rPr lang="en-US" dirty="0"/>
              <a:t>“The more functions activated, the more likely to trigger a bug”</a:t>
            </a:r>
          </a:p>
          <a:p>
            <a:r>
              <a:rPr lang="en-US" dirty="0"/>
              <a:t>As there are no gradients, stochastic/approximate (EAs)</a:t>
            </a:r>
          </a:p>
          <a:p>
            <a:pPr lvl="1"/>
            <a:r>
              <a:rPr lang="en-US" dirty="0"/>
              <a:t>Meta (Facebook) uses </a:t>
            </a:r>
            <a:r>
              <a:rPr lang="en-US" b="1" dirty="0" err="1"/>
              <a:t>Sapienz</a:t>
            </a:r>
            <a:r>
              <a:rPr lang="en-US" dirty="0"/>
              <a:t> to test/debug user interfaces</a:t>
            </a:r>
          </a:p>
          <a:p>
            <a:pPr lvl="1"/>
            <a:r>
              <a:rPr lang="en-US" dirty="0"/>
              <a:t>Motorola used it to test phones (2008)</a:t>
            </a:r>
          </a:p>
          <a:p>
            <a:pPr lvl="1"/>
            <a:r>
              <a:rPr lang="en-US" dirty="0"/>
              <a:t>“Search-based software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154787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EB17A48B-008F-4971-88DE-9197043F123C}"/>
              </a:ext>
            </a:extLst>
          </p:cNvPr>
          <p:cNvSpPr/>
          <p:nvPr/>
        </p:nvSpPr>
        <p:spPr>
          <a:xfrm rot="16200000">
            <a:off x="4099390" y="2038850"/>
            <a:ext cx="887774" cy="4940530"/>
          </a:xfrm>
          <a:prstGeom prst="bentArrow">
            <a:avLst>
              <a:gd name="adj1" fmla="val 25000"/>
              <a:gd name="adj2" fmla="val 25000"/>
              <a:gd name="adj3" fmla="val 28186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2841F2E-50A5-4CAC-A645-961AF2B1A3E2}"/>
              </a:ext>
            </a:extLst>
          </p:cNvPr>
          <p:cNvSpPr/>
          <p:nvPr/>
        </p:nvSpPr>
        <p:spPr>
          <a:xfrm rot="16200000">
            <a:off x="1733645" y="3233927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8A3DEDA3-09DA-4A9A-A6FA-D477B1B50E26}"/>
              </a:ext>
            </a:extLst>
          </p:cNvPr>
          <p:cNvSpPr/>
          <p:nvPr/>
        </p:nvSpPr>
        <p:spPr>
          <a:xfrm rot="10800000">
            <a:off x="3089535" y="3471339"/>
            <a:ext cx="229395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D0EED0F-580E-45BA-A66F-0BDBB43ACE33}"/>
              </a:ext>
            </a:extLst>
          </p:cNvPr>
          <p:cNvSpPr/>
          <p:nvPr/>
        </p:nvSpPr>
        <p:spPr>
          <a:xfrm rot="10800000">
            <a:off x="6349735" y="347134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6CD3DCB-5794-4F23-B960-FC7864A82892}"/>
              </a:ext>
            </a:extLst>
          </p:cNvPr>
          <p:cNvSpPr/>
          <p:nvPr/>
        </p:nvSpPr>
        <p:spPr>
          <a:xfrm rot="10800000">
            <a:off x="8711934" y="345606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okia feature phones catalogue | Compare basic mobiles by prices">
            <a:extLst>
              <a:ext uri="{FF2B5EF4-FFF2-40B4-BE49-F238E27FC236}">
                <a16:creationId xmlns:a16="http://schemas.microsoft.com/office/drawing/2014/main" id="{C4D6555D-FAB1-4617-B5BD-F93AD2E8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418" y="1806937"/>
            <a:ext cx="1855697" cy="42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F3E9B66-6FAC-4D11-9666-A15750265A14}"/>
              </a:ext>
            </a:extLst>
          </p:cNvPr>
          <p:cNvSpPr/>
          <p:nvPr/>
        </p:nvSpPr>
        <p:spPr>
          <a:xfrm>
            <a:off x="5410984" y="2302642"/>
            <a:ext cx="421378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C7E2CF-137A-4A7C-B670-9F2298B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D0513-5379-4ED5-BD9E-E16F93A7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45186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BF4FF94-CDC0-41B2-A899-A880F6956D76}"/>
              </a:ext>
            </a:extLst>
          </p:cNvPr>
          <p:cNvSpPr/>
          <p:nvPr/>
        </p:nvSpPr>
        <p:spPr>
          <a:xfrm>
            <a:off x="2869083" y="2302642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7B7214-FBD9-44BC-8C07-0723D41EBCDB}"/>
              </a:ext>
            </a:extLst>
          </p:cNvPr>
          <p:cNvSpPr/>
          <p:nvPr/>
        </p:nvSpPr>
        <p:spPr>
          <a:xfrm>
            <a:off x="1357461" y="2096146"/>
            <a:ext cx="1715678" cy="8012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Evolutionary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C7CE6-2899-4FDB-8ED6-70113B6A85AF}"/>
              </a:ext>
            </a:extLst>
          </p:cNvPr>
          <p:cNvSpPr/>
          <p:nvPr/>
        </p:nvSpPr>
        <p:spPr>
          <a:xfrm>
            <a:off x="3940404" y="2170711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Sequence of inputs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0BF3866-29A0-4B4E-B41C-7B1E2B6A6720}"/>
              </a:ext>
            </a:extLst>
          </p:cNvPr>
          <p:cNvSpPr/>
          <p:nvPr/>
        </p:nvSpPr>
        <p:spPr>
          <a:xfrm rot="5400000">
            <a:off x="7406322" y="3768365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880039-5A34-475B-9126-141F31C69996}"/>
              </a:ext>
            </a:extLst>
          </p:cNvPr>
          <p:cNvSpPr txBox="1"/>
          <p:nvPr/>
        </p:nvSpPr>
        <p:spPr>
          <a:xfrm>
            <a:off x="3701791" y="1806937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Candidate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270AB-7D56-491B-8CF4-0F3C2C0B9ED4}"/>
              </a:ext>
            </a:extLst>
          </p:cNvPr>
          <p:cNvSpPr/>
          <p:nvPr/>
        </p:nvSpPr>
        <p:spPr>
          <a:xfrm>
            <a:off x="7165939" y="3323238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 logs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D38A7B4-0BFF-426F-BFF0-0FE61BCBE320}"/>
              </a:ext>
            </a:extLst>
          </p:cNvPr>
          <p:cNvSpPr/>
          <p:nvPr/>
        </p:nvSpPr>
        <p:spPr>
          <a:xfrm>
            <a:off x="5199664" y="3318563"/>
            <a:ext cx="1150070" cy="652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2623828-7B28-4A81-B33C-12BA6BA4BE84}"/>
              </a:ext>
            </a:extLst>
          </p:cNvPr>
          <p:cNvSpPr/>
          <p:nvPr/>
        </p:nvSpPr>
        <p:spPr>
          <a:xfrm>
            <a:off x="6815575" y="4494229"/>
            <a:ext cx="2139885" cy="6521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number of states traversed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27B16-0D0F-4B50-A4AE-2FC3FA0461EE}"/>
              </a:ext>
            </a:extLst>
          </p:cNvPr>
          <p:cNvSpPr/>
          <p:nvPr/>
        </p:nvSpPr>
        <p:spPr>
          <a:xfrm>
            <a:off x="1373857" y="3263951"/>
            <a:ext cx="1715678" cy="801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Objective </a:t>
            </a:r>
            <a:r>
              <a:rPr lang="en-US">
                <a:solidFill>
                  <a:schemeClr val="dk1"/>
                </a:solidFill>
              </a:rPr>
              <a:t>function value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52519-9059-41B1-B1AA-CB06902755E2}"/>
              </a:ext>
            </a:extLst>
          </p:cNvPr>
          <p:cNvSpPr/>
          <p:nvPr/>
        </p:nvSpPr>
        <p:spPr>
          <a:xfrm>
            <a:off x="3467684" y="5931772"/>
            <a:ext cx="8041063" cy="433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Gandini et al., </a:t>
            </a:r>
            <a:r>
              <a:rPr lang="en-US" sz="1200" i="1" dirty="0">
                <a:solidFill>
                  <a:schemeClr val="tx1"/>
                </a:solidFill>
              </a:rPr>
              <a:t>A framework for automated detection of power-related software errors in industrial verification processes</a:t>
            </a:r>
            <a:r>
              <a:rPr lang="en-US" sz="1200" dirty="0">
                <a:solidFill>
                  <a:schemeClr val="tx1"/>
                </a:solidFill>
              </a:rPr>
              <a:t>, 2010</a:t>
            </a:r>
          </a:p>
        </p:txBody>
      </p:sp>
    </p:spTree>
    <p:extLst>
      <p:ext uri="{BB962C8B-B14F-4D97-AF65-F5344CB8AC3E}">
        <p14:creationId xmlns:p14="http://schemas.microsoft.com/office/powerpoint/2010/main" val="1866855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1673157" y="4454060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5507476" y="4756826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4704943" y="42592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67720" y="5189706"/>
            <a:ext cx="113975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84523" y="5189705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86E3294-5ECE-40A0-84D7-FFF1AB9EB20D}"/>
              </a:ext>
            </a:extLst>
          </p:cNvPr>
          <p:cNvSpPr txBox="1"/>
          <p:nvPr/>
        </p:nvSpPr>
        <p:spPr>
          <a:xfrm>
            <a:off x="6545499" y="5168383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DAAE40-096A-4391-896D-006384614463}"/>
              </a:ext>
            </a:extLst>
          </p:cNvPr>
          <p:cNvSpPr txBox="1"/>
          <p:nvPr/>
        </p:nvSpPr>
        <p:spPr>
          <a:xfrm>
            <a:off x="8878110" y="4958872"/>
            <a:ext cx="167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43621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561946"/>
          </a:xfrm>
        </p:spPr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372689" y="4298197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3951043" y="4600961"/>
            <a:ext cx="1177047" cy="8657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3255516" y="40858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Surrogate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67252" y="5033842"/>
            <a:ext cx="88379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128090" y="5031545"/>
            <a:ext cx="743547" cy="22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Décision 21">
            <a:extLst>
              <a:ext uri="{FF2B5EF4-FFF2-40B4-BE49-F238E27FC236}">
                <a16:creationId xmlns:a16="http://schemas.microsoft.com/office/drawing/2014/main" id="{FFA78330-3DA5-4E9E-BE8F-424FEB44BF84}"/>
              </a:ext>
            </a:extLst>
          </p:cNvPr>
          <p:cNvSpPr/>
          <p:nvPr/>
        </p:nvSpPr>
        <p:spPr>
          <a:xfrm>
            <a:off x="5871637" y="4345745"/>
            <a:ext cx="1905001" cy="1371600"/>
          </a:xfrm>
          <a:prstGeom prst="flowChartDecision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 enough?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0D00A18-5F8F-49A5-90CF-AB0CAF479DF0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776638" y="5031545"/>
            <a:ext cx="6581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A8EDBA-3A44-40F2-A2E5-10B6053D48AD}"/>
              </a:ext>
            </a:extLst>
          </p:cNvPr>
          <p:cNvSpPr/>
          <p:nvPr/>
        </p:nvSpPr>
        <p:spPr>
          <a:xfrm>
            <a:off x="8434835" y="4598664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1BA409-ADC8-4CB3-91A7-F684330B6A45}"/>
              </a:ext>
            </a:extLst>
          </p:cNvPr>
          <p:cNvSpPr txBox="1"/>
          <p:nvPr/>
        </p:nvSpPr>
        <p:spPr>
          <a:xfrm>
            <a:off x="7621620" y="4110251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/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E075D50-633E-4AC9-8648-31E4F8B8BA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611882" y="5031543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EA90F39-C81D-4ECD-98B5-E170CB12D0F7}"/>
              </a:ext>
            </a:extLst>
          </p:cNvPr>
          <p:cNvSpPr txBox="1"/>
          <p:nvPr/>
        </p:nvSpPr>
        <p:spPr>
          <a:xfrm>
            <a:off x="9462176" y="5019349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2FA6D3-F912-4F3F-AD00-B8B2EFD10430}"/>
              </a:ext>
            </a:extLst>
          </p:cNvPr>
          <p:cNvSpPr txBox="1"/>
          <p:nvPr/>
        </p:nvSpPr>
        <p:spPr>
          <a:xfrm>
            <a:off x="7659605" y="501188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3EC879D-7F44-4941-A2E2-504D121267D0}"/>
              </a:ext>
            </a:extLst>
          </p:cNvPr>
          <p:cNvSpPr txBox="1"/>
          <p:nvPr/>
        </p:nvSpPr>
        <p:spPr>
          <a:xfrm>
            <a:off x="6819715" y="557720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F73C803-F98F-43B4-9A6D-DCF07E6F747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19715" y="5717345"/>
            <a:ext cx="4423" cy="4402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C1C355B-9B01-44C3-BE08-EAD67DD8FD7B}"/>
              </a:ext>
            </a:extLst>
          </p:cNvPr>
          <p:cNvSpPr txBox="1"/>
          <p:nvPr/>
        </p:nvSpPr>
        <p:spPr>
          <a:xfrm>
            <a:off x="5428659" y="60777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3823565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8A01-8582-4683-8910-338782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AA34FE-2B11-41C7-A339-A4F490F7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 of surrogate models</a:t>
            </a:r>
          </a:p>
          <a:p>
            <a:pPr lvl="1"/>
            <a:r>
              <a:rPr lang="en-US" dirty="0"/>
              <a:t>Classifier (yes/no)</a:t>
            </a:r>
          </a:p>
          <a:p>
            <a:pPr lvl="1"/>
            <a:r>
              <a:rPr lang="en-US" dirty="0"/>
              <a:t>Regressor trained on samples of your original function</a:t>
            </a:r>
          </a:p>
          <a:p>
            <a:pPr lvl="1"/>
            <a:r>
              <a:rPr lang="en-US" dirty="0"/>
              <a:t>A physics-based model with less precision</a:t>
            </a:r>
          </a:p>
          <a:p>
            <a:pPr lvl="1"/>
            <a:r>
              <a:rPr lang="en-US" dirty="0"/>
              <a:t>(ML) Same function, but use only a subset of the samples</a:t>
            </a:r>
          </a:p>
          <a:p>
            <a:endParaRPr lang="en-US" dirty="0"/>
          </a:p>
          <a:p>
            <a:r>
              <a:rPr lang="en-US" dirty="0"/>
              <a:t>However, surrogate models are </a:t>
            </a:r>
            <a:r>
              <a:rPr lang="en-US" b="1" dirty="0"/>
              <a:t>problem-specific</a:t>
            </a:r>
          </a:p>
          <a:p>
            <a:r>
              <a:rPr lang="en-US" dirty="0"/>
              <a:t>Require domain knowledge and expertise from user</a:t>
            </a:r>
          </a:p>
        </p:txBody>
      </p:sp>
    </p:spTree>
    <p:extLst>
      <p:ext uri="{BB962C8B-B14F-4D97-AF65-F5344CB8AC3E}">
        <p14:creationId xmlns:p14="http://schemas.microsoft.com/office/powerpoint/2010/main" val="382266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Use a generic surrogate model, a random function with a prior</a:t>
            </a:r>
          </a:p>
          <a:p>
            <a:pPr lvl="1"/>
            <a:r>
              <a:rPr lang="en-US" dirty="0"/>
              <a:t>Most common methodology uses kriging with Gaussian processes</a:t>
            </a:r>
          </a:p>
          <a:p>
            <a:pPr lvl="1"/>
            <a:r>
              <a:rPr lang="en-US" dirty="0"/>
              <a:t>The surrogate model is updated at each evaluation</a:t>
            </a:r>
          </a:p>
          <a:p>
            <a:pPr lvl="1"/>
            <a:r>
              <a:rPr lang="en-US" dirty="0"/>
              <a:t>Next point explored where surrogate model predicts improvement</a:t>
            </a:r>
          </a:p>
          <a:p>
            <a:pPr lvl="1"/>
            <a:endParaRPr lang="en-US" dirty="0"/>
          </a:p>
          <a:p>
            <a:r>
              <a:rPr lang="en-US" dirty="0"/>
              <a:t>Gaussian processes also estimate incertitude around a point</a:t>
            </a:r>
          </a:p>
          <a:p>
            <a:r>
              <a:rPr lang="en-US" dirty="0"/>
              <a:t>Sampling the point reduces uncertainty around it</a:t>
            </a:r>
          </a:p>
          <a:p>
            <a:r>
              <a:rPr lang="en-US" dirty="0"/>
              <a:t>De-facto build approximate model of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31001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D4984-6D5B-4E34-AF13-D8CEC69B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BC2D-529B-4778-B1CD-85D371E8B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1E05D9-AC93-4E2B-988D-88F5368CD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15"/>
          <a:stretch/>
        </p:blipFill>
        <p:spPr>
          <a:xfrm>
            <a:off x="1930170" y="1489361"/>
            <a:ext cx="8331659" cy="4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71BF4-A4FE-4031-8318-615937AD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under incertitude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C8535-422F-4BCC-8AB3-54A906D18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</a:t>
            </a:r>
            <a:r>
              <a:rPr lang="en-US" i="1" dirty="0"/>
              <a:t>noisy</a:t>
            </a:r>
            <a:r>
              <a:rPr lang="en-US" dirty="0"/>
              <a:t> or </a:t>
            </a:r>
            <a:r>
              <a:rPr lang="en-US" i="1" dirty="0"/>
              <a:t>stochastic</a:t>
            </a:r>
          </a:p>
          <a:p>
            <a:pPr lvl="1"/>
            <a:r>
              <a:rPr lang="en-US" dirty="0"/>
              <a:t>Evaluate each candidate solution several times</a:t>
            </a:r>
          </a:p>
          <a:p>
            <a:pPr lvl="1"/>
            <a:r>
              <a:rPr lang="en-US" dirty="0"/>
              <a:t>Obtain a </a:t>
            </a:r>
            <a:r>
              <a:rPr lang="en-US" b="1" dirty="0"/>
              <a:t>mean</a:t>
            </a:r>
            <a:r>
              <a:rPr lang="en-US" dirty="0"/>
              <a:t> and a </a:t>
            </a:r>
            <a:r>
              <a:rPr lang="en-US" b="1" dirty="0"/>
              <a:t>standard deviation</a:t>
            </a:r>
          </a:p>
          <a:p>
            <a:pPr lvl="1"/>
            <a:endParaRPr lang="en-US" b="1" dirty="0"/>
          </a:p>
          <a:p>
            <a:r>
              <a:rPr lang="en-US" dirty="0"/>
              <a:t>Compare candidate solutions using </a:t>
            </a:r>
            <a:r>
              <a:rPr lang="en-US" b="1" dirty="0"/>
              <a:t>statistical tests</a:t>
            </a:r>
          </a:p>
          <a:p>
            <a:r>
              <a:rPr lang="en-US" b="1" dirty="0"/>
              <a:t>Multi-objective</a:t>
            </a:r>
            <a:r>
              <a:rPr lang="en-US" dirty="0"/>
              <a:t>: add minimization of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20991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  <a:p>
            <a:r>
              <a:rPr lang="en-US" dirty="0"/>
              <a:t>Deceptive objective functions</a:t>
            </a:r>
          </a:p>
          <a:p>
            <a:r>
              <a:rPr lang="en-US" dirty="0"/>
              <a:t>Flat objective functions</a:t>
            </a:r>
          </a:p>
          <a:p>
            <a:r>
              <a:rPr lang="en-US" dirty="0"/>
              <a:t>Expensive objective functions</a:t>
            </a:r>
          </a:p>
          <a:p>
            <a:r>
              <a:rPr lang="en-US" dirty="0"/>
              <a:t>Optimizing under incertitude</a:t>
            </a:r>
          </a:p>
          <a:p>
            <a:r>
              <a:rPr lang="en-US" dirty="0"/>
              <a:t>Dynamic objective functions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0A2D94-B5A2-4CCF-A9EA-57D77F28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94"/>
          <a:stretch/>
        </p:blipFill>
        <p:spPr>
          <a:xfrm>
            <a:off x="7909089" y="1180706"/>
            <a:ext cx="2365036" cy="4945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EA70-492D-411C-98F3-126F41E4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Assumption: the function does not change </a:t>
                </a:r>
                <a:r>
                  <a:rPr lang="en-US" i="1" dirty="0"/>
                  <a:t>too </a:t>
                </a:r>
                <a:r>
                  <a:rPr lang="en-US" dirty="0"/>
                  <a:t>abruptly</a:t>
                </a:r>
              </a:p>
              <a:p>
                <a:pPr lvl="1"/>
                <a:r>
                  <a:rPr lang="en-US" dirty="0"/>
                  <a:t>Re-evaluate current best solution(s)</a:t>
                </a:r>
              </a:p>
              <a:p>
                <a:pPr lvl="1"/>
                <a:r>
                  <a:rPr lang="en-US" dirty="0"/>
                  <a:t>If a change is detected, re-run optimization</a:t>
                </a:r>
              </a:p>
              <a:p>
                <a:pPr lvl="1"/>
                <a:r>
                  <a:rPr lang="en-US" dirty="0"/>
                  <a:t>Start search from an area around current best point</a:t>
                </a:r>
              </a:p>
              <a:p>
                <a:pPr lvl="1"/>
                <a:r>
                  <a:rPr lang="en-US" dirty="0"/>
                  <a:t>Store past solutions, eventually re-inject them (periodic?)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1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Lehman &amp; Stanley, </a:t>
            </a:r>
            <a:r>
              <a:rPr lang="en-US" sz="1600" i="1" dirty="0"/>
              <a:t>Abandoning Objectives: Evolution through the Search for Novelty Alone</a:t>
            </a:r>
            <a:r>
              <a:rPr lang="en-US" sz="1600" dirty="0"/>
              <a:t>, 2011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Alshawhan</a:t>
            </a:r>
            <a:r>
              <a:rPr lang="en-US" sz="1600" dirty="0"/>
              <a:t> et al., </a:t>
            </a:r>
            <a:r>
              <a:rPr lang="en-US" sz="1600" i="1" dirty="0"/>
              <a:t>Deploying Search Based Software Engineering with </a:t>
            </a:r>
            <a:r>
              <a:rPr lang="en-US" sz="1600" i="1" dirty="0" err="1"/>
              <a:t>Sapienz</a:t>
            </a:r>
            <a:r>
              <a:rPr lang="en-US" sz="1600" i="1" dirty="0"/>
              <a:t> at Facebook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Frazier, </a:t>
            </a:r>
            <a:r>
              <a:rPr lang="en-US" sz="1600" i="1" dirty="0"/>
              <a:t>A Tutorial on Bayesian Optimization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Branke</a:t>
            </a:r>
            <a:r>
              <a:rPr lang="en-US" sz="1600" dirty="0"/>
              <a:t> &amp; </a:t>
            </a:r>
            <a:r>
              <a:rPr lang="en-US" sz="1600" dirty="0" err="1"/>
              <a:t>Schmeck</a:t>
            </a:r>
            <a:r>
              <a:rPr lang="en-US" sz="1600" dirty="0"/>
              <a:t>, </a:t>
            </a:r>
            <a:r>
              <a:rPr lang="en-US" sz="1600" i="1" dirty="0"/>
              <a:t>Designing Evolutionary Algorithms for Dynamic Optimization Problems</a:t>
            </a:r>
            <a:r>
              <a:rPr lang="en-US" sz="1600" dirty="0"/>
              <a:t>, 2003</a:t>
            </a:r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Multimodal functions</a:t>
            </a:r>
          </a:p>
          <a:p>
            <a:pPr lvl="1"/>
            <a:r>
              <a:rPr lang="en-US" dirty="0"/>
              <a:t>Several global optima</a:t>
            </a:r>
          </a:p>
          <a:p>
            <a:pPr lvl="1"/>
            <a:r>
              <a:rPr lang="en-US" dirty="0"/>
              <a:t>Or a global optimum and several strong local optima</a:t>
            </a:r>
          </a:p>
          <a:p>
            <a:pPr lvl="1"/>
            <a:endParaRPr lang="en-US" dirty="0"/>
          </a:p>
          <a:p>
            <a:r>
              <a:rPr lang="en-US" dirty="0"/>
              <a:t>Optimization algorithms tend to end up in the same places</a:t>
            </a:r>
          </a:p>
          <a:p>
            <a:pPr lvl="1"/>
            <a:r>
              <a:rPr lang="en-US" dirty="0"/>
              <a:t>How to force the algorithm to explore other areas?</a:t>
            </a:r>
          </a:p>
          <a:p>
            <a:pPr lvl="1"/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16617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437A8-AECB-466D-81E5-19E7EA90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FA04D-419E-4199-ACEC-26A3AD031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BIPOP-CMA-ES</a:t>
            </a:r>
          </a:p>
          <a:p>
            <a:pPr lvl="1"/>
            <a:r>
              <a:rPr lang="en-US" dirty="0"/>
              <a:t>Set a budget with a total number of evaluations</a:t>
            </a:r>
          </a:p>
          <a:p>
            <a:pPr lvl="1"/>
            <a:r>
              <a:rPr lang="en-US" dirty="0"/>
              <a:t>After a run stops for heuristic conditions</a:t>
            </a:r>
          </a:p>
          <a:p>
            <a:pPr lvl="1"/>
            <a:r>
              <a:rPr lang="en-US" dirty="0"/>
              <a:t>Restart the run with larger populations, until budget exhausted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5D0BBC-949F-4348-B866-E28EC458C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121" y="3452076"/>
            <a:ext cx="5673757" cy="28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93CE-92E5-4516-BBB1-29FD4CC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171C0-09E2-4FE6-80A6-C8A4D27E4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Flattening explored areas of the objective function</a:t>
            </a:r>
          </a:p>
          <a:p>
            <a:pPr lvl="1"/>
            <a:r>
              <a:rPr lang="en-US" dirty="0"/>
              <a:t>Run algorithm once, store best point found</a:t>
            </a:r>
          </a:p>
          <a:p>
            <a:pPr lvl="1"/>
            <a:r>
              <a:rPr lang="en-US" dirty="0"/>
              <a:t>Modify value of objective function around best point</a:t>
            </a:r>
          </a:p>
          <a:p>
            <a:pPr lvl="1"/>
            <a:r>
              <a:rPr lang="en-US" dirty="0"/>
              <a:t>Set the value around best point to undesired (e.g. 0.0 if maximize)</a:t>
            </a:r>
          </a:p>
          <a:p>
            <a:pPr lvl="1"/>
            <a:r>
              <a:rPr lang="en-US" dirty="0"/>
              <a:t>Run the algorithm a second time; iterate several times</a:t>
            </a:r>
          </a:p>
          <a:p>
            <a:endParaRPr lang="en-US" dirty="0"/>
          </a:p>
          <a:p>
            <a:r>
              <a:rPr lang="en-US" dirty="0"/>
              <a:t>“Removing” areas of the search space already explored</a:t>
            </a:r>
          </a:p>
          <a:p>
            <a:r>
              <a:rPr lang="en-US" dirty="0"/>
              <a:t>Changing the objective function lead algorithms elsewhere</a:t>
            </a:r>
          </a:p>
        </p:txBody>
      </p:sp>
    </p:spTree>
    <p:extLst>
      <p:ext uri="{BB962C8B-B14F-4D97-AF65-F5344CB8AC3E}">
        <p14:creationId xmlns:p14="http://schemas.microsoft.com/office/powerpoint/2010/main" val="36369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techniques require restarting!</a:t>
            </a:r>
          </a:p>
          <a:p>
            <a:r>
              <a:rPr lang="en-US" dirty="0"/>
              <a:t>Niching: push for exploration during a single runtime</a:t>
            </a:r>
          </a:p>
          <a:p>
            <a:pPr lvl="1"/>
            <a:r>
              <a:rPr lang="en-US" dirty="0"/>
              <a:t>Technique developed for Evolutionary Algorithms</a:t>
            </a:r>
          </a:p>
          <a:p>
            <a:pPr lvl="1"/>
            <a:r>
              <a:rPr lang="en-US" dirty="0"/>
              <a:t>Lower value of candidate solution based on crowding</a:t>
            </a:r>
          </a:p>
          <a:p>
            <a:pPr lvl="1"/>
            <a:r>
              <a:rPr lang="en-US" dirty="0"/>
              <a:t>Isolated solutions are favored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272FDD-F5C1-4464-A988-988909A2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003" y="3435356"/>
            <a:ext cx="4025535" cy="30575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A6F8C0-558F-45D6-BFA5-E1B0FA33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083" y="4390970"/>
            <a:ext cx="3801534" cy="1587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D4C4B-0405-48C7-90E0-12D83CCBF4C2}"/>
              </a:ext>
            </a:extLst>
          </p:cNvPr>
          <p:cNvSpPr/>
          <p:nvPr/>
        </p:nvSpPr>
        <p:spPr>
          <a:xfrm>
            <a:off x="9021452" y="3667027"/>
            <a:ext cx="744717" cy="226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1593E-E735-47B4-B87E-E22E38FDD986}"/>
              </a:ext>
            </a:extLst>
          </p:cNvPr>
          <p:cNvSpPr/>
          <p:nvPr/>
        </p:nvSpPr>
        <p:spPr>
          <a:xfrm>
            <a:off x="10218656" y="5835192"/>
            <a:ext cx="1216057" cy="263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A55E-7080-413B-957C-8B0BE7F49D20}"/>
              </a:ext>
            </a:extLst>
          </p:cNvPr>
          <p:cNvSpPr/>
          <p:nvPr/>
        </p:nvSpPr>
        <p:spPr>
          <a:xfrm>
            <a:off x="8361680" y="6204768"/>
            <a:ext cx="1753437" cy="16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 visited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18B35-4B98-4DDA-95F4-9D8871718B5F}"/>
              </a:ext>
            </a:extLst>
          </p:cNvPr>
          <p:cNvSpPr/>
          <p:nvPr/>
        </p:nvSpPr>
        <p:spPr>
          <a:xfrm>
            <a:off x="5067299" y="5177778"/>
            <a:ext cx="30099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15B1B-3892-49D2-B154-2828CB5D6A14}"/>
              </a:ext>
            </a:extLst>
          </p:cNvPr>
          <p:cNvSpPr/>
          <p:nvPr/>
        </p:nvSpPr>
        <p:spPr>
          <a:xfrm>
            <a:off x="5067299" y="5464059"/>
            <a:ext cx="102870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7721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 from the objective function is </a:t>
            </a:r>
            <a:r>
              <a:rPr lang="en-US" i="1" dirty="0"/>
              <a:t>deceptive</a:t>
            </a:r>
            <a:endParaRPr lang="en-US" dirty="0"/>
          </a:p>
          <a:p>
            <a:pPr lvl="1"/>
            <a:r>
              <a:rPr lang="en-US" dirty="0"/>
              <a:t>Following feedback leads away from global optimum</a:t>
            </a:r>
          </a:p>
          <a:p>
            <a:pPr lvl="1"/>
            <a:r>
              <a:rPr lang="en-US" dirty="0"/>
              <a:t>Strong local optima surrounding the global 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51BF98-7BAF-4A37-A657-6641FDEB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07" y="3329949"/>
            <a:ext cx="6115904" cy="2391109"/>
          </a:xfrm>
          <a:prstGeom prst="rect">
            <a:avLst/>
          </a:prstGeom>
        </p:spPr>
      </p:pic>
      <p:pic>
        <p:nvPicPr>
          <p:cNvPr id="6" name="Picture 2" descr="N-D Test Functions D — AMPGO 0.1.0 documentation">
            <a:extLst>
              <a:ext uri="{FF2B5EF4-FFF2-40B4-BE49-F238E27FC236}">
                <a16:creationId xmlns:a16="http://schemas.microsoft.com/office/drawing/2014/main" id="{2323F80B-DAF3-400D-88D9-3D65604F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2" y="3026004"/>
            <a:ext cx="3822699" cy="28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(?): Novelty Search</a:t>
            </a:r>
          </a:p>
          <a:p>
            <a:pPr lvl="1"/>
            <a:r>
              <a:rPr lang="en-US" dirty="0"/>
              <a:t>Ignore feedback from the objective function</a:t>
            </a:r>
          </a:p>
          <a:p>
            <a:pPr lvl="1"/>
            <a:r>
              <a:rPr lang="en-US" dirty="0"/>
              <a:t>Evaluate candidate solutions based on diversity</a:t>
            </a:r>
          </a:p>
          <a:p>
            <a:pPr lvl="1"/>
            <a:r>
              <a:rPr lang="en-US" dirty="0"/>
              <a:t>Keep archive of solutions, search near solutions that are “novel”</a:t>
            </a:r>
          </a:p>
          <a:p>
            <a:pPr lvl="1"/>
            <a:r>
              <a:rPr lang="en-US" dirty="0"/>
              <a:t>Measure novelty: problem-dependent</a:t>
            </a:r>
          </a:p>
          <a:p>
            <a:pPr lvl="1"/>
            <a:r>
              <a:rPr lang="en-US" dirty="0"/>
              <a:t>Example: Average distance from k nearest neighbors</a:t>
            </a:r>
          </a:p>
          <a:p>
            <a:r>
              <a:rPr lang="en-US" dirty="0"/>
              <a:t>Value of the objective function used to stop</a:t>
            </a:r>
          </a:p>
        </p:txBody>
      </p:sp>
    </p:spTree>
    <p:extLst>
      <p:ext uri="{BB962C8B-B14F-4D97-AF65-F5344CB8AC3E}">
        <p14:creationId xmlns:p14="http://schemas.microsoft.com/office/powerpoint/2010/main" val="32699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29AEE9-60A3-44AA-AF51-549CC47A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1509361"/>
            <a:ext cx="6340389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0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991</Words>
  <Application>Microsoft Office PowerPoint</Application>
  <PresentationFormat>Grand écran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Raleway</vt:lpstr>
      <vt:lpstr>Thème Office</vt:lpstr>
      <vt:lpstr>Optimization:  Advanced Topics</vt:lpstr>
      <vt:lpstr>Outline</vt:lpstr>
      <vt:lpstr>Finding multiple optima</vt:lpstr>
      <vt:lpstr>Finding multiple optima</vt:lpstr>
      <vt:lpstr>Finding multiple optima</vt:lpstr>
      <vt:lpstr>Finding multiple optima</vt:lpstr>
      <vt:lpstr>Deceptive objective functions</vt:lpstr>
      <vt:lpstr>Deceptive objective functions</vt:lpstr>
      <vt:lpstr>Deceptive objective functions</vt:lpstr>
      <vt:lpstr>Flat objective functions</vt:lpstr>
      <vt:lpstr>Flat objective functions</vt:lpstr>
      <vt:lpstr>Flat objective functions</vt:lpstr>
      <vt:lpstr>Example</vt:lpstr>
      <vt:lpstr>Expensive objective functions</vt:lpstr>
      <vt:lpstr>Expensive objective functions</vt:lpstr>
      <vt:lpstr>Expensive objective functions</vt:lpstr>
      <vt:lpstr>Expensive objective functions</vt:lpstr>
      <vt:lpstr>Expensive objective functions</vt:lpstr>
      <vt:lpstr>Optimizing under incertitude</vt:lpstr>
      <vt:lpstr>Dynamic objective functions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139</cp:revision>
  <dcterms:created xsi:type="dcterms:W3CDTF">2020-06-05T13:14:31Z</dcterms:created>
  <dcterms:modified xsi:type="dcterms:W3CDTF">2023-07-09T22:18:59Z</dcterms:modified>
</cp:coreProperties>
</file>