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2" r:id="rId4"/>
    <p:sldId id="277" r:id="rId5"/>
    <p:sldId id="270" r:id="rId6"/>
    <p:sldId id="269" r:id="rId7"/>
    <p:sldId id="273" r:id="rId8"/>
    <p:sldId id="276" r:id="rId9"/>
    <p:sldId id="278" r:id="rId10"/>
    <p:sldId id="279" r:id="rId11"/>
    <p:sldId id="281" r:id="rId12"/>
    <p:sldId id="283" r:id="rId13"/>
    <p:sldId id="285" r:id="rId14"/>
    <p:sldId id="284" r:id="rId15"/>
    <p:sldId id="259" r:id="rId16"/>
    <p:sldId id="286" r:id="rId17"/>
    <p:sldId id="260" r:id="rId18"/>
    <p:sldId id="288" r:id="rId19"/>
    <p:sldId id="287" r:id="rId20"/>
    <p:sldId id="261" r:id="rId21"/>
    <p:sldId id="271" r:id="rId22"/>
    <p:sldId id="268" r:id="rId23"/>
    <p:sldId id="272" r:id="rId24"/>
    <p:sldId id="275" r:id="rId25"/>
    <p:sldId id="274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3DB8-B60E-4E3C-A60C-26201D013AC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B25A-8E43-4ED4-988F-D80E12CACC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8B25A-8E43-4ED4-988F-D80E12CACC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5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Observation: here I am not respecting the naming convention (old code)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8B25A-8E43-4ED4-988F-D80E12CACC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4C3A4-308C-402B-99F4-089098B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12"/>
            <a:ext cx="9144000" cy="2387600"/>
          </a:xfrm>
        </p:spPr>
        <p:txBody>
          <a:bodyPr anchor="t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2D54D-575D-4BD2-A8A1-9564C17E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10240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328F88-75FA-4194-B143-DC6541E0B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FAA71-898D-400C-BBB0-A39DAA5702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" y="1992397"/>
            <a:ext cx="379159" cy="517035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67A54C-4F6F-4E83-AFB0-842E947D3BE0}"/>
              </a:ext>
            </a:extLst>
          </p:cNvPr>
          <p:cNvGrpSpPr/>
          <p:nvPr userDrawn="1"/>
        </p:nvGrpSpPr>
        <p:grpSpPr>
          <a:xfrm>
            <a:off x="3315667" y="515566"/>
            <a:ext cx="5560667" cy="1070395"/>
            <a:chOff x="3465036" y="515566"/>
            <a:chExt cx="5560667" cy="107039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E22F02-C264-4C29-882B-83090A7E3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36" y="880179"/>
              <a:ext cx="1546667" cy="41777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4A6DD1-01ED-463F-BCF3-A1CE671ACE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41" y="628268"/>
              <a:ext cx="754036" cy="9216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EC0EFBA-01D8-480F-AB43-19330754F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215815" y="677257"/>
              <a:ext cx="1642424" cy="57484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4F2F4B-7465-4AD1-B125-30CB05E94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048350" y="515566"/>
              <a:ext cx="1977353" cy="898230"/>
            </a:xfrm>
            <a:prstGeom prst="rect">
              <a:avLst/>
            </a:prstGeom>
          </p:spPr>
        </p:pic>
        <p:pic>
          <p:nvPicPr>
            <p:cNvPr id="13" name="Picture 4" descr="ISC-PIF (@iscpif@mastodon.social) - Mastodon">
              <a:extLst>
                <a:ext uri="{FF2B5EF4-FFF2-40B4-BE49-F238E27FC236}">
                  <a16:creationId xmlns:a16="http://schemas.microsoft.com/office/drawing/2014/main" id="{3F6AD9E4-FDDF-4DE1-8987-6ED809F8D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79407"/>
              <a:ext cx="1006554" cy="100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04"/>
            <a:ext cx="105156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87" y="-56964"/>
            <a:ext cx="881914" cy="10778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" y="531220"/>
            <a:ext cx="377801" cy="48971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AB70575D-AA56-4AD0-9926-6F159D8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123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04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14759"/>
            <a:ext cx="752657" cy="9199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" y="531220"/>
            <a:ext cx="402270" cy="548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E9138C-AD7E-4719-BCD7-6C24C3CD3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3" y="1452276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2A2B0178-4D08-4C79-A8B9-154F46F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4692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E670DC-58AC-4770-A843-330C22FB5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B79A62-F1C6-4275-BC22-7B1BCBAF4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37638"/>
            <a:ext cx="314325" cy="428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C282A-6975-40A6-A569-FC601FFA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3749FC-FC23-4E17-9311-2E6A9E8CC7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1843" y="3834656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 GitHub repository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one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7C87EF-E747-412B-9CED-ED65ABA08979}"/>
              </a:ext>
            </a:extLst>
          </p:cNvPr>
          <p:cNvGrpSpPr/>
          <p:nvPr userDrawn="1"/>
        </p:nvGrpSpPr>
        <p:grpSpPr>
          <a:xfrm>
            <a:off x="3283801" y="1018800"/>
            <a:ext cx="5624398" cy="919914"/>
            <a:chOff x="2401852" y="1018800"/>
            <a:chExt cx="5624398" cy="9199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D1867A-3C01-4F30-8D40-59F9E2360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852" y="1272218"/>
              <a:ext cx="1546667" cy="41777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69EDBE-CD57-41FF-876F-DA52748B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1018800"/>
              <a:ext cx="752657" cy="919914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FCAB56-BF8B-45C7-B03A-8AF4CA82AE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283" b="75673" l="54554" r="909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10" r="4463" b="17653"/>
            <a:stretch/>
          </p:blipFill>
          <p:spPr bwMode="auto">
            <a:xfrm>
              <a:off x="4938382" y="1037974"/>
              <a:ext cx="1295445" cy="8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40AC18-862E-409F-9AD0-EC98C6951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383826" y="1073027"/>
              <a:ext cx="1642424" cy="574848"/>
            </a:xfrm>
            <a:prstGeom prst="rect">
              <a:avLst/>
            </a:prstGeom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1C065881-3337-4161-ABDB-6510805F4051}"/>
              </a:ext>
            </a:extLst>
          </p:cNvPr>
          <p:cNvSpPr txBox="1">
            <a:spLocks/>
          </p:cNvSpPr>
          <p:nvPr userDrawn="1"/>
        </p:nvSpPr>
        <p:spPr>
          <a:xfrm>
            <a:off x="2407761" y="4499320"/>
            <a:ext cx="9144000" cy="6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u="sng" dirty="0">
                <a:solidFill>
                  <a:srgbClr val="00A3A6"/>
                </a:solidFill>
              </a:rPr>
              <a:t>alberto.tonda@inrae.fr</a:t>
            </a:r>
            <a:endParaRPr lang="en-US" u="sng" dirty="0">
              <a:solidFill>
                <a:srgbClr val="00A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B510B5-0959-4DCA-80B4-33E11BF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D4D6A-A852-4D15-A3FB-2A35F657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58270-B581-49D5-9FD5-5995D12F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EA0E2-8C33-4344-89A8-BFD224DA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alberto.tonda@inrae.fr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E4EEA5-E6E1-425A-A2C6-F582B730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bertotonda/crash-course-data-scienc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umanmodels.readthedocs.io/en/latest/" TargetMode="External"/><Relationship Id="rId2" Type="http://schemas.openxmlformats.org/officeDocument/2006/relationships/hyperlink" Target="https://github.com/albertotonda/HumanMode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07DE-F149-4E82-BE75-19CFD8D9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practices of coding</a:t>
            </a:r>
            <a:br>
              <a:rPr lang="en-US" dirty="0"/>
            </a:br>
            <a:r>
              <a:rPr lang="en-US" dirty="0"/>
              <a:t>(in Python)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D15FF-9290-421D-BFEE-02EB369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2001092"/>
          </a:xfrm>
        </p:spPr>
        <p:txBody>
          <a:bodyPr>
            <a:normAutofit/>
          </a:bodyPr>
          <a:lstStyle/>
          <a:p>
            <a:r>
              <a:rPr lang="en-US" sz="2800" b="1" dirty="0"/>
              <a:t>Alberto Tonda</a:t>
            </a:r>
            <a:r>
              <a:rPr lang="en-US" sz="2800" dirty="0"/>
              <a:t>, Ph.D., Senior permanent researcher (DR)</a:t>
            </a:r>
          </a:p>
          <a:p>
            <a:r>
              <a:rPr lang="en-US" sz="2000" i="1" dirty="0"/>
              <a:t>UMR 518 </a:t>
            </a:r>
            <a:r>
              <a:rPr lang="en-US" sz="2000" i="1" dirty="0" err="1"/>
              <a:t>Mathématiques</a:t>
            </a:r>
            <a:r>
              <a:rPr lang="en-US" sz="2000" i="1" dirty="0"/>
              <a:t> et Informatique </a:t>
            </a:r>
            <a:r>
              <a:rPr lang="en-US" sz="2000" i="1" dirty="0" err="1"/>
              <a:t>Appliquées</a:t>
            </a:r>
            <a:r>
              <a:rPr lang="en-US" sz="2000" i="1" dirty="0"/>
              <a:t> - PS, INRAE, U. Paris-</a:t>
            </a:r>
            <a:r>
              <a:rPr lang="en-US" sz="2000" i="1" dirty="0" err="1"/>
              <a:t>Saclay</a:t>
            </a:r>
            <a:br>
              <a:rPr lang="en-US" sz="2000" i="1" dirty="0"/>
            </a:br>
            <a:r>
              <a:rPr lang="en-US" sz="2000" i="1" dirty="0"/>
              <a:t>UAR 3611 </a:t>
            </a:r>
            <a:r>
              <a:rPr lang="en-US" sz="2000" i="1" dirty="0" err="1"/>
              <a:t>Institut</a:t>
            </a:r>
            <a:r>
              <a:rPr lang="en-US" sz="2000" i="1" dirty="0"/>
              <a:t> des </a:t>
            </a:r>
            <a:r>
              <a:rPr lang="en-US" sz="2000" i="1" dirty="0" err="1"/>
              <a:t>Systèmes</a:t>
            </a:r>
            <a:r>
              <a:rPr lang="en-US" sz="2000" i="1" dirty="0"/>
              <a:t> Complexes Paris Ile-de-France, CNRS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cs typeface="Courier New" panose="02070309020205020404" pitchFamily="49" charset="0"/>
              </a:rPr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115492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3B188-2FD1-4F45-BF68-5D7483FB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variables and data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D3371-10A1-4E24-A90B-04A20237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has several </a:t>
            </a:r>
            <a:r>
              <a:rPr lang="en-US" b="1" dirty="0"/>
              <a:t>basic data types</a:t>
            </a:r>
            <a:endParaRPr lang="en-US" dirty="0"/>
          </a:p>
          <a:p>
            <a:pPr lvl="1"/>
            <a:r>
              <a:rPr lang="en-US" dirty="0"/>
              <a:t>Booleans (</a:t>
            </a:r>
            <a:r>
              <a:rPr lang="en-US" b="1" dirty="0"/>
              <a:t>bool</a:t>
            </a:r>
            <a:r>
              <a:rPr lang="en-US" dirty="0"/>
              <a:t>),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b="1" dirty="0"/>
              <a:t>int</a:t>
            </a:r>
            <a:r>
              <a:rPr lang="en-US" dirty="0"/>
              <a:t>), floating point (</a:t>
            </a:r>
            <a:r>
              <a:rPr lang="en-US" b="1" dirty="0"/>
              <a:t>float</a:t>
            </a:r>
            <a:r>
              <a:rPr lang="en-US" dirty="0"/>
              <a:t>), strings (</a:t>
            </a:r>
            <a:r>
              <a:rPr lang="en-US" b="1" dirty="0"/>
              <a:t>str</a:t>
            </a:r>
            <a:r>
              <a:rPr lang="en-US" dirty="0"/>
              <a:t>), tuple</a:t>
            </a:r>
          </a:p>
          <a:p>
            <a:pPr lvl="1"/>
            <a:r>
              <a:rPr lang="en-US" dirty="0"/>
              <a:t>Lists (</a:t>
            </a:r>
            <a:r>
              <a:rPr lang="en-US" b="1" dirty="0"/>
              <a:t>list</a:t>
            </a:r>
            <a:r>
              <a:rPr lang="en-US" dirty="0"/>
              <a:t>), dictionaries (</a:t>
            </a:r>
            <a:r>
              <a:rPr lang="en-US" b="1" dirty="0" err="1"/>
              <a:t>dict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 data types are usually </a:t>
            </a:r>
            <a:r>
              <a:rPr lang="en-US" b="1" dirty="0"/>
              <a:t>objects</a:t>
            </a:r>
            <a:r>
              <a:rPr lang="en-US" dirty="0"/>
              <a:t> imported from packages</a:t>
            </a:r>
          </a:p>
          <a:p>
            <a:r>
              <a:rPr lang="en-US" dirty="0"/>
              <a:t>Why do data types exist?</a:t>
            </a:r>
          </a:p>
          <a:p>
            <a:r>
              <a:rPr lang="en-US" dirty="0"/>
              <a:t>Python is an untyped (or semi-typed) language</a:t>
            </a:r>
          </a:p>
          <a:p>
            <a:pPr lvl="1"/>
            <a:r>
              <a:rPr lang="en-US" dirty="0"/>
              <a:t>As in, you are not forced to declare the type of each variable</a:t>
            </a:r>
          </a:p>
          <a:p>
            <a:pPr lvl="1"/>
            <a:r>
              <a:rPr lang="en-US" dirty="0"/>
              <a:t>Python interpreter “guesses” data type from “a = 12”</a:t>
            </a:r>
          </a:p>
          <a:p>
            <a:pPr lvl="1"/>
            <a:r>
              <a:rPr lang="en-US" dirty="0"/>
              <a:t>Typing your code can be useful for debugging or readability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606AE8-3823-41DB-A5DE-83AD4E89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93742-187E-4CB4-83DA-4D5DCC8BA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8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B01C3-093E-4CB9-857B-95C48D5A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variables and data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0C8717-B218-4741-B5E7-57BF8892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you can declare variables anywhere in the code</a:t>
            </a:r>
          </a:p>
          <a:p>
            <a:pPr lvl="1"/>
            <a:r>
              <a:rPr lang="en-US" dirty="0"/>
              <a:t>Variables are only accessible inside the </a:t>
            </a:r>
            <a:r>
              <a:rPr lang="en-US" b="1" dirty="0"/>
              <a:t>scope</a:t>
            </a:r>
            <a:r>
              <a:rPr lang="en-US" dirty="0"/>
              <a:t> they are declared in</a:t>
            </a:r>
          </a:p>
          <a:p>
            <a:pPr lvl="1"/>
            <a:r>
              <a:rPr lang="en-US" dirty="0"/>
              <a:t>What is a “scope”? A region (part) of a program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, a </a:t>
            </a:r>
            <a:r>
              <a:rPr lang="en-US" b="1" dirty="0"/>
              <a:t>loop*</a:t>
            </a:r>
            <a:r>
              <a:rPr lang="en-US" dirty="0"/>
              <a:t>, a </a:t>
            </a:r>
            <a:r>
              <a:rPr lang="en-US" b="1" dirty="0"/>
              <a:t>branch*</a:t>
            </a:r>
            <a:endParaRPr lang="en-US" dirty="0"/>
          </a:p>
          <a:p>
            <a:pPr lvl="1"/>
            <a:r>
              <a:rPr lang="en-US" dirty="0"/>
              <a:t>You can declare </a:t>
            </a:r>
            <a:r>
              <a:rPr lang="en-US" b="1" dirty="0"/>
              <a:t>global variables</a:t>
            </a:r>
            <a:r>
              <a:rPr lang="en-US" dirty="0"/>
              <a:t> (accessible from everywhere)…</a:t>
            </a:r>
          </a:p>
          <a:p>
            <a:pPr lvl="1"/>
            <a:r>
              <a:rPr lang="en-US" dirty="0"/>
              <a:t>…but don’t do it; just </a:t>
            </a:r>
            <a:r>
              <a:rPr lang="en-US" u="sng" dirty="0"/>
              <a:t>never do it</a:t>
            </a:r>
          </a:p>
          <a:p>
            <a:pPr lvl="1"/>
            <a:endParaRPr lang="en-US" u="sng" dirty="0"/>
          </a:p>
          <a:p>
            <a:r>
              <a:rPr lang="en-US" dirty="0">
                <a:hlinkClick r:id="rId2"/>
              </a:rPr>
              <a:t>https://github.com/albertotonda/crash-course-data-science/</a:t>
            </a:r>
            <a:endParaRPr lang="en-US" u="sng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6550-8287-4B6D-B4D1-972256B4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FEA3B-F56A-407E-8345-7BD4A9969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7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281B6-F4D7-4BD5-A718-586D1836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2BADB-C11F-4087-B459-84E6EDA57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can be used by </a:t>
            </a:r>
            <a:r>
              <a:rPr lang="en-US" b="1" dirty="0"/>
              <a:t>value</a:t>
            </a:r>
            <a:r>
              <a:rPr lang="en-US" dirty="0"/>
              <a:t> or by </a:t>
            </a:r>
            <a:r>
              <a:rPr lang="en-US" b="1" dirty="0"/>
              <a:t>reference</a:t>
            </a:r>
            <a:endParaRPr lang="en-US" dirty="0"/>
          </a:p>
          <a:p>
            <a:r>
              <a:rPr lang="en-US" dirty="0"/>
              <a:t>Assignment/use by </a:t>
            </a:r>
            <a:r>
              <a:rPr lang="en-US" b="1" dirty="0"/>
              <a:t>value</a:t>
            </a:r>
          </a:p>
          <a:p>
            <a:pPr lvl="1"/>
            <a:r>
              <a:rPr lang="en-US" dirty="0"/>
              <a:t>The variable represents an area of memory containing a </a:t>
            </a:r>
            <a:r>
              <a:rPr lang="en-US" b="1" dirty="0"/>
              <a:t>value</a:t>
            </a:r>
          </a:p>
          <a:p>
            <a:pPr lvl="1"/>
            <a:r>
              <a:rPr lang="en-US" dirty="0"/>
              <a:t>Their </a:t>
            </a:r>
            <a:r>
              <a:rPr lang="en-US" b="1" dirty="0"/>
              <a:t>value</a:t>
            </a:r>
            <a:r>
              <a:rPr lang="en-US" dirty="0"/>
              <a:t> is copied to another area of memory (independent)</a:t>
            </a:r>
          </a:p>
          <a:p>
            <a:pPr lvl="1"/>
            <a:r>
              <a:rPr lang="en-US" dirty="0"/>
              <a:t>This is what happens for bool, int, float, string, tuple</a:t>
            </a:r>
          </a:p>
          <a:p>
            <a:r>
              <a:rPr lang="en-US" dirty="0"/>
              <a:t>Assignment/use by </a:t>
            </a:r>
            <a:r>
              <a:rPr lang="en-US" b="1" dirty="0"/>
              <a:t>reference</a:t>
            </a:r>
            <a:endParaRPr lang="en-US" dirty="0"/>
          </a:p>
          <a:p>
            <a:pPr lvl="1"/>
            <a:r>
              <a:rPr lang="en-US" dirty="0"/>
              <a:t>The variable represents a </a:t>
            </a:r>
            <a:r>
              <a:rPr lang="en-US" b="1" dirty="0"/>
              <a:t>pointer</a:t>
            </a:r>
            <a:r>
              <a:rPr lang="en-US" dirty="0"/>
              <a:t> to an area of memory with </a:t>
            </a:r>
            <a:r>
              <a:rPr lang="en-US" b="1" dirty="0"/>
              <a:t>value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pointer</a:t>
            </a:r>
            <a:r>
              <a:rPr lang="en-US" dirty="0"/>
              <a:t> is copied, but still points to the same memory area</a:t>
            </a:r>
          </a:p>
          <a:p>
            <a:pPr lvl="1"/>
            <a:r>
              <a:rPr lang="en-US" dirty="0"/>
              <a:t>Modifying the copy also modifies the original (!!!)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D13B7F-0ACD-40A0-A92A-92D294CA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FB036-A150-4F48-AC8E-EDA83270B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5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7B661-F1D2-41CB-A529-A6BC672A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1081452-0024-45D6-9F2F-5583FE11E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832989"/>
              </p:ext>
            </p:extLst>
          </p:nvPr>
        </p:nvGraphicFramePr>
        <p:xfrm>
          <a:off x="1601771" y="1754319"/>
          <a:ext cx="31493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335">
                  <a:extLst>
                    <a:ext uri="{9D8B030D-6E8A-4147-A177-3AD203B41FA5}">
                      <a16:colId xmlns:a16="http://schemas.microsoft.com/office/drawing/2014/main" val="590911664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83171773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2426899995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6354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6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3958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E4846-01CB-4BB4-983B-D9C3A4E6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A168E6-EC01-4ABE-BE97-0B051BF24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8D86B-BA96-4FA6-95E4-25D45727B390}"/>
              </a:ext>
            </a:extLst>
          </p:cNvPr>
          <p:cNvSpPr/>
          <p:nvPr/>
        </p:nvSpPr>
        <p:spPr>
          <a:xfrm>
            <a:off x="622170" y="1158325"/>
            <a:ext cx="113121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a=12</a:t>
            </a:r>
          </a:p>
        </p:txBody>
      </p:sp>
      <p:sp>
        <p:nvSpPr>
          <p:cNvPr id="8" name="Flèche : virage 7">
            <a:extLst>
              <a:ext uri="{FF2B5EF4-FFF2-40B4-BE49-F238E27FC236}">
                <a16:creationId xmlns:a16="http://schemas.microsoft.com/office/drawing/2014/main" id="{97467856-8041-4701-AA20-63600982F9DF}"/>
              </a:ext>
            </a:extLst>
          </p:cNvPr>
          <p:cNvSpPr/>
          <p:nvPr/>
        </p:nvSpPr>
        <p:spPr>
          <a:xfrm rot="5400000">
            <a:off x="1884220" y="1168527"/>
            <a:ext cx="869546" cy="1131215"/>
          </a:xfrm>
          <a:prstGeom prst="bentArrow">
            <a:avLst>
              <a:gd name="adj1" fmla="val 13075"/>
              <a:gd name="adj2" fmla="val 25000"/>
              <a:gd name="adj3" fmla="val 25000"/>
              <a:gd name="adj4" fmla="val 437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0FFD07-D235-476A-8037-CA4CC345F064}"/>
              </a:ext>
            </a:extLst>
          </p:cNvPr>
          <p:cNvSpPr/>
          <p:nvPr/>
        </p:nvSpPr>
        <p:spPr>
          <a:xfrm>
            <a:off x="711332" y="3354943"/>
            <a:ext cx="113121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b=a+1</a:t>
            </a:r>
          </a:p>
        </p:txBody>
      </p:sp>
      <p:sp>
        <p:nvSpPr>
          <p:cNvPr id="10" name="Flèche : virage 9">
            <a:extLst>
              <a:ext uri="{FF2B5EF4-FFF2-40B4-BE49-F238E27FC236}">
                <a16:creationId xmlns:a16="http://schemas.microsoft.com/office/drawing/2014/main" id="{CA6075FC-E396-4160-90D8-D2505E484090}"/>
              </a:ext>
            </a:extLst>
          </p:cNvPr>
          <p:cNvSpPr/>
          <p:nvPr/>
        </p:nvSpPr>
        <p:spPr>
          <a:xfrm rot="16200000" flipV="1">
            <a:off x="2741667" y="1903787"/>
            <a:ext cx="869546" cy="2667783"/>
          </a:xfrm>
          <a:prstGeom prst="bentArrow">
            <a:avLst>
              <a:gd name="adj1" fmla="val 13075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D376FCA7-40E5-4070-9080-EAC3A9DAC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144762"/>
              </p:ext>
            </p:extLst>
          </p:nvPr>
        </p:nvGraphicFramePr>
        <p:xfrm>
          <a:off x="7729979" y="1754319"/>
          <a:ext cx="31493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335">
                  <a:extLst>
                    <a:ext uri="{9D8B030D-6E8A-4147-A177-3AD203B41FA5}">
                      <a16:colId xmlns:a16="http://schemas.microsoft.com/office/drawing/2014/main" val="590911664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83171773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2426899995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6354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3958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4C90F25-A579-482E-98F9-DAD1274D99BC}"/>
              </a:ext>
            </a:extLst>
          </p:cNvPr>
          <p:cNvSpPr/>
          <p:nvPr/>
        </p:nvSpPr>
        <p:spPr>
          <a:xfrm>
            <a:off x="6096000" y="1158325"/>
            <a:ext cx="1785594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list_a</a:t>
            </a:r>
            <a:r>
              <a:rPr lang="en-US" dirty="0">
                <a:solidFill>
                  <a:schemeClr val="accent1"/>
                </a:solidFill>
              </a:rPr>
              <a:t>=[1,2,3]</a:t>
            </a:r>
          </a:p>
        </p:txBody>
      </p:sp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DCC682E6-9FB7-420F-9501-599C5B078C51}"/>
              </a:ext>
            </a:extLst>
          </p:cNvPr>
          <p:cNvSpPr/>
          <p:nvPr/>
        </p:nvSpPr>
        <p:spPr>
          <a:xfrm rot="5400000">
            <a:off x="8012428" y="1168527"/>
            <a:ext cx="869546" cy="1131215"/>
          </a:xfrm>
          <a:prstGeom prst="bentArrow">
            <a:avLst>
              <a:gd name="adj1" fmla="val 13075"/>
              <a:gd name="adj2" fmla="val 25000"/>
              <a:gd name="adj3" fmla="val 25000"/>
              <a:gd name="adj4" fmla="val 437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ED427F-D5C7-4AFE-A037-508794B69879}"/>
              </a:ext>
            </a:extLst>
          </p:cNvPr>
          <p:cNvSpPr/>
          <p:nvPr/>
        </p:nvSpPr>
        <p:spPr>
          <a:xfrm>
            <a:off x="6096000" y="3354943"/>
            <a:ext cx="187475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list_b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err="1">
                <a:solidFill>
                  <a:schemeClr val="accent2"/>
                </a:solidFill>
              </a:rPr>
              <a:t>list_a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Flèche : virage 14">
            <a:extLst>
              <a:ext uri="{FF2B5EF4-FFF2-40B4-BE49-F238E27FC236}">
                <a16:creationId xmlns:a16="http://schemas.microsoft.com/office/drawing/2014/main" id="{11F67097-B679-488E-99B9-1BA300F4B0DD}"/>
              </a:ext>
            </a:extLst>
          </p:cNvPr>
          <p:cNvSpPr/>
          <p:nvPr/>
        </p:nvSpPr>
        <p:spPr>
          <a:xfrm rot="16200000" flipV="1">
            <a:off x="7913128" y="2483607"/>
            <a:ext cx="1246473" cy="1131217"/>
          </a:xfrm>
          <a:prstGeom prst="bentArrow">
            <a:avLst>
              <a:gd name="adj1" fmla="val 13075"/>
              <a:gd name="adj2" fmla="val 21667"/>
              <a:gd name="adj3" fmla="val 25833"/>
              <a:gd name="adj4" fmla="val 4375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3F3ED90-97F2-490C-9A2D-6468985C0A00}"/>
              </a:ext>
            </a:extLst>
          </p:cNvPr>
          <p:cNvCxnSpPr>
            <a:cxnSpLocks/>
          </p:cNvCxnSpPr>
          <p:nvPr/>
        </p:nvCxnSpPr>
        <p:spPr>
          <a:xfrm>
            <a:off x="5382705" y="1158325"/>
            <a:ext cx="0" cy="49596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6">
            <a:extLst>
              <a:ext uri="{FF2B5EF4-FFF2-40B4-BE49-F238E27FC236}">
                <a16:creationId xmlns:a16="http://schemas.microsoft.com/office/drawing/2014/main" id="{30F7954A-0DE4-4CC4-83ED-4B0921B401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617446"/>
              </p:ext>
            </p:extLst>
          </p:nvPr>
        </p:nvGraphicFramePr>
        <p:xfrm>
          <a:off x="7729979" y="4449075"/>
          <a:ext cx="31493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335">
                  <a:extLst>
                    <a:ext uri="{9D8B030D-6E8A-4147-A177-3AD203B41FA5}">
                      <a16:colId xmlns:a16="http://schemas.microsoft.com/office/drawing/2014/main" val="590911664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83171773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2426899995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6354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3958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1E3AAF46-C64A-42D1-9FCC-44B8D29FCDB4}"/>
              </a:ext>
            </a:extLst>
          </p:cNvPr>
          <p:cNvSpPr/>
          <p:nvPr/>
        </p:nvSpPr>
        <p:spPr>
          <a:xfrm>
            <a:off x="5618964" y="4747457"/>
            <a:ext cx="187475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list_b</a:t>
            </a:r>
            <a:r>
              <a:rPr lang="en-US" dirty="0">
                <a:solidFill>
                  <a:schemeClr val="accent2"/>
                </a:solidFill>
              </a:rPr>
              <a:t>[0]=12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22523737-D597-4610-8125-CC4DC7AA6136}"/>
              </a:ext>
            </a:extLst>
          </p:cNvPr>
          <p:cNvSpPr/>
          <p:nvPr/>
        </p:nvSpPr>
        <p:spPr>
          <a:xfrm>
            <a:off x="7493720" y="4838733"/>
            <a:ext cx="1122380" cy="32933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76D68-5ADF-4F3E-88ED-130149D79FBE}"/>
              </a:ext>
            </a:extLst>
          </p:cNvPr>
          <p:cNvSpPr/>
          <p:nvPr/>
        </p:nvSpPr>
        <p:spPr>
          <a:xfrm>
            <a:off x="5629960" y="5248648"/>
            <a:ext cx="1874756" cy="959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list_a</a:t>
            </a:r>
            <a:r>
              <a:rPr lang="en-US" dirty="0">
                <a:solidFill>
                  <a:schemeClr val="tx1"/>
                </a:solidFill>
              </a:rPr>
              <a:t>[0])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“12”</a:t>
            </a:r>
          </a:p>
        </p:txBody>
      </p:sp>
    </p:spTree>
    <p:extLst>
      <p:ext uri="{BB962C8B-B14F-4D97-AF65-F5344CB8AC3E}">
        <p14:creationId xmlns:p14="http://schemas.microsoft.com/office/powerpoint/2010/main" val="339574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F461F-3071-457A-9E60-DB196B11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0A8EF-3326-4557-A2AE-EA212881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just said is not completely correct</a:t>
            </a:r>
          </a:p>
          <a:p>
            <a:pPr lvl="1"/>
            <a:r>
              <a:rPr lang="en-US" dirty="0"/>
              <a:t>Actually, in Python everything is stored by </a:t>
            </a:r>
            <a:r>
              <a:rPr lang="en-US" b="1" dirty="0"/>
              <a:t>reference</a:t>
            </a:r>
            <a:endParaRPr lang="en-US" dirty="0"/>
          </a:p>
          <a:p>
            <a:pPr lvl="1"/>
            <a:r>
              <a:rPr lang="en-US" dirty="0"/>
              <a:t>However bool, int, float, string, tuple are </a:t>
            </a:r>
            <a:r>
              <a:rPr lang="en-US" b="1" dirty="0"/>
              <a:t>immutable</a:t>
            </a:r>
            <a:endParaRPr lang="en-US" dirty="0"/>
          </a:p>
          <a:p>
            <a:pPr lvl="1"/>
            <a:r>
              <a:rPr lang="en-US" dirty="0"/>
              <a:t>So, if you try to modify an immutable, you create a copy</a:t>
            </a:r>
          </a:p>
          <a:p>
            <a:pPr lvl="1"/>
            <a:r>
              <a:rPr lang="en-US" dirty="0"/>
              <a:t>In practice, it works as assignment by value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FD346D-2581-49C7-B425-4D105368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B059D-E68C-46B7-8C19-F300CE9EB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21AD3-B48E-4DEF-A8B8-5EDF4C14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F830D-8599-4510-9667-DAD0C6C9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typically executed top-down, line by line</a:t>
            </a:r>
          </a:p>
          <a:p>
            <a:r>
              <a:rPr lang="en-US" dirty="0"/>
              <a:t>However, you can change the flow</a:t>
            </a:r>
          </a:p>
          <a:p>
            <a:pPr lvl="1"/>
            <a:r>
              <a:rPr lang="en-US" dirty="0"/>
              <a:t>Flow control (if – then – else )</a:t>
            </a:r>
          </a:p>
          <a:p>
            <a:pPr lvl="1"/>
            <a:r>
              <a:rPr lang="en-US" dirty="0"/>
              <a:t>Loops (while / for)</a:t>
            </a:r>
          </a:p>
          <a:p>
            <a:r>
              <a:rPr lang="en-US" dirty="0"/>
              <a:t>Flow control is based on </a:t>
            </a:r>
            <a:r>
              <a:rPr lang="en-US" b="1" dirty="0"/>
              <a:t>Booleans</a:t>
            </a:r>
            <a:endParaRPr lang="en-US" dirty="0"/>
          </a:p>
          <a:p>
            <a:pPr lvl="1"/>
            <a:r>
              <a:rPr lang="en-US" dirty="0"/>
              <a:t>True/False conditions</a:t>
            </a:r>
          </a:p>
          <a:p>
            <a:pPr lvl="1"/>
            <a:r>
              <a:rPr lang="en-US" dirty="0"/>
              <a:t>Boolean algebra! AND/OR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E527DC-6A11-4374-B58E-E3BFDA00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C9107-1A51-4FDD-AAB7-D5BD9F030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How to Make a Flowchart for Programming Easy to Understand - TechnoKids Blog">
            <a:extLst>
              <a:ext uri="{FF2B5EF4-FFF2-40B4-BE49-F238E27FC236}">
                <a16:creationId xmlns:a16="http://schemas.microsoft.com/office/drawing/2014/main" id="{96CBC278-8F47-4898-8456-3EDFAC83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923" y="2535810"/>
            <a:ext cx="3987830" cy="327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43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31C47-A8F0-4F37-9C31-574B10DC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loops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BEA49-CB07-4A3C-B897-241D95CF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easily iterates over elements in list or </a:t>
            </a:r>
            <a:r>
              <a:rPr lang="en-US" dirty="0" err="1"/>
              <a:t>dict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Sometimes you need an index; use </a:t>
            </a:r>
            <a:r>
              <a:rPr lang="en-US" b="1" dirty="0"/>
              <a:t>enumerate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67868E-6006-4C28-A2AA-166EEA23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3ED2F0-2E57-48C3-AA10-2D44C0341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142CFF-382E-45B1-BB2C-758F9E21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66" y="2017524"/>
            <a:ext cx="4163006" cy="22196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D8D94B9-C962-4E24-9AB7-FA9D892C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66" y="4934835"/>
            <a:ext cx="7017121" cy="9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3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C1C79-3712-4555-BC3B-AF890545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organizing your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43AA8-7AB9-4354-9552-3862CBD1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your code</a:t>
            </a:r>
          </a:p>
          <a:p>
            <a:pPr lvl="1"/>
            <a:r>
              <a:rPr lang="en-US" dirty="0"/>
              <a:t>Instead of cut/pasting your code</a:t>
            </a:r>
          </a:p>
          <a:p>
            <a:pPr lvl="1"/>
            <a:r>
              <a:rPr lang="en-US" dirty="0"/>
              <a:t>Define functions, structures, objects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Isolated parts (scopes) of code</a:t>
            </a:r>
          </a:p>
          <a:p>
            <a:pPr lvl="1"/>
            <a:r>
              <a:rPr lang="en-US" dirty="0"/>
              <a:t>Useful when called multiple times, or to reason in isolation</a:t>
            </a:r>
          </a:p>
          <a:p>
            <a:pPr lvl="1"/>
            <a:r>
              <a:rPr lang="en-US" dirty="0"/>
              <a:t>Everything stays inside, but beware of </a:t>
            </a:r>
            <a:r>
              <a:rPr lang="en-US" b="1" dirty="0"/>
              <a:t>references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F96116-575B-4BBC-9573-48DE09C8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EAEA05-3EAB-414E-95EB-8870885E8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D52E08-6544-4E50-92A1-AC9778DC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07" y="4850624"/>
            <a:ext cx="9840169" cy="132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C94B6-49A6-4318-81FD-E472B7A3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organize your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64AF9-5E29-4816-9500-76F0B82B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are collections of variables</a:t>
            </a:r>
          </a:p>
          <a:p>
            <a:pPr lvl="1"/>
            <a:r>
              <a:rPr lang="en-US" dirty="0"/>
              <a:t>Useful when you have information related to the same thing</a:t>
            </a:r>
          </a:p>
          <a:p>
            <a:pPr lvl="1"/>
            <a:r>
              <a:rPr lang="en-US" dirty="0"/>
              <a:t>E.g. a person’s name, surname, age, …</a:t>
            </a:r>
          </a:p>
          <a:p>
            <a:r>
              <a:rPr lang="en-US" dirty="0"/>
              <a:t>In Python it’s probably better to use </a:t>
            </a:r>
            <a:r>
              <a:rPr lang="en-US" dirty="0" err="1"/>
              <a:t>dicts</a:t>
            </a:r>
            <a:r>
              <a:rPr lang="en-US" dirty="0"/>
              <a:t> or Classes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CE3AF0-C134-4BD7-B03A-29CB30BF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6181A2-7B26-4815-A0D2-2330026A4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8008E6-87ED-4682-BA4E-EA3BBD30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5" y="3590038"/>
            <a:ext cx="5229955" cy="7525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F9DC9C-29D8-45D6-83C4-225E05940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226" y="3590038"/>
            <a:ext cx="4884944" cy="27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5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1B1D0-B6D2-4AF6-A772-C3DD538F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organizing your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C11C63-D27A-4664-BF3E-D5DBF4BC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views</a:t>
            </a:r>
          </a:p>
          <a:p>
            <a:pPr lvl="1"/>
            <a:r>
              <a:rPr lang="en-US" dirty="0"/>
              <a:t>Classic: structures and functions</a:t>
            </a:r>
          </a:p>
          <a:p>
            <a:pPr lvl="1"/>
            <a:r>
              <a:rPr lang="en-US" dirty="0"/>
              <a:t>Object-oriented: classes</a:t>
            </a:r>
            <a:r>
              <a:rPr lang="en-US"/>
              <a:t>, attributes, </a:t>
            </a:r>
            <a:r>
              <a:rPr lang="en-US" dirty="0"/>
              <a:t>and methods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707E6C-87E0-4AE3-9314-DF1904F2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2867E-8F20-4E95-A853-AC8F2ADDF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E9B5F-431E-4E93-8BEE-6FCA1A2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title for a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4B0-1657-4C3B-BF82-5779557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some text</a:t>
            </a:r>
          </a:p>
          <a:p>
            <a:pPr lvl="1"/>
            <a:r>
              <a:rPr lang="en-US" dirty="0"/>
              <a:t>And some smaller text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B3158-76D3-4740-9104-AA0F0C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0EC01-BAEE-4961-BDB9-1ACD4B20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3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2CA09-64CE-4FF0-A4E9-1A8FD756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8AE9-578A-47C0-AF9F-2F80262F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D88183-8AD3-4A8B-99A3-51A0D1C0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12D87-8368-4416-A3A5-AF52EDFD1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Just a book from Computer Science">
            <a:extLst>
              <a:ext uri="{FF2B5EF4-FFF2-40B4-BE49-F238E27FC236}">
                <a16:creationId xmlns:a16="http://schemas.microsoft.com/office/drawing/2014/main" id="{53E20F3F-D1CC-40B5-8531-4A487CF2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96" y="1464373"/>
            <a:ext cx="3903804" cy="26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26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DA2E-3F20-4DD7-B25F-9A497308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09E2C-3AB9-4F31-B83D-CB4BF174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 LOT OF COMMENTS EVERYWHERE</a:t>
            </a:r>
          </a:p>
          <a:p>
            <a:pPr lvl="1"/>
            <a:r>
              <a:rPr lang="en-US" dirty="0"/>
              <a:t>“Code is there to explain comments to the computer”</a:t>
            </a:r>
          </a:p>
          <a:p>
            <a:pPr lvl="1"/>
            <a:r>
              <a:rPr lang="en-US" dirty="0"/>
              <a:t>Your future self will thank you!</a:t>
            </a:r>
          </a:p>
          <a:p>
            <a:endParaRPr lang="en-US" dirty="0"/>
          </a:p>
          <a:p>
            <a:r>
              <a:rPr lang="en-US" dirty="0"/>
              <a:t>Naming conventions</a:t>
            </a:r>
          </a:p>
          <a:p>
            <a:pPr lvl="1"/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more_readable_with_underscores</a:t>
            </a:r>
            <a:r>
              <a:rPr lang="en-US" dirty="0"/>
              <a:t> than 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CamelCase</a:t>
            </a:r>
          </a:p>
          <a:p>
            <a:pPr lvl="1"/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everything_lowercase</a:t>
            </a:r>
            <a:r>
              <a:rPr lang="en-US" dirty="0"/>
              <a:t>,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ClassNames</a:t>
            </a:r>
            <a:r>
              <a:rPr lang="en-US" dirty="0"/>
              <a:t> are uppercase/camel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1F6E90-EBA5-4AE1-B515-6F857F75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06F3F7-21D8-463E-87B6-4CD5EA48D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2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4B181-87B1-442D-AF3F-64ADCC16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E32AD-2E9F-4FD3-9814-BE6DACB1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Coders used to use short names for variables (memory!)</a:t>
            </a:r>
          </a:p>
          <a:p>
            <a:endParaRPr lang="en-US" dirty="0"/>
          </a:p>
          <a:p>
            <a:r>
              <a:rPr lang="en-US" dirty="0"/>
              <a:t>Variable naming</a:t>
            </a:r>
          </a:p>
          <a:p>
            <a:pPr lvl="1"/>
            <a:r>
              <a:rPr lang="en-US" dirty="0"/>
              <a:t>Use long names, who cares?</a:t>
            </a:r>
          </a:p>
          <a:p>
            <a:pPr lvl="1"/>
            <a:r>
              <a:rPr lang="en-US" dirty="0"/>
              <a:t>Names of variables should be just nouns</a:t>
            </a:r>
          </a:p>
          <a:p>
            <a:endParaRPr lang="en-US" dirty="0"/>
          </a:p>
          <a:p>
            <a:r>
              <a:rPr lang="en-US" dirty="0"/>
              <a:t>Function naming</a:t>
            </a:r>
          </a:p>
          <a:p>
            <a:pPr lvl="1"/>
            <a:r>
              <a:rPr lang="en-US" dirty="0"/>
              <a:t>Function names should be verbs (they do something)</a:t>
            </a:r>
          </a:p>
          <a:p>
            <a:pPr lvl="1"/>
            <a:r>
              <a:rPr lang="en-US" dirty="0"/>
              <a:t>Again, you can and should use long names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6187C8-7521-4348-8DC1-F6485972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C8BC7-1DAF-4FF5-B565-5E671FA7B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8E1370-0C48-4742-A577-FD70CA468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3"/>
          <a:stretch/>
        </p:blipFill>
        <p:spPr>
          <a:xfrm>
            <a:off x="4134648" y="2532927"/>
            <a:ext cx="6868484" cy="5048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F5B276F-2EB7-454B-A0B1-521597245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046" y="4145324"/>
            <a:ext cx="756390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4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A7657-B445-4588-B44B-05E7C5D8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83C3D-D63B-4FD1-97B5-240DEF09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IDEs can create </a:t>
            </a:r>
            <a:r>
              <a:rPr lang="en-US" u="sng" dirty="0"/>
              <a:t>special comments</a:t>
            </a:r>
            <a:r>
              <a:rPr lang="en-US" dirty="0"/>
              <a:t> for functions</a:t>
            </a:r>
          </a:p>
          <a:p>
            <a:r>
              <a:rPr lang="en-US" dirty="0"/>
              <a:t>Can be </a:t>
            </a:r>
            <a:r>
              <a:rPr lang="en-US" b="1" dirty="0"/>
              <a:t>automatically extracted</a:t>
            </a:r>
            <a:r>
              <a:rPr lang="en-US" dirty="0"/>
              <a:t> to create </a:t>
            </a:r>
            <a:r>
              <a:rPr lang="en-US" b="1" dirty="0"/>
              <a:t>documentation</a:t>
            </a:r>
          </a:p>
          <a:p>
            <a:r>
              <a:rPr lang="en-US" dirty="0"/>
              <a:t>More work now, for less work later…?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A6A17C-2079-4CBD-8B29-F928226B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DA927-F741-4682-A2AC-DCCB65518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F5BA3E4-B63D-4089-8A40-8B82B3BC6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3" t="41649" r="69072" b="47492"/>
          <a:stretch/>
        </p:blipFill>
        <p:spPr>
          <a:xfrm>
            <a:off x="838200" y="3509357"/>
            <a:ext cx="5580432" cy="12631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79C666-13E2-4631-AE1F-138C9F818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408" y="3209487"/>
            <a:ext cx="4284626" cy="312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51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FB896-6768-4411-AAE8-370C08BD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432BF4-DEAE-44FC-9968-AC1FFB64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>
                <a:hlinkClick r:id="rId2"/>
              </a:rPr>
              <a:t>https://github.com/albertotonda/HumanModels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https://humanmodels.readthedocs.io/en/latest/</a:t>
            </a:r>
            <a:r>
              <a:rPr lang="en-US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0D2CA5-B149-42DA-8548-3BC44AB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906E3-CF78-40EA-A9F7-A1A8112E7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81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2D629-0D11-449A-B9C5-5830F115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68F0BE-DECA-4592-A6F6-8CF41904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first version of your code runs, </a:t>
            </a:r>
            <a:r>
              <a:rPr lang="en-US" b="1" dirty="0"/>
              <a:t>reorganize it</a:t>
            </a:r>
          </a:p>
          <a:p>
            <a:pPr lvl="1"/>
            <a:r>
              <a:rPr lang="en-US" dirty="0"/>
              <a:t>Start from an empty repository, and create new files</a:t>
            </a:r>
          </a:p>
          <a:p>
            <a:pPr lvl="1"/>
            <a:r>
              <a:rPr lang="en-US" dirty="0"/>
              <a:t>Long, boring, and high risk of introducing bugs</a:t>
            </a:r>
          </a:p>
          <a:p>
            <a:pPr lvl="1"/>
            <a:r>
              <a:rPr lang="en-US" dirty="0"/>
              <a:t>Nobody wants to do it, but it’s extremely useful long-term</a:t>
            </a:r>
          </a:p>
          <a:p>
            <a:pPr lvl="1"/>
            <a:r>
              <a:rPr lang="en-US" dirty="0"/>
              <a:t>It’s a good moment to structure your own </a:t>
            </a:r>
            <a:r>
              <a:rPr lang="en-US" b="1" dirty="0"/>
              <a:t>package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4F29E9-4A89-46FD-B01D-6E4350D2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169502-3BF7-4D99-8576-C8E0738FE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41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5EA6DC-158E-44BB-87DF-BC63405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0BECB58-9207-4986-84C6-178596CA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2B34-115A-4184-AAFD-CE52AD708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6963" y="6361113"/>
            <a:ext cx="93503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6F3C6-7761-42A4-A723-938460039B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67463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F053E-742C-4F78-92B4-B0F19FEA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tricky to explain?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53F53-019F-453E-A0B1-3AFF27B3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interdependent pieces</a:t>
            </a:r>
          </a:p>
          <a:p>
            <a:r>
              <a:rPr lang="en-US" dirty="0"/>
              <a:t>Definitions </a:t>
            </a:r>
            <a:r>
              <a:rPr lang="en-US" dirty="0" err="1"/>
              <a:t>kinda</a:t>
            </a:r>
            <a:r>
              <a:rPr lang="en-US" dirty="0"/>
              <a:t> depend on each other</a:t>
            </a:r>
          </a:p>
          <a:p>
            <a:r>
              <a:rPr lang="en-US" dirty="0"/>
              <a:t>Usually I learn a language by trying to do something with 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8FD839-E43B-44C1-A7C5-25A59374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EDD74D-D9E0-42E0-99B5-81EE18D4D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7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5EADB-237C-4FD6-AE9A-E5B802D5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C38DC-9844-4574-B749-E41D5BBA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of abstraction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MatLab</a:t>
            </a:r>
            <a:r>
              <a:rPr lang="en-US" dirty="0"/>
              <a:t>, or R: don’t bother with small details (memory)</a:t>
            </a:r>
          </a:p>
          <a:p>
            <a:pPr lvl="1"/>
            <a:r>
              <a:rPr lang="en-US" dirty="0"/>
              <a:t>Easy(-</a:t>
            </a:r>
            <a:r>
              <a:rPr lang="en-US" dirty="0" err="1"/>
              <a:t>ier</a:t>
            </a:r>
            <a:r>
              <a:rPr lang="en-US" dirty="0"/>
              <a:t>) to learn than lower-level languages (C++)</a:t>
            </a:r>
          </a:p>
          <a:p>
            <a:r>
              <a:rPr lang="en-US" dirty="0"/>
              <a:t>Widely used in research</a:t>
            </a:r>
          </a:p>
          <a:p>
            <a:pPr lvl="1"/>
            <a:r>
              <a:rPr lang="en-US" dirty="0"/>
              <a:t>Open source, seen as an alternative to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Interpreted, same program can run on Windows/Linux/Mac</a:t>
            </a:r>
          </a:p>
          <a:p>
            <a:r>
              <a:rPr lang="en-US" dirty="0"/>
              <a:t>Vast amount of libraries</a:t>
            </a:r>
          </a:p>
          <a:p>
            <a:pPr lvl="1"/>
            <a:r>
              <a:rPr lang="en-US" dirty="0"/>
              <a:t>Since it’s easy to use, lots of people added their own packages</a:t>
            </a:r>
          </a:p>
          <a:p>
            <a:pPr lvl="1"/>
            <a:r>
              <a:rPr lang="en-US" dirty="0"/>
              <a:t>Especially for Machine Learning/Data Science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3EAE5A-EDD1-4F74-A219-37E5FFC6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830AF-A01E-4F92-AF3C-E9B3C18A6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8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9B8E5-6FB3-498B-A625-0D3AA57E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Libraries, packages, …?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D40A9-B63B-4057-B10C-53969FDB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code written by someone else</a:t>
            </a:r>
          </a:p>
          <a:p>
            <a:pPr lvl="1"/>
            <a:r>
              <a:rPr lang="en-US" dirty="0"/>
              <a:t>Popularity of languages heavily depends on libraries</a:t>
            </a:r>
          </a:p>
          <a:p>
            <a:pPr lvl="1"/>
            <a:r>
              <a:rPr lang="en-US" dirty="0"/>
              <a:t>In Python, they are called </a:t>
            </a:r>
            <a:r>
              <a:rPr lang="en-US" b="1" dirty="0"/>
              <a:t>packages</a:t>
            </a:r>
          </a:p>
          <a:p>
            <a:pPr lvl="1"/>
            <a:r>
              <a:rPr lang="en-US" dirty="0"/>
              <a:t>Python has a considerable amount of packages!</a:t>
            </a:r>
          </a:p>
          <a:p>
            <a:pPr lvl="1"/>
            <a:endParaRPr lang="en-US" dirty="0"/>
          </a:p>
          <a:p>
            <a:r>
              <a:rPr lang="en-US" u="sng" dirty="0"/>
              <a:t>Do not reinvent the wheel</a:t>
            </a:r>
          </a:p>
          <a:p>
            <a:pPr lvl="1"/>
            <a:r>
              <a:rPr lang="en-US" dirty="0"/>
              <a:t>Check if someone else already did it</a:t>
            </a:r>
          </a:p>
          <a:p>
            <a:pPr lvl="1"/>
            <a:r>
              <a:rPr lang="en-US" dirty="0"/>
              <a:t>Learn to use their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12190C-1FEA-453E-8B89-A37CA82F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E008D-3EAC-4300-AADB-5B386D5C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2050" name="Picture 2" descr="On reinventing the wheel. The image of the man who is suggesting… | by Alex  Ewerlöf (moved to substack) | Medium">
            <a:extLst>
              <a:ext uri="{FF2B5EF4-FFF2-40B4-BE49-F238E27FC236}">
                <a16:creationId xmlns:a16="http://schemas.microsoft.com/office/drawing/2014/main" id="{38EA08B4-9044-42DE-B5D4-9EEDA89A6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91"/>
          <a:stretch/>
        </p:blipFill>
        <p:spPr bwMode="auto">
          <a:xfrm>
            <a:off x="7066808" y="3490675"/>
            <a:ext cx="4967927" cy="26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5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4912F-5B12-463F-A4DD-3ECA230C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BBD645-EFFC-4D38-897F-36B421DA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theory, you can edit code using a text editor</a:t>
            </a:r>
          </a:p>
          <a:p>
            <a:pPr lvl="1"/>
            <a:r>
              <a:rPr lang="en-US" dirty="0"/>
              <a:t>In practice, much better use an IDE</a:t>
            </a:r>
          </a:p>
          <a:p>
            <a:pPr lvl="1"/>
            <a:r>
              <a:rPr lang="en-US" dirty="0"/>
              <a:t>Editor, debugger, help installing packages, autocompletion, etc.</a:t>
            </a:r>
          </a:p>
          <a:p>
            <a:pPr lvl="1"/>
            <a:r>
              <a:rPr lang="en-US" dirty="0"/>
              <a:t>Some IDEs also have AI code autocompletion! </a:t>
            </a:r>
            <a:r>
              <a:rPr lang="en-US" i="1" dirty="0"/>
              <a:t>Don’t trust it 100%</a:t>
            </a:r>
            <a:endParaRPr lang="en-US" dirty="0"/>
          </a:p>
          <a:p>
            <a:r>
              <a:rPr lang="en-US" dirty="0"/>
              <a:t>For Python, I have experience with</a:t>
            </a:r>
          </a:p>
          <a:p>
            <a:pPr lvl="1"/>
            <a:r>
              <a:rPr lang="en-US" dirty="0"/>
              <a:t>Anaconda suite and Spyder (IDE)</a:t>
            </a:r>
          </a:p>
          <a:p>
            <a:pPr lvl="1"/>
            <a:r>
              <a:rPr lang="en-US" dirty="0"/>
              <a:t>Visual Studio Code</a:t>
            </a:r>
          </a:p>
          <a:p>
            <a:r>
              <a:rPr lang="en-US" dirty="0"/>
              <a:t>PyCharm is another popular 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573BA3-8F35-4457-A8C0-5F905975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DDB90F-3146-411F-9C8E-7B9BD3DD1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Visual Studio Code — Wikipédia">
            <a:extLst>
              <a:ext uri="{FF2B5EF4-FFF2-40B4-BE49-F238E27FC236}">
                <a16:creationId xmlns:a16="http://schemas.microsoft.com/office/drawing/2014/main" id="{0607B21D-45D0-4D3F-9295-491674F88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5" y="4141951"/>
            <a:ext cx="1427375" cy="14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ent installer Anaconda et Python pour faire du Machine Learning">
            <a:extLst>
              <a:ext uri="{FF2B5EF4-FFF2-40B4-BE49-F238E27FC236}">
                <a16:creationId xmlns:a16="http://schemas.microsoft.com/office/drawing/2014/main" id="{75C6FE47-8AA8-481E-9827-D445A439D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16" y="3534315"/>
            <a:ext cx="2430544" cy="12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Code in Python using Spyder | i2tutorials">
            <a:extLst>
              <a:ext uri="{FF2B5EF4-FFF2-40B4-BE49-F238E27FC236}">
                <a16:creationId xmlns:a16="http://schemas.microsoft.com/office/drawing/2014/main" id="{54F73D9D-545A-489D-9B09-67CF40ED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049" y="4749587"/>
            <a:ext cx="1427376" cy="14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8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BB7D3-6537-4077-81A9-8378B470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C53BA-D6C5-4C83-B692-6520C0C5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install the full Anaconda suite!</a:t>
            </a:r>
          </a:p>
          <a:p>
            <a:r>
              <a:rPr lang="en-US" dirty="0"/>
              <a:t>If you already have Anaconda, install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9726EC-3DD2-47F7-B0A0-1270BB1E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CCD8F-5EAB-4A93-B4F6-78E3C37C2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1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42CFF-6006-4681-B7D4-DAAB587A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F0637E-6512-4F40-9164-AD7F1B82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installed libraries</a:t>
            </a:r>
          </a:p>
          <a:p>
            <a:pPr lvl="1"/>
            <a:r>
              <a:rPr lang="en-US" dirty="0"/>
              <a:t>There are several ways of obtaining </a:t>
            </a:r>
            <a:r>
              <a:rPr lang="en-US" b="1" dirty="0"/>
              <a:t>separate environments</a:t>
            </a:r>
          </a:p>
          <a:p>
            <a:pPr lvl="1"/>
            <a:r>
              <a:rPr lang="en-US" dirty="0"/>
              <a:t>Why should we do that?</a:t>
            </a:r>
          </a:p>
          <a:p>
            <a:pPr lvl="1"/>
            <a:r>
              <a:rPr lang="en-US" dirty="0"/>
              <a:t>Install only needed packages, and </a:t>
            </a:r>
            <a:r>
              <a:rPr lang="en-US" b="1" dirty="0"/>
              <a:t>specific versions</a:t>
            </a:r>
          </a:p>
          <a:p>
            <a:pPr lvl="1"/>
            <a:r>
              <a:rPr lang="en-US" dirty="0"/>
              <a:t>Create minimal list of packages</a:t>
            </a:r>
          </a:p>
          <a:p>
            <a:pPr lvl="1"/>
            <a:r>
              <a:rPr lang="en-US" dirty="0"/>
              <a:t>Obtain </a:t>
            </a:r>
            <a:r>
              <a:rPr lang="en-US" b="1" dirty="0"/>
              <a:t>requirements.txt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0520E1-3F20-444D-8E78-8295954C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E0CFD-4D59-4217-BE88-392094AB8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C0C1CF-6F73-46FF-9E4E-BE841F74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177" y="3454354"/>
            <a:ext cx="5248795" cy="281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44861-083D-4A2C-8BCF-0C9B77DC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basics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C5B72-1837-4C34-9C5B-07F3021D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click “Run” on your IDE?</a:t>
            </a:r>
          </a:p>
          <a:p>
            <a:pPr lvl="1"/>
            <a:r>
              <a:rPr lang="en-US" dirty="0"/>
              <a:t>“python name_of_your_script.py” in the background</a:t>
            </a:r>
          </a:p>
          <a:p>
            <a:pPr lvl="1"/>
            <a:r>
              <a:rPr lang="en-US" dirty="0"/>
              <a:t>The directory where your script is run is the </a:t>
            </a:r>
            <a:r>
              <a:rPr lang="en-US" b="1" dirty="0"/>
              <a:t>working directory</a:t>
            </a:r>
          </a:p>
          <a:p>
            <a:pPr lvl="1"/>
            <a:r>
              <a:rPr lang="en-US" dirty="0"/>
              <a:t>It’s important to know, for relative paths, e.g. “../data/myfile.txt”</a:t>
            </a:r>
          </a:p>
          <a:p>
            <a:pPr lvl="1"/>
            <a:r>
              <a:rPr lang="en-US" dirty="0"/>
              <a:t>For example, Spyder and </a:t>
            </a:r>
            <a:r>
              <a:rPr lang="en-US" dirty="0" err="1"/>
              <a:t>VSCode</a:t>
            </a:r>
            <a:r>
              <a:rPr lang="en-US" dirty="0"/>
              <a:t> used different choices of </a:t>
            </a:r>
            <a:r>
              <a:rPr lang="en-US" b="1" dirty="0"/>
              <a:t>wd</a:t>
            </a:r>
            <a:endParaRPr lang="en-US" dirty="0"/>
          </a:p>
          <a:p>
            <a:pPr lvl="1"/>
            <a:r>
              <a:rPr lang="en-US" dirty="0"/>
              <a:t>In doubt, check working directory with </a:t>
            </a:r>
            <a:r>
              <a:rPr lang="en-US" b="1" dirty="0" err="1"/>
              <a:t>pwd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You can change the working directory in the code, if needed</a:t>
            </a:r>
          </a:p>
          <a:p>
            <a:r>
              <a:rPr lang="en-US" dirty="0"/>
              <a:t>In general, get used to Google around for information</a:t>
            </a:r>
          </a:p>
          <a:p>
            <a:r>
              <a:rPr lang="en-US" dirty="0"/>
              <a:t>Or ask </a:t>
            </a:r>
            <a:r>
              <a:rPr lang="en-US" dirty="0" err="1"/>
              <a:t>ChatGPT</a:t>
            </a:r>
            <a:r>
              <a:rPr lang="en-US" dirty="0"/>
              <a:t>/Copilot (but beware!)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FF3FE8-265F-4B4F-AD8B-80E59871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08DA1-440A-47CD-8BAA-2EF95AFD7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38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1452</Words>
  <Application>Microsoft Office PowerPoint</Application>
  <PresentationFormat>Grand écran</PresentationFormat>
  <Paragraphs>229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Cascadia Code SemiBold</vt:lpstr>
      <vt:lpstr>Courier New</vt:lpstr>
      <vt:lpstr>Thème Office</vt:lpstr>
      <vt:lpstr>Good practices of coding (in Python)</vt:lpstr>
      <vt:lpstr>Another example of title for a slide</vt:lpstr>
      <vt:lpstr>Why is this tricky to explain?</vt:lpstr>
      <vt:lpstr>Why Python?</vt:lpstr>
      <vt:lpstr>Libraries, packages, …?</vt:lpstr>
      <vt:lpstr>Integrated Development Environment</vt:lpstr>
      <vt:lpstr>Integrated Development Environment</vt:lpstr>
      <vt:lpstr>Environments</vt:lpstr>
      <vt:lpstr>Coding: basics</vt:lpstr>
      <vt:lpstr>Coding: variables and data types</vt:lpstr>
      <vt:lpstr>Coding: variables and data types</vt:lpstr>
      <vt:lpstr>Value and reference</vt:lpstr>
      <vt:lpstr>Value and reference</vt:lpstr>
      <vt:lpstr>Value and reference</vt:lpstr>
      <vt:lpstr>Coding: flow</vt:lpstr>
      <vt:lpstr>Coding: loops</vt:lpstr>
      <vt:lpstr>Coding: organizing your code</vt:lpstr>
      <vt:lpstr>Coding: organize your code</vt:lpstr>
      <vt:lpstr>Coding: organizing your code</vt:lpstr>
      <vt:lpstr>Parallel processes</vt:lpstr>
      <vt:lpstr>Make your code understandable</vt:lpstr>
      <vt:lpstr>Make your code understandable</vt:lpstr>
      <vt:lpstr>Make your code understandable</vt:lpstr>
      <vt:lpstr>Make your code understandable</vt:lpstr>
      <vt:lpstr>Refactoring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130</cp:revision>
  <dcterms:created xsi:type="dcterms:W3CDTF">2024-07-04T00:18:11Z</dcterms:created>
  <dcterms:modified xsi:type="dcterms:W3CDTF">2025-02-20T10:49:18Z</dcterms:modified>
</cp:coreProperties>
</file>