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62" r:id="rId3"/>
    <p:sldId id="261" r:id="rId4"/>
    <p:sldId id="260" r:id="rId5"/>
    <p:sldId id="264" r:id="rId6"/>
    <p:sldId id="267" r:id="rId7"/>
    <p:sldId id="265" r:id="rId8"/>
    <p:sldId id="266" r:id="rId9"/>
    <p:sldId id="269" r:id="rId10"/>
    <p:sldId id="285" r:id="rId11"/>
    <p:sldId id="270" r:id="rId12"/>
    <p:sldId id="284" r:id="rId13"/>
    <p:sldId id="357" r:id="rId14"/>
    <p:sldId id="283" r:id="rId15"/>
    <p:sldId id="298" r:id="rId16"/>
    <p:sldId id="299" r:id="rId17"/>
    <p:sldId id="352" r:id="rId18"/>
    <p:sldId id="343" r:id="rId19"/>
    <p:sldId id="370" r:id="rId20"/>
    <p:sldId id="377" r:id="rId21"/>
    <p:sldId id="376" r:id="rId22"/>
    <p:sldId id="402" r:id="rId23"/>
    <p:sldId id="394" r:id="rId24"/>
    <p:sldId id="353" r:id="rId25"/>
    <p:sldId id="378" r:id="rId26"/>
    <p:sldId id="356" r:id="rId27"/>
    <p:sldId id="379" r:id="rId28"/>
    <p:sldId id="361" r:id="rId29"/>
    <p:sldId id="396" r:id="rId30"/>
    <p:sldId id="397" r:id="rId31"/>
    <p:sldId id="369" r:id="rId32"/>
    <p:sldId id="358" r:id="rId33"/>
    <p:sldId id="380" r:id="rId34"/>
    <p:sldId id="398" r:id="rId35"/>
    <p:sldId id="384" r:id="rId36"/>
    <p:sldId id="385" r:id="rId37"/>
    <p:sldId id="383" r:id="rId38"/>
    <p:sldId id="386" r:id="rId39"/>
    <p:sldId id="389" r:id="rId40"/>
    <p:sldId id="390" r:id="rId41"/>
    <p:sldId id="362" r:id="rId42"/>
    <p:sldId id="403" r:id="rId43"/>
    <p:sldId id="306" r:id="rId44"/>
    <p:sldId id="371" r:id="rId45"/>
    <p:sldId id="395" r:id="rId46"/>
    <p:sldId id="360" r:id="rId47"/>
    <p:sldId id="372" r:id="rId48"/>
    <p:sldId id="400" r:id="rId49"/>
    <p:sldId id="401" r:id="rId50"/>
    <p:sldId id="355" r:id="rId51"/>
    <p:sldId id="359" r:id="rId52"/>
    <p:sldId id="363" r:id="rId53"/>
    <p:sldId id="364" r:id="rId54"/>
    <p:sldId id="366" r:id="rId55"/>
    <p:sldId id="374" r:id="rId56"/>
    <p:sldId id="373" r:id="rId57"/>
    <p:sldId id="387" r:id="rId58"/>
    <p:sldId id="388" r:id="rId59"/>
    <p:sldId id="391" r:id="rId60"/>
    <p:sldId id="392" r:id="rId61"/>
    <p:sldId id="399" r:id="rId62"/>
    <p:sldId id="375" r:id="rId63"/>
    <p:sldId id="367" r:id="rId64"/>
    <p:sldId id="381" r:id="rId65"/>
    <p:sldId id="368" r:id="rId66"/>
    <p:sldId id="365" r:id="rId6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99951-A429-410A-A7A6-7959D46612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CLASSIFICATION AND AI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600" dirty="0"/>
              <a:t>Classification and AI models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667A-8233-4FF4-BDC4-BF7CDB9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61AEC-0B07-41D5-90ED-23C63DB2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find or exploit human-readable rules</a:t>
            </a:r>
          </a:p>
          <a:p>
            <a:pPr lvl="1"/>
            <a:r>
              <a:rPr lang="en-US" dirty="0"/>
              <a:t>Expert systems (“if-then-else” rules)</a:t>
            </a:r>
          </a:p>
          <a:p>
            <a:pPr lvl="1"/>
            <a:r>
              <a:rPr lang="en-US" dirty="0"/>
              <a:t>Knowledge graphs, linking entities with relationships</a:t>
            </a:r>
          </a:p>
          <a:p>
            <a:pPr lvl="1"/>
            <a:r>
              <a:rPr lang="en-US" dirty="0"/>
              <a:t>First-order logic rules</a:t>
            </a:r>
          </a:p>
          <a:p>
            <a:pPr lvl="1"/>
            <a:r>
              <a:rPr lang="en-US" dirty="0"/>
              <a:t>Ontologies</a:t>
            </a:r>
          </a:p>
          <a:p>
            <a:pPr lvl="1"/>
            <a:r>
              <a:rPr lang="en-US" dirty="0"/>
              <a:t>Decision trees (that are also considered part of ML!)</a:t>
            </a:r>
          </a:p>
          <a:p>
            <a:pPr lvl="1"/>
            <a:endParaRPr lang="en-US" dirty="0"/>
          </a:p>
          <a:p>
            <a:r>
              <a:rPr lang="en-US" dirty="0"/>
              <a:t>Before the advent of ML, considerable success stories</a:t>
            </a:r>
          </a:p>
          <a:p>
            <a:r>
              <a:rPr lang="en-US" dirty="0"/>
              <a:t>Symbolic AI is still in use, paired with ML</a:t>
            </a:r>
          </a:p>
        </p:txBody>
      </p:sp>
    </p:spTree>
    <p:extLst>
      <p:ext uri="{BB962C8B-B14F-4D97-AF65-F5344CB8AC3E}">
        <p14:creationId xmlns:p14="http://schemas.microsoft.com/office/powerpoint/2010/main" val="4243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404377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</a:t>
            </a:r>
            <a:r>
              <a:rPr lang="en-US" b="1" dirty="0"/>
              <a:t>predict</a:t>
            </a:r>
            <a:r>
              <a:rPr lang="en-US" dirty="0"/>
              <a:t>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4138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(and not only)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r>
              <a:rPr lang="en-US" dirty="0"/>
              <a:t>Details might be difficult, high-level ideas are intuitive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  <p:pic>
        <p:nvPicPr>
          <p:cNvPr id="2050" name="Picture 2" descr="James Cameron pourrait faire revenir Terminator">
            <a:extLst>
              <a:ext uri="{FF2B5EF4-FFF2-40B4-BE49-F238E27FC236}">
                <a16:creationId xmlns:a16="http://schemas.microsoft.com/office/drawing/2014/main" id="{EE20EF34-B137-4F14-8F5D-1DDDC543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A0390C9-06D4-4B16-AC05-4FBEDCADB827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“Theory”? “Meaning”? Meaning is for MEATBAGS. I only care about OPTIMIZING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1178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work with </a:t>
            </a:r>
            <a:r>
              <a:rPr lang="en-US" b="1" dirty="0"/>
              <a:t>matrices of real values</a:t>
            </a:r>
          </a:p>
          <a:p>
            <a:r>
              <a:rPr lang="en-US" dirty="0"/>
              <a:t>Remove </a:t>
            </a:r>
            <a:r>
              <a:rPr lang="en-US" b="1" dirty="0"/>
              <a:t>outliers </a:t>
            </a:r>
            <a:r>
              <a:rPr lang="en-US" dirty="0"/>
              <a:t>(it’s really difficult)</a:t>
            </a:r>
          </a:p>
          <a:p>
            <a:r>
              <a:rPr lang="en-US" dirty="0"/>
              <a:t>How to </a:t>
            </a:r>
            <a:r>
              <a:rPr lang="en-US" b="1" dirty="0"/>
              <a:t>handle missing values</a:t>
            </a:r>
            <a:r>
              <a:rPr lang="en-US" dirty="0"/>
              <a:t>? Drop the row, </a:t>
            </a:r>
            <a:r>
              <a:rPr lang="en-US" i="1" dirty="0">
                <a:solidFill>
                  <a:srgbClr val="FF0000"/>
                </a:solidFill>
              </a:rPr>
              <a:t>imputation</a:t>
            </a:r>
            <a:endParaRPr lang="en-US" b="1" dirty="0"/>
          </a:p>
          <a:p>
            <a:r>
              <a:rPr lang="en-US" b="1" dirty="0"/>
              <a:t>Normalization</a:t>
            </a:r>
            <a:r>
              <a:rPr lang="en-US" dirty="0"/>
              <a:t> is necessary for some methods (SVM, NNs, …)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very careful</a:t>
            </a:r>
            <a:r>
              <a:rPr lang="en-US" dirty="0"/>
              <a:t> with normalization!</a:t>
            </a:r>
          </a:p>
          <a:p>
            <a:pPr lvl="1"/>
            <a:r>
              <a:rPr lang="en-US" dirty="0"/>
              <a:t>Learn normalization on training, apply it to test</a:t>
            </a:r>
          </a:p>
          <a:p>
            <a:r>
              <a:rPr lang="en-US" dirty="0"/>
              <a:t>Convert </a:t>
            </a:r>
            <a:r>
              <a:rPr lang="en-US" b="1" dirty="0"/>
              <a:t>categorical features</a:t>
            </a:r>
            <a:r>
              <a:rPr lang="en-US" dirty="0"/>
              <a:t> (blue/green, high/medium/low)</a:t>
            </a:r>
          </a:p>
        </p:txBody>
      </p:sp>
    </p:spTree>
    <p:extLst>
      <p:ext uri="{BB962C8B-B14F-4D97-AF65-F5344CB8AC3E}">
        <p14:creationId xmlns:p14="http://schemas.microsoft.com/office/powerpoint/2010/main" val="216826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1113-5BB1-409B-A255-BDD17CD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A513B-5AFD-451C-B0E9-2AEB65D5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Categorical features to numbers?</a:t>
            </a:r>
          </a:p>
          <a:p>
            <a:r>
              <a:rPr lang="en-US" dirty="0"/>
              <a:t>If ordered (high/medium/low), to </a:t>
            </a:r>
            <a:r>
              <a:rPr lang="en-US" b="1" dirty="0"/>
              <a:t>integers</a:t>
            </a:r>
            <a:r>
              <a:rPr lang="en-US" dirty="0"/>
              <a:t> (2/1/0)</a:t>
            </a:r>
          </a:p>
          <a:p>
            <a:r>
              <a:rPr lang="en-US" dirty="0"/>
              <a:t>If not ordered (red/blue/green), </a:t>
            </a:r>
            <a:r>
              <a:rPr lang="en-US" b="1" dirty="0"/>
              <a:t>one-hot encoding</a:t>
            </a:r>
          </a:p>
          <a:p>
            <a:pPr lvl="1"/>
            <a:r>
              <a:rPr lang="en-US" dirty="0"/>
              <a:t>Create additional binary (0/1) features, equal to number of values of categorical feature</a:t>
            </a:r>
          </a:p>
          <a:p>
            <a:pPr lvl="1"/>
            <a:r>
              <a:rPr lang="en-US" dirty="0"/>
              <a:t>Set binary feature to ‘1’ and others to ‘0’ to represent values</a:t>
            </a:r>
          </a:p>
          <a:p>
            <a:pPr lvl="1"/>
            <a:r>
              <a:rPr lang="en-US" dirty="0"/>
              <a:t>E.g. red=100, blue=010, green=001</a:t>
            </a:r>
          </a:p>
        </p:txBody>
      </p:sp>
    </p:spTree>
    <p:extLst>
      <p:ext uri="{BB962C8B-B14F-4D97-AF65-F5344CB8AC3E}">
        <p14:creationId xmlns:p14="http://schemas.microsoft.com/office/powerpoint/2010/main" val="14735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1C7-D684-4DFB-90AD-8D02E65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quality metrics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9D337-0E60-4397-97EC-6A1CE776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For regression, R2 is a common choice</a:t>
            </a:r>
          </a:p>
          <a:p>
            <a:pPr lvl="1"/>
            <a:r>
              <a:rPr lang="en-US" dirty="0"/>
              <a:t>Technically, using R2 is </a:t>
            </a:r>
            <a:r>
              <a:rPr lang="en-US" i="1" dirty="0"/>
              <a:t>wrong</a:t>
            </a:r>
            <a:r>
              <a:rPr lang="en-US" dirty="0"/>
              <a:t> (assumptions of model linearity)</a:t>
            </a:r>
          </a:p>
          <a:p>
            <a:pPr lvl="1"/>
            <a:r>
              <a:rPr lang="en-US" dirty="0"/>
              <a:t>You should use another metric called Explained Variance</a:t>
            </a:r>
          </a:p>
          <a:p>
            <a:pPr lvl="1"/>
            <a:r>
              <a:rPr lang="en-US" dirty="0"/>
              <a:t>But in practice, the two return </a:t>
            </a:r>
            <a:r>
              <a:rPr lang="en-US" i="1" dirty="0"/>
              <a:t>really</a:t>
            </a:r>
            <a:r>
              <a:rPr lang="en-US" dirty="0"/>
              <a:t> close values</a:t>
            </a:r>
          </a:p>
          <a:p>
            <a:pPr lvl="1"/>
            <a:r>
              <a:rPr lang="en-US" dirty="0"/>
              <a:t>So, in literature people use (incorrectly) R2</a:t>
            </a:r>
          </a:p>
          <a:p>
            <a:r>
              <a:rPr lang="en-US" dirty="0"/>
              <a:t>Other regression metrics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of Mean Squared Error (RMSE)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3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2C43A7DA-2E64-4CD6-B4C3-23E4589F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78712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14186C5A-DD34-42F2-B60E-DB775017E15B}"/>
              </a:ext>
            </a:extLst>
          </p:cNvPr>
          <p:cNvSpPr/>
          <p:nvPr/>
        </p:nvSpPr>
        <p:spPr>
          <a:xfrm>
            <a:off x="377073" y="3874422"/>
            <a:ext cx="6108568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I found a GREAT VALUE for the optimum! What do you mean by “it only works in training”?</a:t>
            </a:r>
          </a:p>
        </p:txBody>
      </p:sp>
    </p:spTree>
    <p:extLst>
      <p:ext uri="{BB962C8B-B14F-4D97-AF65-F5344CB8AC3E}">
        <p14:creationId xmlns:p14="http://schemas.microsoft.com/office/powerpoint/2010/main" val="2908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1230-532A-4289-9697-1BE1101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3EC2-CE51-4AFC-B709-8736F7F5D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9C9E28-2880-4B91-A343-E64EAAFA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23" y="1293836"/>
            <a:ext cx="7124553" cy="49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FC71F-C0E8-43A2-A8E5-2D0C40D67C3F}"/>
              </a:ext>
            </a:extLst>
          </p:cNvPr>
          <p:cNvSpPr/>
          <p:nvPr/>
        </p:nvSpPr>
        <p:spPr>
          <a:xfrm>
            <a:off x="8022210" y="4110087"/>
            <a:ext cx="175338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412C-1C3A-4F60-999E-B06480D7F5CD}"/>
              </a:ext>
            </a:extLst>
          </p:cNvPr>
          <p:cNvSpPr/>
          <p:nvPr/>
        </p:nvSpPr>
        <p:spPr>
          <a:xfrm>
            <a:off x="5921604" y="5697310"/>
            <a:ext cx="3853992" cy="66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ML: exploring machine learning better, together. – MOA">
            <a:extLst>
              <a:ext uri="{FF2B5EF4-FFF2-40B4-BE49-F238E27FC236}">
                <a16:creationId xmlns:a16="http://schemas.microsoft.com/office/drawing/2014/main" id="{F1CEDF20-8B21-4D4D-A9B8-3338D820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 bwMode="auto">
          <a:xfrm>
            <a:off x="7170730" y="1583703"/>
            <a:ext cx="4183069" cy="1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tinyurl.com/4t3khrbn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FE0AB-78E4-4439-9429-FCC35C45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80DAC0-F15C-4B53-88A8-0629F9C8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30244" r="13172" b="30889"/>
          <a:stretch/>
        </p:blipFill>
        <p:spPr bwMode="auto">
          <a:xfrm>
            <a:off x="7258635" y="3172209"/>
            <a:ext cx="4298624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0F169E-1557-4EB7-96D7-85D1759A3EB8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C3A651E8-4BB7-4DCD-8D6C-F857907D0DB3}"/>
              </a:ext>
            </a:extLst>
          </p:cNvPr>
          <p:cNvSpPr/>
          <p:nvPr/>
        </p:nvSpPr>
        <p:spPr>
          <a:xfrm>
            <a:off x="6898886" y="5090474"/>
            <a:ext cx="4726756" cy="1169046"/>
          </a:xfrm>
          <a:prstGeom prst="wedgeRectCallout">
            <a:avLst>
              <a:gd name="adj1" fmla="val -82459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everybody familiar with </a:t>
            </a:r>
            <a:r>
              <a:rPr lang="en-US" sz="3200" dirty="0" err="1"/>
              <a:t>ipython</a:t>
            </a:r>
            <a:r>
              <a:rPr lang="en-US" sz="3200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725-00F4-45EC-8BF8-47682AD7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CFC09-6167-4678-97E0-0252C83FA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Did you notice anything interesting?</a:t>
            </a:r>
          </a:p>
          <a:p>
            <a:r>
              <a:rPr lang="en-US" dirty="0"/>
              <a:t>Did you try running the same cell multiple times?</a:t>
            </a:r>
          </a:p>
          <a:p>
            <a:pPr lvl="1"/>
            <a:r>
              <a:rPr lang="en-US" dirty="0"/>
              <a:t>If you haven’t, try re-running the last cell</a:t>
            </a:r>
          </a:p>
          <a:p>
            <a:pPr lvl="1"/>
            <a:r>
              <a:rPr lang="en-US" dirty="0"/>
              <a:t>Did you always get the same results?</a:t>
            </a:r>
          </a:p>
        </p:txBody>
      </p:sp>
    </p:spTree>
    <p:extLst>
      <p:ext uri="{BB962C8B-B14F-4D97-AF65-F5344CB8AC3E}">
        <p14:creationId xmlns:p14="http://schemas.microsoft.com/office/powerpoint/2010/main" val="13314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Current trends in machine learning research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  <a:p>
            <a:r>
              <a:rPr lang="en-US" dirty="0"/>
              <a:t>Funny pictures from the 2000s-2010s, </a:t>
            </a:r>
            <a:r>
              <a:rPr lang="en-US" i="1" dirty="0"/>
              <a:t>hot takes on ML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C1F7-5E20-4C43-86EE-8CCCC4B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890ED-8D6B-4CC5-953E-5C812FAF3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ML algorithms use </a:t>
            </a:r>
            <a:r>
              <a:rPr lang="en-US" i="1" dirty="0"/>
              <a:t>random numbers</a:t>
            </a:r>
          </a:p>
          <a:p>
            <a:pPr lvl="1"/>
            <a:r>
              <a:rPr lang="en-US" dirty="0"/>
              <a:t>In optimization, randomness helps </a:t>
            </a:r>
            <a:r>
              <a:rPr lang="en-US" b="1" dirty="0"/>
              <a:t>escape local optima</a:t>
            </a:r>
          </a:p>
          <a:p>
            <a:pPr lvl="1"/>
            <a:r>
              <a:rPr lang="en-US" dirty="0"/>
              <a:t>In ML proper, increases </a:t>
            </a:r>
            <a:r>
              <a:rPr lang="en-US" b="1" dirty="0"/>
              <a:t>chances of generalizing well</a:t>
            </a:r>
          </a:p>
          <a:p>
            <a:r>
              <a:rPr lang="en-US" dirty="0"/>
              <a:t>Most state-of-the-art ML algorithms include randomness</a:t>
            </a:r>
          </a:p>
          <a:p>
            <a:r>
              <a:rPr lang="en-US" dirty="0"/>
              <a:t>…except that it’s not </a:t>
            </a:r>
            <a:r>
              <a:rPr lang="en-US" i="1" dirty="0"/>
              <a:t>really</a:t>
            </a:r>
            <a:r>
              <a:rPr lang="en-US" dirty="0"/>
              <a:t> random</a:t>
            </a:r>
          </a:p>
          <a:p>
            <a:r>
              <a:rPr lang="en-US" dirty="0"/>
              <a:t>Generating random numbers in a computer is impossible*</a:t>
            </a:r>
          </a:p>
          <a:p>
            <a:pPr lvl="1"/>
            <a:r>
              <a:rPr lang="en-US" dirty="0"/>
              <a:t>What we generate are </a:t>
            </a:r>
            <a:r>
              <a:rPr lang="en-US" i="1" dirty="0"/>
              <a:t>pseudo-random numbers</a:t>
            </a:r>
          </a:p>
          <a:p>
            <a:pPr lvl="1"/>
            <a:r>
              <a:rPr lang="en-US" dirty="0"/>
              <a:t>With the same initialization (</a:t>
            </a:r>
            <a:r>
              <a:rPr lang="en-US" b="1" dirty="0"/>
              <a:t>seed</a:t>
            </a:r>
            <a:r>
              <a:rPr lang="en-US" dirty="0"/>
              <a:t>), generates same sequence</a:t>
            </a:r>
          </a:p>
          <a:p>
            <a:r>
              <a:rPr lang="en-US" b="1" dirty="0"/>
              <a:t>Set and store the random seed!</a:t>
            </a:r>
          </a:p>
        </p:txBody>
      </p:sp>
    </p:spTree>
    <p:extLst>
      <p:ext uri="{BB962C8B-B14F-4D97-AF65-F5344CB8AC3E}">
        <p14:creationId xmlns:p14="http://schemas.microsoft.com/office/powerpoint/2010/main" val="53692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4C45D-F15D-4565-9FB0-EDFB1D84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6655" r="8513" b="6276"/>
          <a:stretch/>
        </p:blipFill>
        <p:spPr>
          <a:xfrm>
            <a:off x="4063821" y="3280494"/>
            <a:ext cx="3951978" cy="30967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361D4A-594C-477D-8475-AB5D2CB6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97" r="7067" b="4814"/>
          <a:stretch/>
        </p:blipFill>
        <p:spPr>
          <a:xfrm>
            <a:off x="1" y="3232706"/>
            <a:ext cx="4063820" cy="314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5778A-BB3F-4250-8C47-050F5E0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52B8D-701A-438A-903D-869DFAA5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find function best </a:t>
            </a:r>
            <a:r>
              <a:rPr lang="en-US" i="1" dirty="0"/>
              <a:t>approximating</a:t>
            </a:r>
            <a:r>
              <a:rPr lang="en-US" dirty="0"/>
              <a:t> training points</a:t>
            </a:r>
          </a:p>
          <a:p>
            <a:r>
              <a:rPr lang="en-US" b="1" dirty="0"/>
              <a:t>Classification</a:t>
            </a:r>
            <a:r>
              <a:rPr lang="en-US" dirty="0"/>
              <a:t>: find function best </a:t>
            </a:r>
            <a:r>
              <a:rPr lang="en-US" b="1" dirty="0"/>
              <a:t>separating</a:t>
            </a:r>
            <a:r>
              <a:rPr lang="en-US" dirty="0"/>
              <a:t> training points</a:t>
            </a:r>
          </a:p>
          <a:p>
            <a:r>
              <a:rPr lang="en-US" dirty="0"/>
              <a:t>Function often called “decision boundary”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323DD-16E7-4BE1-9DE2-88AC2A20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6667" r="4818" b="6265"/>
          <a:stretch/>
        </p:blipFill>
        <p:spPr>
          <a:xfrm>
            <a:off x="8106296" y="3280494"/>
            <a:ext cx="4074638" cy="3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Ratio of correct answers over total answers</a:t>
            </a:r>
          </a:p>
          <a:p>
            <a:pPr lvl="1"/>
            <a:r>
              <a:rPr lang="en-US" dirty="0"/>
              <a:t>Easy to understand and interpret (closer to 1.0 is better)</a:t>
            </a:r>
          </a:p>
          <a:p>
            <a:r>
              <a:rPr lang="en-US" dirty="0"/>
              <a:t>Issues with accuracy</a:t>
            </a:r>
          </a:p>
          <a:p>
            <a:pPr lvl="1"/>
            <a:r>
              <a:rPr lang="en-US" dirty="0"/>
              <a:t>Imbalanced class labels (if two classes, further from 50-50)</a:t>
            </a:r>
          </a:p>
          <a:p>
            <a:pPr lvl="1"/>
            <a:r>
              <a:rPr lang="en-US" dirty="0"/>
              <a:t>Do you have Type I diabetes? Always answer “no”, accuracy: 99.9% </a:t>
            </a:r>
          </a:p>
          <a:p>
            <a:pPr lvl="1"/>
            <a:r>
              <a:rPr lang="en-US" dirty="0"/>
              <a:t>We need to take into account relative class numerosity</a:t>
            </a:r>
          </a:p>
        </p:txBody>
      </p:sp>
    </p:spTree>
    <p:extLst>
      <p:ext uri="{BB962C8B-B14F-4D97-AF65-F5344CB8AC3E}">
        <p14:creationId xmlns:p14="http://schemas.microsoft.com/office/powerpoint/2010/main" val="181451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the probability of correctly classifying a sample of class “Yes” is 1/30 = 0.033</a:t>
            </a:r>
          </a:p>
        </p:txBody>
      </p:sp>
    </p:spTree>
    <p:extLst>
      <p:ext uri="{BB962C8B-B14F-4D97-AF65-F5344CB8AC3E}">
        <p14:creationId xmlns:p14="http://schemas.microsoft.com/office/powerpoint/2010/main" val="17531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6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2C6F2135-AC3C-4828-9561-9D014B35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053693CF-99F3-4550-AF84-826EFE80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40FDEC15-D724-402F-B2DD-0ED06542E7F6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Maximize performance? Easy! If I always predict class “No”, I reach 0.971 accuracy.</a:t>
            </a:r>
          </a:p>
        </p:txBody>
      </p:sp>
    </p:spTree>
    <p:extLst>
      <p:ext uri="{BB962C8B-B14F-4D97-AF65-F5344CB8AC3E}">
        <p14:creationId xmlns:p14="http://schemas.microsoft.com/office/powerpoint/2010/main" val="21709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Matthew’s Correlation Coefficient (MCC)</a:t>
            </a:r>
          </a:p>
        </p:txBody>
      </p:sp>
      <p:pic>
        <p:nvPicPr>
          <p:cNvPr id="6146" name="Picture 2" descr="f1 score equation">
            <a:extLst>
              <a:ext uri="{FF2B5EF4-FFF2-40B4-BE49-F238E27FC236}">
                <a16:creationId xmlns:a16="http://schemas.microsoft.com/office/drawing/2014/main" id="{33A43279-F76E-4863-B5EC-E1EC255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2675543"/>
            <a:ext cx="3998340" cy="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tthews Correlation Coefficient is The Best Classification Metric You've  Never Heard Of | by Boaz Shmueli | Towards Data Science">
            <a:extLst>
              <a:ext uri="{FF2B5EF4-FFF2-40B4-BE49-F238E27FC236}">
                <a16:creationId xmlns:a16="http://schemas.microsoft.com/office/drawing/2014/main" id="{AB118DD3-DE9B-4DAB-9756-69D741B27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r="15038" b="14398"/>
          <a:stretch/>
        </p:blipFill>
        <p:spPr bwMode="auto">
          <a:xfrm>
            <a:off x="838200" y="4250359"/>
            <a:ext cx="9747977" cy="1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0B7D3523-A427-44FC-946D-9311E84396AD}"/>
              </a:ext>
            </a:extLst>
          </p:cNvPr>
          <p:cNvSpPr/>
          <p:nvPr/>
        </p:nvSpPr>
        <p:spPr>
          <a:xfrm>
            <a:off x="8006499" y="1523396"/>
            <a:ext cx="3890128" cy="1979710"/>
          </a:xfrm>
          <a:prstGeom prst="wedgeRectCallout">
            <a:avLst>
              <a:gd name="adj1" fmla="val -82940"/>
              <a:gd name="adj2" fmla="val -23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Easier to interpret, behaves similarly  to accuracy score, close to 1.0 is better</a:t>
            </a:r>
          </a:p>
        </p:txBody>
      </p:sp>
    </p:spTree>
    <p:extLst>
      <p:ext uri="{BB962C8B-B14F-4D97-AF65-F5344CB8AC3E}">
        <p14:creationId xmlns:p14="http://schemas.microsoft.com/office/powerpoint/2010/main" val="167097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F1 score is 1/(1+1/2*(29)) = 0.06  </a:t>
            </a:r>
          </a:p>
        </p:txBody>
      </p:sp>
    </p:spTree>
    <p:extLst>
      <p:ext uri="{BB962C8B-B14F-4D97-AF65-F5344CB8AC3E}">
        <p14:creationId xmlns:p14="http://schemas.microsoft.com/office/powerpoint/2010/main" val="323518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cannot define a “positive” or “negative”?</a:t>
            </a:r>
          </a:p>
          <a:p>
            <a:r>
              <a:rPr lang="en-US" dirty="0"/>
              <a:t>Compute F1 using each class as “positive”, return average</a:t>
            </a:r>
          </a:p>
        </p:txBody>
      </p:sp>
    </p:spTree>
    <p:extLst>
      <p:ext uri="{BB962C8B-B14F-4D97-AF65-F5344CB8AC3E}">
        <p14:creationId xmlns:p14="http://schemas.microsoft.com/office/powerpoint/2010/main" val="7126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Class “Yes” is “positive”, F1 = 1/(1+1/2*(29)) = 0.06  </a:t>
            </a:r>
          </a:p>
          <a:p>
            <a:r>
              <a:rPr lang="en-US" dirty="0"/>
              <a:t>Class “No” is “positive”, F1 = 970/(970+1/2*(29)) = 0.985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4D70-FCC8-4890-B750-433BB2013042}"/>
              </a:ext>
            </a:extLst>
          </p:cNvPr>
          <p:cNvSpPr/>
          <p:nvPr/>
        </p:nvSpPr>
        <p:spPr>
          <a:xfrm>
            <a:off x="6731943" y="5110604"/>
            <a:ext cx="4939645" cy="11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F1 score (average) = 0.5225</a:t>
            </a:r>
          </a:p>
        </p:txBody>
      </p:sp>
    </p:spTree>
    <p:extLst>
      <p:ext uri="{BB962C8B-B14F-4D97-AF65-F5344CB8AC3E}">
        <p14:creationId xmlns:p14="http://schemas.microsoft.com/office/powerpoint/2010/main" val="371764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tinyurl.com/mr2k3s2j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66B27-4CBD-4AB9-8CF2-F33384DB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AA6692-897A-4145-A4EE-7FEED7BA479C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7" name="Picture 2" descr="Data imbalance">
            <a:extLst>
              <a:ext uri="{FF2B5EF4-FFF2-40B4-BE49-F238E27FC236}">
                <a16:creationId xmlns:a16="http://schemas.microsoft.com/office/drawing/2014/main" id="{0C07E40A-DBBF-44E3-B753-131EF69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2" y="1238717"/>
            <a:ext cx="3849033" cy="48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7D843-51D8-40E5-B85C-8C02FCD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save and load models?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8AE9F-BB57-4437-91D0-15B9A6AE4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Pickle!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30183-C785-41B9-95BC-2375F50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6" y="2176637"/>
            <a:ext cx="983117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ML models are hard or </a:t>
            </a:r>
            <a:r>
              <a:rPr lang="en-US" i="1" dirty="0"/>
              <a:t>impossible</a:t>
            </a:r>
            <a:r>
              <a:rPr lang="en-US" dirty="0"/>
              <a:t> to interpret</a:t>
            </a:r>
          </a:p>
          <a:p>
            <a:pPr lvl="1"/>
            <a:r>
              <a:rPr lang="en-US" dirty="0"/>
              <a:t>It’s giving a prediction, but </a:t>
            </a:r>
            <a:r>
              <a:rPr lang="en-US" i="1" dirty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“ML model” can look like 100k numbers</a:t>
            </a:r>
          </a:p>
          <a:p>
            <a:pPr lvl="1"/>
            <a:r>
              <a:rPr lang="en-US" dirty="0"/>
              <a:t>Or 100+ decision trees (e.g. Random Forest)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5192" y="3351356"/>
            <a:ext cx="5961668" cy="3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F23E-DCD8-4C8E-BDC3-AF996D4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Relatively new field, “open the black box”</a:t>
                </a:r>
              </a:p>
              <a:p>
                <a:pPr lvl="1"/>
                <a:r>
                  <a:rPr lang="en-US" b="1" dirty="0"/>
                  <a:t>Global explanation</a:t>
                </a:r>
                <a:r>
                  <a:rPr lang="en-US" dirty="0"/>
                  <a:t>: how does model assign samples to class B?</a:t>
                </a:r>
              </a:p>
              <a:p>
                <a:pPr lvl="1"/>
                <a:r>
                  <a:rPr lang="en-US" b="1" dirty="0"/>
                  <a:t>Local explanation</a:t>
                </a:r>
                <a:r>
                  <a:rPr lang="en-US" dirty="0"/>
                  <a:t>: why was sample 1 associated to class B?</a:t>
                </a:r>
              </a:p>
              <a:p>
                <a:r>
                  <a:rPr lang="en-US" dirty="0"/>
                  <a:t>Global explanations</a:t>
                </a:r>
              </a:p>
              <a:p>
                <a:pPr lvl="1"/>
                <a:r>
                  <a:rPr lang="en-US" dirty="0"/>
                  <a:t>What are the most important features for the decision?</a:t>
                </a:r>
              </a:p>
              <a:p>
                <a:pPr lvl="1"/>
                <a:r>
                  <a:rPr lang="en-US" dirty="0"/>
                  <a:t>Several ML models return a relative importance of the features</a:t>
                </a:r>
              </a:p>
              <a:p>
                <a:pPr lvl="1"/>
                <a:r>
                  <a:rPr lang="en-US" dirty="0"/>
                  <a:t>E.g. a linear model, absolute values of weights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F76A-C89A-4237-89F5-C354B729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EF34-523B-410A-9798-E71F48DE3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explanations (LIME)</a:t>
            </a:r>
          </a:p>
          <a:p>
            <a:pPr lvl="1"/>
            <a:r>
              <a:rPr lang="en-US" dirty="0"/>
              <a:t>Approximate function described by ML as piecewise linear</a:t>
            </a:r>
          </a:p>
          <a:p>
            <a:pPr lvl="1"/>
            <a:r>
              <a:rPr lang="en-US" dirty="0"/>
              <a:t>Check weights of the linear function around a sample</a:t>
            </a:r>
          </a:p>
        </p:txBody>
      </p:sp>
      <p:pic>
        <p:nvPicPr>
          <p:cNvPr id="1026" name="Picture 2" descr="Piecewise linear approximation - Cornell University Computational  Optimization Open Textbook - Optimization Wiki">
            <a:extLst>
              <a:ext uri="{FF2B5EF4-FFF2-40B4-BE49-F238E27FC236}">
                <a16:creationId xmlns:a16="http://schemas.microsoft.com/office/drawing/2014/main" id="{F1651484-2A41-45BE-8865-50FCFC6C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22600"/>
            <a:ext cx="6477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tinyurl.com/y4tk6yfn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2050" name="Picture 2" descr="Explainable AI and Interpretation of Models">
            <a:extLst>
              <a:ext uri="{FF2B5EF4-FFF2-40B4-BE49-F238E27FC236}">
                <a16:creationId xmlns:a16="http://schemas.microsoft.com/office/drawing/2014/main" id="{181175AA-5BD6-480D-AAB9-B0308F25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89" y="3333219"/>
            <a:ext cx="5173870" cy="26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CF17-2008-41D3-A094-804BDB3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B555A-28DB-4B71-BE58-207A77A6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A11A3-1251-4D9D-9791-6AD609E7E53D}"/>
              </a:ext>
            </a:extLst>
          </p:cNvPr>
          <p:cNvSpPr/>
          <p:nvPr/>
        </p:nvSpPr>
        <p:spPr>
          <a:xfrm>
            <a:off x="3515235" y="251961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09A7AB-8826-47C9-B953-7306DB9F7911}"/>
              </a:ext>
            </a:extLst>
          </p:cNvPr>
          <p:cNvSpPr/>
          <p:nvPr/>
        </p:nvSpPr>
        <p:spPr>
          <a:xfrm>
            <a:off x="2867163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CE8AB-2430-4B37-A64A-7E960495C313}"/>
              </a:ext>
            </a:extLst>
          </p:cNvPr>
          <p:cNvSpPr/>
          <p:nvPr/>
        </p:nvSpPr>
        <p:spPr>
          <a:xfrm>
            <a:off x="250712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cs typeface="Arial" pitchFamily="34" charset="0"/>
              </a:rPr>
              <a:t>0.2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5B59202-BF47-4A03-A78B-BD91FF8004F7}"/>
              </a:ext>
            </a:extLst>
          </p:cNvPr>
          <p:cNvSpPr/>
          <p:nvPr/>
        </p:nvSpPr>
        <p:spPr>
          <a:xfrm>
            <a:off x="322720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9E3B908-C312-466C-8EFA-C582DE0A929B}"/>
              </a:ext>
            </a:extLst>
          </p:cNvPr>
          <p:cNvSpPr/>
          <p:nvPr/>
        </p:nvSpPr>
        <p:spPr>
          <a:xfrm>
            <a:off x="4091299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</a:t>
            </a:r>
            <a:endParaRPr lang="en-US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8B62F65-CF71-4564-B590-899C8E172FFE}"/>
              </a:ext>
            </a:extLst>
          </p:cNvPr>
          <p:cNvSpPr/>
          <p:nvPr/>
        </p:nvSpPr>
        <p:spPr>
          <a:xfrm>
            <a:off x="4451339" y="3887769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80785D19-5E4A-4E6B-BA5F-AF2E78D9EB3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119191" y="2949856"/>
            <a:ext cx="469861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F78450C-6F6E-4C32-B531-3A0CC71396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759151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E3A832-A0AF-4F48-8F2D-C2BF7B664D8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3297402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1A7F7AC5-A3B1-4EEF-885E-6CA5D4EEE5F7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945474" y="2949856"/>
            <a:ext cx="397853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45FFDF1B-3927-4265-8B71-0736F3329F7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4521538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84">
            <a:extLst>
              <a:ext uri="{FF2B5EF4-FFF2-40B4-BE49-F238E27FC236}">
                <a16:creationId xmlns:a16="http://schemas.microsoft.com/office/drawing/2014/main" id="{02E26604-94E6-40DC-BDB0-DDE56A4F57A0}"/>
              </a:ext>
            </a:extLst>
          </p:cNvPr>
          <p:cNvSpPr/>
          <p:nvPr/>
        </p:nvSpPr>
        <p:spPr>
          <a:xfrm>
            <a:off x="4163307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B2FD839C-1963-42CA-B144-C9560C397ED5}"/>
              </a:ext>
            </a:extLst>
          </p:cNvPr>
          <p:cNvSpPr/>
          <p:nvPr/>
        </p:nvSpPr>
        <p:spPr>
          <a:xfrm>
            <a:off x="4739371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17" name="Straight Arrow Connector 87">
            <a:extLst>
              <a:ext uri="{FF2B5EF4-FFF2-40B4-BE49-F238E27FC236}">
                <a16:creationId xmlns:a16="http://schemas.microsoft.com/office/drawing/2014/main" id="{6CB26A70-0B28-4385-913E-ABF485EF766D}"/>
              </a:ext>
            </a:extLst>
          </p:cNvPr>
          <p:cNvCxnSpPr>
            <a:stCxn id="9" idx="3"/>
            <a:endCxn id="15" idx="0"/>
          </p:cNvCxnSpPr>
          <p:nvPr/>
        </p:nvCxnSpPr>
        <p:spPr>
          <a:xfrm flipH="1">
            <a:off x="4415335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9">
            <a:extLst>
              <a:ext uri="{FF2B5EF4-FFF2-40B4-BE49-F238E27FC236}">
                <a16:creationId xmlns:a16="http://schemas.microsoft.com/office/drawing/2014/main" id="{94531DE9-0E09-4E6A-81B6-99B9B6936A0E}"/>
              </a:ext>
            </a:extLst>
          </p:cNvPr>
          <p:cNvCxnSpPr>
            <a:stCxn id="9" idx="5"/>
            <a:endCxn id="16" idx="0"/>
          </p:cNvCxnSpPr>
          <p:nvPr/>
        </p:nvCxnSpPr>
        <p:spPr>
          <a:xfrm>
            <a:off x="4881578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3">
            <a:extLst>
              <a:ext uri="{FF2B5EF4-FFF2-40B4-BE49-F238E27FC236}">
                <a16:creationId xmlns:a16="http://schemas.microsoft.com/office/drawing/2014/main" id="{AA91FC22-873A-437D-96AD-AC92757BC6CA}"/>
              </a:ext>
            </a:extLst>
          </p:cNvPr>
          <p:cNvSpPr/>
          <p:nvPr/>
        </p:nvSpPr>
        <p:spPr>
          <a:xfrm>
            <a:off x="5681699" y="2519617"/>
            <a:ext cx="5358384" cy="214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3200" dirty="0">
                <a:solidFill>
                  <a:schemeClr val="tx1"/>
                </a:solidFill>
              </a:rPr>
              <a:t>: +, -, *, /, ln…</a:t>
            </a:r>
            <a:endParaRPr lang="el-GR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r>
              <a:rPr lang="en-US" sz="3200" b="1" dirty="0">
                <a:solidFill>
                  <a:schemeClr val="accent2"/>
                </a:solidFill>
              </a:rPr>
              <a:t>Terminals</a:t>
            </a:r>
            <a:r>
              <a:rPr lang="en-US" sz="3200" dirty="0"/>
              <a:t>: real, int, feature, …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/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⁡(10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684C-196B-41BE-A21F-E74771FD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2E50F-9744-498B-9A07-3918CC53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 is an evolutionary algorithm (optimization technique)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CF0B02-9E58-4359-81C5-89D70164A0F5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B769FF6-B5D5-4C43-90A4-1CF1E15A9A57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27BE7-EE29-4DE3-A059-E88DF26EB82C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6298F15B-F473-4D9B-A44B-D0713F0CE06C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7883ABA-78DE-423A-9860-809FAA50B294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E685F7BE-9284-4B28-8CB9-15FF4D1323A0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61DD5151-8D5D-4A6E-9BF3-B6217829CFDE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FE51FFD9-6EDC-4B7F-B776-B85ACFADF2E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39902A1C-BEAB-4440-A894-F7B0CB5915B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5B02E55-9A84-4268-A12E-FE54EA0507F8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A4D1C58A-0B7F-4F87-ACF8-99196436B3B2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37F35582-C247-49DD-92D0-A50946224871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CCA8FD6-E3AD-4216-B5D0-C9164332280C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E3F3B531-B023-4782-AEDA-DEED7CF34D1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CF2F9C0-0DF4-4DB0-B1F6-FA29EBB900D4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57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tinyurl.com/yc39wert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Short answer, there is no clear definition</a:t>
            </a:r>
          </a:p>
          <a:p>
            <a:pPr lvl="1"/>
            <a:r>
              <a:rPr lang="it-IT" dirty="0"/>
              <a:t>We do not have a good definition of </a:t>
            </a:r>
            <a:r>
              <a:rPr lang="it-IT" i="1" dirty="0"/>
              <a:t>intelligence</a:t>
            </a:r>
            <a:r>
              <a:rPr lang="it-IT" dirty="0"/>
              <a:t>, so...</a:t>
            </a:r>
          </a:p>
          <a:p>
            <a:pPr lvl="1"/>
            <a:r>
              <a:rPr lang="it-IT" dirty="0"/>
              <a:t>Broadly speaking, AI defines a </a:t>
            </a:r>
            <a:r>
              <a:rPr lang="it-IT" i="1" dirty="0"/>
              <a:t>field</a:t>
            </a:r>
            <a:r>
              <a:rPr lang="it-IT" dirty="0"/>
              <a:t> more than a </a:t>
            </a:r>
            <a:r>
              <a:rPr lang="it-IT" i="1" dirty="0"/>
              <a:t>method</a:t>
            </a:r>
          </a:p>
          <a:p>
            <a:pPr lvl="1"/>
            <a:r>
              <a:rPr lang="it-IT" dirty="0"/>
              <a:t>Machine learning, reinforcement learning, symbolic AI, ...</a:t>
            </a:r>
          </a:p>
          <a:p>
            <a:r>
              <a:rPr lang="it-IT" dirty="0"/>
              <a:t>Tentative definitions (there is no agreement)</a:t>
            </a:r>
          </a:p>
          <a:p>
            <a:pPr lvl="1"/>
            <a:r>
              <a:rPr lang="it-IT" dirty="0"/>
              <a:t>«When a non-biological being successfully completes a task commonly believed to require biological intelligence»</a:t>
            </a:r>
          </a:p>
          <a:p>
            <a:pPr lvl="1"/>
            <a:r>
              <a:rPr lang="it-IT" dirty="0"/>
              <a:t>«Perceiving, synthesizing, and inferring information»</a:t>
            </a:r>
          </a:p>
          <a:p>
            <a:pPr lvl="1"/>
            <a:r>
              <a:rPr lang="it-IT" dirty="0"/>
              <a:t>«Efficiency and speed, in learning a new task» (Chollet, 2019)</a:t>
            </a:r>
          </a:p>
          <a:p>
            <a:r>
              <a:rPr lang="it-IT" dirty="0"/>
              <a:t>How do we </a:t>
            </a:r>
            <a:r>
              <a:rPr lang="it-IT" i="1" dirty="0"/>
              <a:t>measure</a:t>
            </a:r>
            <a:r>
              <a:rPr lang="it-IT" dirty="0"/>
              <a:t>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Relational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relational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Relational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</a:t>
            </a:r>
            <a:r>
              <a:rPr lang="en-US" b="1" dirty="0"/>
              <a:t>validation</a:t>
            </a:r>
            <a:r>
              <a:rPr lang="en-US" dirty="0"/>
              <a:t>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hyperparameters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D05E-5919-446E-95C9-60F15AC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fil rouge: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a ML perspective, the two data sets are atypical</a:t>
                </a:r>
              </a:p>
              <a:p>
                <a:r>
                  <a:rPr lang="en-US" dirty="0"/>
                  <a:t>Perturbed lactation model</a:t>
                </a:r>
              </a:p>
              <a:p>
                <a:pPr lvl="1"/>
                <a:r>
                  <a:rPr lang="en-US" dirty="0"/>
                  <a:t>It’s a </a:t>
                </a:r>
                <a:r>
                  <a:rPr lang="en-US" i="1" dirty="0"/>
                  <a:t>descriptive</a:t>
                </a:r>
                <a:r>
                  <a:rPr lang="en-US" dirty="0"/>
                  <a:t> model, not a </a:t>
                </a:r>
                <a:r>
                  <a:rPr lang="en-US" i="1" dirty="0"/>
                  <a:t>predictive</a:t>
                </a:r>
                <a:r>
                  <a:rPr lang="en-US" dirty="0"/>
                  <a:t> model (ML point of view)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are not interested in predicting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!</a:t>
                </a:r>
              </a:p>
              <a:p>
                <a:r>
                  <a:rPr lang="en-US" dirty="0"/>
                  <a:t>Hydrological data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Time series forecasting: domain with specialized algorithms</a:t>
                </a:r>
              </a:p>
              <a:p>
                <a:pPr lvl="1"/>
                <a:r>
                  <a:rPr lang="en-US" dirty="0"/>
                  <a:t>My knowledge of this part of ML is not great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32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80B469FD-C93D-4436-B7B3-891F13C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8E0514DE-8B10-41A0-971F-F1EFE8D37EF1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Minimize error? Easy! With “only” 3,200 perturbations, I can reach MSE=0.00001</a:t>
            </a:r>
          </a:p>
        </p:txBody>
      </p:sp>
    </p:spTree>
    <p:extLst>
      <p:ext uri="{BB962C8B-B14F-4D97-AF65-F5344CB8AC3E}">
        <p14:creationId xmlns:p14="http://schemas.microsoft.com/office/powerpoint/2010/main" val="383095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79D24-19B1-4AA8-BB98-CA0263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47EDD-B2FE-423C-857B-50504C496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  <a:p>
            <a:pPr lvl="1"/>
            <a:r>
              <a:rPr lang="en-US" dirty="0"/>
              <a:t>Certainly </a:t>
            </a:r>
            <a:r>
              <a:rPr lang="en-US" b="1" dirty="0"/>
              <a:t>not</a:t>
            </a:r>
            <a:r>
              <a:rPr lang="en-US" dirty="0"/>
              <a:t> MSE/R2 on unseen data, it’s not predictive</a:t>
            </a:r>
          </a:p>
          <a:p>
            <a:pPr lvl="1"/>
            <a:r>
              <a:rPr lang="en-US" dirty="0"/>
              <a:t>We want a good fitting on training data (minimize error)</a:t>
            </a:r>
          </a:p>
          <a:p>
            <a:pPr lvl="1"/>
            <a:r>
              <a:rPr lang="en-US" dirty="0"/>
              <a:t>We also want to use as few perturbations as possible (minimize number of perturbations)</a:t>
            </a:r>
          </a:p>
          <a:p>
            <a:r>
              <a:rPr lang="en-US" dirty="0"/>
              <a:t>Fitting curve with </a:t>
            </a:r>
            <a:r>
              <a:rPr lang="en-US" i="1" dirty="0"/>
              <a:t>thousands </a:t>
            </a:r>
            <a:r>
              <a:rPr lang="en-US" dirty="0"/>
              <a:t>of perturbations is easy</a:t>
            </a:r>
          </a:p>
          <a:p>
            <a:r>
              <a:rPr lang="en-US" dirty="0"/>
              <a:t>It’s also useless for the human expert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kind of optimization problem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399876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Pareto front, error vs number of perturbations (complexity)</a:t>
            </a:r>
          </a:p>
        </p:txBody>
      </p:sp>
      <p:pic>
        <p:nvPicPr>
          <p:cNvPr id="9220" name="Picture 4" descr="Computation | Free Full-Text | Clustering Analysis for the Pareto Optimal  Front in Multi-Objective Optimization">
            <a:extLst>
              <a:ext uri="{FF2B5EF4-FFF2-40B4-BE49-F238E27FC236}">
                <a16:creationId xmlns:a16="http://schemas.microsoft.com/office/drawing/2014/main" id="{CAB96973-E682-4FBD-9ABF-B901A917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23" y="2256672"/>
            <a:ext cx="3549075" cy="38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A9FF5-693C-410B-97CA-186D08F1CC7F}"/>
              </a:ext>
            </a:extLst>
          </p:cNvPr>
          <p:cNvSpPr/>
          <p:nvPr/>
        </p:nvSpPr>
        <p:spPr>
          <a:xfrm>
            <a:off x="3750217" y="2256672"/>
            <a:ext cx="848412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BC191-D3DB-4A9F-AB65-8F0DDF15B268}"/>
              </a:ext>
            </a:extLst>
          </p:cNvPr>
          <p:cNvSpPr/>
          <p:nvPr/>
        </p:nvSpPr>
        <p:spPr>
          <a:xfrm>
            <a:off x="7280437" y="5434642"/>
            <a:ext cx="2532866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perturbations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E450C7C1-09E7-4069-8530-17028293351D}"/>
              </a:ext>
            </a:extLst>
          </p:cNvPr>
          <p:cNvSpPr/>
          <p:nvPr/>
        </p:nvSpPr>
        <p:spPr>
          <a:xfrm>
            <a:off x="7475456" y="2705493"/>
            <a:ext cx="4628363" cy="1960775"/>
          </a:xfrm>
          <a:prstGeom prst="wedgeRectCallout">
            <a:avLst>
              <a:gd name="adj1" fmla="val -81947"/>
              <a:gd name="adj2" fmla="val 67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point represents a different candidate solution, a compromise between error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421264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</p:spTree>
    <p:extLst>
      <p:ext uri="{BB962C8B-B14F-4D97-AF65-F5344CB8AC3E}">
        <p14:creationId xmlns:p14="http://schemas.microsoft.com/office/powerpoint/2010/main" val="17480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69C46-3EA0-4D98-BDA6-93003BF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2282067"/>
            <a:ext cx="6025027" cy="29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D9A5-851B-4C24-B458-1DF52E7364BA}"/>
              </a:ext>
            </a:extLst>
          </p:cNvPr>
          <p:cNvSpPr/>
          <p:nvPr/>
        </p:nvSpPr>
        <p:spPr>
          <a:xfrm>
            <a:off x="1060315" y="1342417"/>
            <a:ext cx="5035685" cy="46303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4800" dirty="0"/>
              <a:t>NARROW / WEAK</a:t>
            </a:r>
          </a:p>
          <a:p>
            <a:r>
              <a:rPr lang="it-IT" sz="2400" i="1" dirty="0"/>
              <a:t>Focused on a specific task</a:t>
            </a:r>
          </a:p>
          <a:p>
            <a:endParaRPr lang="it-IT" sz="2400" i="1" dirty="0"/>
          </a:p>
          <a:p>
            <a:pPr marL="285750" indent="-285750">
              <a:buFontTx/>
              <a:buChar char="-"/>
            </a:pPr>
            <a:r>
              <a:rPr lang="it-IT" sz="2400" dirty="0"/>
              <a:t>Symbolic AI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E.g. rule-based systems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Machine learning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Supervised, unsupervised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Natural language processing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Image recognition/segmentation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Reinforcement learning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Neuro-symbolic AI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A8B0A-F67B-4756-BA37-51C5CCB68B71}"/>
              </a:ext>
            </a:extLst>
          </p:cNvPr>
          <p:cNvSpPr/>
          <p:nvPr/>
        </p:nvSpPr>
        <p:spPr>
          <a:xfrm>
            <a:off x="6318115" y="1342417"/>
            <a:ext cx="5035685" cy="4630366"/>
          </a:xfrm>
          <a:prstGeom prst="rect">
            <a:avLst/>
          </a:prstGeom>
          <a:solidFill>
            <a:srgbClr val="FF797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(AGI)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perform any type of (human?) task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 (...yet?)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bri" panose="020F0502020204030204"/>
              </a:rPr>
              <a:t>Closest thing is NLP: Large Language Models (LLM) like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117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shape of a candidate solution?</a:t>
            </a:r>
          </a:p>
          <a:p>
            <a:pPr lvl="1"/>
            <a:r>
              <a:rPr lang="en-US" dirty="0"/>
              <a:t>A variable number of perturbations (</a:t>
            </a:r>
            <a:r>
              <a:rPr lang="en-US" dirty="0" err="1"/>
              <a:t>np_min</a:t>
            </a:r>
            <a:r>
              <a:rPr lang="en-US" dirty="0"/>
              <a:t>, </a:t>
            </a:r>
            <a:r>
              <a:rPr lang="en-US" dirty="0" err="1"/>
              <a:t>np_max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perturbation has 4 parameters: (start time, nadir, intensity, recovery)</a:t>
            </a:r>
          </a:p>
          <a:p>
            <a:pPr lvl="1"/>
            <a:r>
              <a:rPr lang="en-US" dirty="0"/>
              <a:t>For each parameter, set a minimum and a maximum</a:t>
            </a:r>
          </a:p>
          <a:p>
            <a:r>
              <a:rPr lang="en-US" dirty="0"/>
              <a:t>Once all details are defined, we have the </a:t>
            </a:r>
            <a:r>
              <a:rPr lang="en-US" b="1" dirty="0"/>
              <a:t>search space</a:t>
            </a:r>
          </a:p>
          <a:p>
            <a:r>
              <a:rPr lang="en-US" dirty="0"/>
              <a:t>The search space is the collection of all possible solutions</a:t>
            </a:r>
          </a:p>
          <a:p>
            <a:r>
              <a:rPr lang="en-US" dirty="0"/>
              <a:t>We want to find the </a:t>
            </a:r>
            <a:r>
              <a:rPr lang="en-US" i="1" dirty="0"/>
              <a:t>best ones</a:t>
            </a:r>
            <a:r>
              <a:rPr lang="en-US" dirty="0"/>
              <a:t>! </a:t>
            </a:r>
            <a:r>
              <a:rPr lang="en-US" b="1" dirty="0"/>
              <a:t>How to explore this space?</a:t>
            </a:r>
          </a:p>
        </p:txBody>
      </p:sp>
    </p:spTree>
    <p:extLst>
      <p:ext uri="{BB962C8B-B14F-4D97-AF65-F5344CB8AC3E}">
        <p14:creationId xmlns:p14="http://schemas.microsoft.com/office/powerpoint/2010/main" val="3895693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369DE-834F-45D7-AFE0-59184106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82B08-46C8-4A6E-8E35-EB28CCCC5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Stochastic exploration, evolutionary algorithms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36704E-F123-48EE-9D85-D43009F2239F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521AED0B-AAAD-44EB-9939-FFFB22C04FE0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37068DA-5971-4BD5-8A2F-BF3BF7134797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7D272B05-6ADF-45D1-B9B3-AE002549C69D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8321AF8-CD89-4F9C-913A-FF95C41D4722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C7E7B980-B701-4B9B-B8D1-8A8850DF2B11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9A4D9CC0-DD02-41D9-A4D6-55BD9C322FB7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776E560A-E9AE-47F6-A1E4-9F1AC819095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E1E5D715-1967-4B3C-9DC8-91A8D5746F7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E1C61AE-98F3-4443-914B-559A589D81B6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8EF616E6-1A35-49C8-A170-B8C0F975C36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01C8E2D-52A2-422B-A566-E8DE9ED8EAFF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B1D1491-363C-4369-8FD6-C00475727C6A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D37A12EC-DE5B-43D4-A194-2892A06EAE23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3B06980-6566-4724-A0FB-AB94E3D03BB7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5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eal what is stolen : r/ProgrammerHumor">
            <a:extLst>
              <a:ext uri="{FF2B5EF4-FFF2-40B4-BE49-F238E27FC236}">
                <a16:creationId xmlns:a16="http://schemas.microsoft.com/office/drawing/2014/main" id="{A7D30DB4-A48A-4FA4-B22E-020B9477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0" y="1423358"/>
            <a:ext cx="4010320" cy="46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#5 (does not exist)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François </a:t>
            </a:r>
            <a:r>
              <a:rPr lang="en-US" dirty="0" err="1"/>
              <a:t>Bourgin</a:t>
            </a:r>
            <a:r>
              <a:rPr lang="en-US" dirty="0"/>
              <a:t> gave me working code</a:t>
            </a:r>
          </a:p>
          <a:p>
            <a:r>
              <a:rPr lang="en-US" dirty="0"/>
              <a:t>But I did not manage to make it run</a:t>
            </a:r>
          </a:p>
          <a:p>
            <a:r>
              <a:rPr lang="en-US" dirty="0"/>
              <a:t>(Sorry)</a:t>
            </a:r>
          </a:p>
        </p:txBody>
      </p:sp>
    </p:spTree>
    <p:extLst>
      <p:ext uri="{BB962C8B-B14F-4D97-AF65-F5344CB8AC3E}">
        <p14:creationId xmlns:p14="http://schemas.microsoft.com/office/powerpoint/2010/main" val="230169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7891-4F76-44BB-BB64-11201D6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BA7E2-0D96-46D5-8493-619BF20A0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preprocessing? </a:t>
            </a:r>
            <a:r>
              <a:rPr lang="en-US" b="1" dirty="0"/>
              <a:t>Yes! Careful normalization, </a:t>
            </a:r>
            <a:r>
              <a:rPr lang="en-US" b="1" strike="sngStrike" dirty="0"/>
              <a:t>imputation</a:t>
            </a:r>
          </a:p>
          <a:p>
            <a:r>
              <a:rPr lang="en-US" dirty="0"/>
              <a:t>Imbalanced data? </a:t>
            </a:r>
            <a:r>
              <a:rPr lang="en-US" b="1" dirty="0"/>
              <a:t>Weights assigned to samples</a:t>
            </a:r>
            <a:r>
              <a:rPr lang="en-US" dirty="0"/>
              <a:t>, </a:t>
            </a:r>
            <a:r>
              <a:rPr lang="en-US" b="1" strike="sngStrike" dirty="0"/>
              <a:t>resampling</a:t>
            </a:r>
            <a:endParaRPr lang="en-US" strike="sngStrike" dirty="0"/>
          </a:p>
          <a:p>
            <a:r>
              <a:rPr lang="en-US" dirty="0"/>
              <a:t>Tabular data?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Random Forest</a:t>
            </a:r>
            <a:endParaRPr lang="en-US" dirty="0"/>
          </a:p>
          <a:p>
            <a:r>
              <a:rPr lang="en-US" dirty="0"/>
              <a:t>Structured data? </a:t>
            </a:r>
            <a:r>
              <a:rPr lang="en-US" b="1" dirty="0"/>
              <a:t>Neural networks (CNNs, RNNs, Transf.)</a:t>
            </a:r>
          </a:p>
          <a:p>
            <a:r>
              <a:rPr lang="en-US" dirty="0"/>
              <a:t>Hyperparameter tuning? </a:t>
            </a:r>
            <a:r>
              <a:rPr lang="en-US" b="1" dirty="0"/>
              <a:t>Don’t do it. </a:t>
            </a:r>
            <a:r>
              <a:rPr lang="en-US" dirty="0"/>
              <a:t>Or </a:t>
            </a:r>
            <a:r>
              <a:rPr lang="en-US" b="1" dirty="0" err="1"/>
              <a:t>AutoML</a:t>
            </a:r>
            <a:r>
              <a:rPr lang="en-US" b="1" dirty="0"/>
              <a:t>. </a:t>
            </a:r>
            <a:r>
              <a:rPr lang="en-US" dirty="0"/>
              <a:t>Or </a:t>
            </a:r>
            <a:r>
              <a:rPr lang="en-US" b="1" i="1" dirty="0"/>
              <a:t>pretend</a:t>
            </a:r>
          </a:p>
          <a:p>
            <a:r>
              <a:rPr lang="en-US" dirty="0"/>
              <a:t>Classification? </a:t>
            </a:r>
            <a:r>
              <a:rPr lang="en-US" b="1" dirty="0"/>
              <a:t>F1</a:t>
            </a:r>
            <a:r>
              <a:rPr lang="en-US" dirty="0"/>
              <a:t>, </a:t>
            </a:r>
            <a:r>
              <a:rPr lang="en-US" b="1" dirty="0"/>
              <a:t>MCC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confusion matrix</a:t>
            </a:r>
          </a:p>
          <a:p>
            <a:r>
              <a:rPr lang="en-US" dirty="0"/>
              <a:t>Regression? </a:t>
            </a:r>
            <a:r>
              <a:rPr lang="en-US" b="1" dirty="0"/>
              <a:t>R2</a:t>
            </a:r>
            <a:r>
              <a:rPr lang="en-US" dirty="0"/>
              <a:t>, </a:t>
            </a:r>
            <a:r>
              <a:rPr lang="en-US" b="1" dirty="0"/>
              <a:t>MSE</a:t>
            </a:r>
            <a:r>
              <a:rPr lang="en-US" dirty="0"/>
              <a:t>, </a:t>
            </a:r>
            <a:r>
              <a:rPr lang="en-US" b="1" dirty="0"/>
              <a:t>RMSE</a:t>
            </a:r>
          </a:p>
          <a:p>
            <a:r>
              <a:rPr lang="en-US" dirty="0"/>
              <a:t>What matters most? </a:t>
            </a:r>
            <a:r>
              <a:rPr lang="en-US" b="1" dirty="0"/>
              <a:t>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1207070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0501-91AC-47F1-A62E-3AF8938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7C534-BF34-4469-9ADB-702BFADA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  <a:p>
            <a:pPr lvl="1"/>
            <a:r>
              <a:rPr lang="en-US" dirty="0"/>
              <a:t>All the data you have! And more</a:t>
            </a:r>
          </a:p>
          <a:p>
            <a:pPr lvl="1"/>
            <a:r>
              <a:rPr lang="en-US" dirty="0"/>
              <a:t>~50 samples per class…?</a:t>
            </a:r>
          </a:p>
          <a:p>
            <a:pPr lvl="1"/>
            <a:r>
              <a:rPr lang="en-US" dirty="0"/>
              <a:t>It depends on how hard your problem is</a:t>
            </a:r>
          </a:p>
          <a:p>
            <a:pPr lvl="1"/>
            <a:r>
              <a:rPr lang="en-US" dirty="0"/>
              <a:t>There is no way to know without trying</a:t>
            </a:r>
          </a:p>
          <a:p>
            <a:r>
              <a:rPr lang="en-US" dirty="0"/>
              <a:t>Which algorithm should I choose?</a:t>
            </a:r>
          </a:p>
          <a:p>
            <a:pPr lvl="1"/>
            <a:r>
              <a:rPr lang="en-US" dirty="0"/>
              <a:t>There is no silver bullet</a:t>
            </a:r>
          </a:p>
          <a:p>
            <a:pPr lvl="1"/>
            <a:r>
              <a:rPr lang="en-US" dirty="0"/>
              <a:t>Try as many as you can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0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CD55B-21AE-4C0E-8EBC-A39DF8E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(Near) future: Hybrid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878D6-FD00-4E2B-9BC5-6D981BBCB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two worlds!</a:t>
            </a:r>
          </a:p>
          <a:p>
            <a:pPr lvl="1"/>
            <a:r>
              <a:rPr lang="en-US" dirty="0"/>
              <a:t>Differential equation models…</a:t>
            </a:r>
          </a:p>
          <a:p>
            <a:pPr lvl="1"/>
            <a:r>
              <a:rPr lang="en-US" dirty="0"/>
              <a:t>…with a ML part, able to take into account complex interactions, hard to describe with equations</a:t>
            </a:r>
          </a:p>
          <a:p>
            <a:r>
              <a:rPr lang="en-US" dirty="0"/>
              <a:t>In general, models with ML + codified expert knowledge</a:t>
            </a:r>
          </a:p>
          <a:p>
            <a:r>
              <a:rPr lang="en-US" dirty="0"/>
              <a:t>Physics-inspired neural networks are another example</a:t>
            </a:r>
          </a:p>
          <a:p>
            <a:r>
              <a:rPr lang="en-US" dirty="0"/>
              <a:t>Data-driven nature of ML, plus expert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7788532" cy="654923"/>
          </a:xfrm>
        </p:spPr>
        <p:txBody>
          <a:bodyPr/>
          <a:lstStyle/>
          <a:p>
            <a:pPr algn="r"/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Symbolic manipulation</a:t>
            </a:r>
          </a:p>
          <a:p>
            <a:pPr lvl="1"/>
            <a:r>
              <a:rPr lang="it-IT" dirty="0"/>
              <a:t>Reality is </a:t>
            </a:r>
            <a:r>
              <a:rPr lang="it-IT" i="1" dirty="0"/>
              <a:t>continuous</a:t>
            </a:r>
            <a:r>
              <a:rPr lang="it-IT" dirty="0"/>
              <a:t> (with good approximation)</a:t>
            </a:r>
          </a:p>
          <a:p>
            <a:pPr lvl="1"/>
            <a:r>
              <a:rPr lang="it-IT" dirty="0"/>
              <a:t>Symbols are </a:t>
            </a:r>
            <a:r>
              <a:rPr lang="it-IT" i="1" dirty="0"/>
              <a:t>discrete</a:t>
            </a:r>
            <a:r>
              <a:rPr lang="it-IT" dirty="0"/>
              <a:t>, and humans are good at using them</a:t>
            </a:r>
            <a:endParaRPr lang="it-IT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922CE6-8BBD-467D-A0AF-9D5E1C2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115559"/>
            <a:ext cx="5043237" cy="2738486"/>
          </a:xfrm>
          <a:prstGeom prst="rect">
            <a:avLst/>
          </a:prstGeom>
        </p:spPr>
      </p:pic>
      <p:pic>
        <p:nvPicPr>
          <p:cNvPr id="1026" name="Picture 2" descr="r/technicallythetruth - Everything in the universe is either a duck or not a duck">
            <a:extLst>
              <a:ext uri="{FF2B5EF4-FFF2-40B4-BE49-F238E27FC236}">
                <a16:creationId xmlns:a16="http://schemas.microsoft.com/office/drawing/2014/main" id="{D91FBC63-9AA3-4425-B871-A6C6DF99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71" y="3114753"/>
            <a:ext cx="3606308" cy="27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Symbols seem normal and natural, map into the real world (in linguistics, it’s called </a:t>
            </a:r>
            <a:r>
              <a:rPr lang="it-IT" i="1" dirty="0"/>
              <a:t>extension</a:t>
            </a:r>
            <a:r>
              <a:rPr lang="it-IT" dirty="0"/>
              <a:t>)</a:t>
            </a:r>
          </a:p>
          <a:p>
            <a:r>
              <a:rPr lang="it-IT" dirty="0"/>
              <a:t>Natural language is a powerful human symbol manipulator</a:t>
            </a:r>
          </a:p>
          <a:p>
            <a:r>
              <a:rPr lang="it-IT" dirty="0"/>
              <a:t>However, there is chaos hidden under the surface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river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chair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number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6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rgin Plato vs Chad Diogenes : r/HistoryMemes">
            <a:extLst>
              <a:ext uri="{FF2B5EF4-FFF2-40B4-BE49-F238E27FC236}">
                <a16:creationId xmlns:a16="http://schemas.microsoft.com/office/drawing/2014/main" id="{3CB9DF6F-E03D-4F1F-BE6B-535071A8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55" y="3278008"/>
            <a:ext cx="5244445" cy="2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 can be hard to define, but we grasp it intuitively</a:t>
            </a:r>
          </a:p>
          <a:p>
            <a:pPr lvl="1"/>
            <a:r>
              <a:rPr lang="en-US" dirty="0"/>
              <a:t>It’s an old, old problem: see Plato and Diogenes</a:t>
            </a:r>
          </a:p>
          <a:p>
            <a:pPr lvl="1"/>
            <a:r>
              <a:rPr lang="en-US" i="1" dirty="0"/>
              <a:t>Entire fields of research </a:t>
            </a:r>
            <a:r>
              <a:rPr lang="en-US" dirty="0"/>
              <a:t>on this (neuroscience, cognitive sciences, neurolinguistics, …)</a:t>
            </a:r>
          </a:p>
          <a:p>
            <a:r>
              <a:rPr lang="en-US" dirty="0"/>
              <a:t>“Explaining” symbols to AI is </a:t>
            </a:r>
            <a:br>
              <a:rPr lang="en-US" dirty="0"/>
            </a:br>
            <a:r>
              <a:rPr lang="en-US" dirty="0"/>
              <a:t>harder yet</a:t>
            </a:r>
          </a:p>
          <a:p>
            <a:r>
              <a:rPr lang="en-US" dirty="0"/>
              <a:t>Issues with “common sense”</a:t>
            </a:r>
          </a:p>
          <a:p>
            <a:r>
              <a:rPr lang="en-US" dirty="0"/>
              <a:t>Reached limits in the 1980s</a:t>
            </a:r>
          </a:p>
        </p:txBody>
      </p:sp>
    </p:spTree>
    <p:extLst>
      <p:ext uri="{BB962C8B-B14F-4D97-AF65-F5344CB8AC3E}">
        <p14:creationId xmlns:p14="http://schemas.microsoft.com/office/powerpoint/2010/main" val="2524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Microsoft Office PowerPoint</Application>
  <PresentationFormat>Grand écran</PresentationFormat>
  <Paragraphs>453</Paragraphs>
  <Slides>66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OCR A Extended</vt:lpstr>
      <vt:lpstr>Raleway</vt:lpstr>
      <vt:lpstr>Thème Office</vt:lpstr>
      <vt:lpstr>Classification and AI models</vt:lpstr>
      <vt:lpstr>Why should we care about machine learning?</vt:lpstr>
      <vt:lpstr>What’s in this presentation?</vt:lpstr>
      <vt:lpstr>Who am I?</vt:lpstr>
      <vt:lpstr>What is Artificial Intelligence?</vt:lpstr>
      <vt:lpstr>What is Artificial Intelligence?</vt:lpstr>
      <vt:lpstr>Symbolic AI</vt:lpstr>
      <vt:lpstr>Symbolic AI</vt:lpstr>
      <vt:lpstr>Symbolic AI</vt:lpstr>
      <vt:lpstr>Symbolic AI</vt:lpstr>
      <vt:lpstr>Machine learning</vt:lpstr>
      <vt:lpstr>Machine learning algorithms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Machine learning</vt:lpstr>
      <vt:lpstr>Machine learning</vt:lpstr>
      <vt:lpstr>Machine learning: pre-processing</vt:lpstr>
      <vt:lpstr>Machine learning: pre-processing</vt:lpstr>
      <vt:lpstr>Machine learning: quality metrics</vt:lpstr>
      <vt:lpstr>Overfitting</vt:lpstr>
      <vt:lpstr>Overfitting</vt:lpstr>
      <vt:lpstr>Overfitting</vt:lpstr>
      <vt:lpstr>k-fold cross-validation</vt:lpstr>
      <vt:lpstr>Example #1</vt:lpstr>
      <vt:lpstr>Example #1</vt:lpstr>
      <vt:lpstr>Randomness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Example #2</vt:lpstr>
      <vt:lpstr>What if I want to save and load models?</vt:lpstr>
      <vt:lpstr>Interpretability of the models</vt:lpstr>
      <vt:lpstr>Explainable AI (XAI)</vt:lpstr>
      <vt:lpstr>Explainable AI</vt:lpstr>
      <vt:lpstr>Example #3</vt:lpstr>
      <vt:lpstr>White-box machine learning</vt:lpstr>
      <vt:lpstr>White-box machine learning</vt:lpstr>
      <vt:lpstr>Example #4</vt:lpstr>
      <vt:lpstr>Unsupervised…?</vt:lpstr>
      <vt:lpstr>Tabular data vs Relational data</vt:lpstr>
      <vt:lpstr>Hyperparameter tuning and AutoML</vt:lpstr>
      <vt:lpstr>Hyperparameter tuning and AutoML</vt:lpstr>
      <vt:lpstr>Données fil rouge: issues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Example #5 (does not exist)</vt:lpstr>
      <vt:lpstr>Practical advice</vt:lpstr>
      <vt:lpstr>Practical advice</vt:lpstr>
      <vt:lpstr>(Near) future: Hybrid models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276</cp:revision>
  <dcterms:created xsi:type="dcterms:W3CDTF">2020-06-05T13:14:31Z</dcterms:created>
  <dcterms:modified xsi:type="dcterms:W3CDTF">2025-02-10T09:04:34Z</dcterms:modified>
</cp:coreProperties>
</file>