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8" r:id="rId3"/>
    <p:sldId id="259" r:id="rId4"/>
    <p:sldId id="273" r:id="rId5"/>
    <p:sldId id="281" r:id="rId6"/>
    <p:sldId id="284" r:id="rId7"/>
    <p:sldId id="260" r:id="rId8"/>
    <p:sldId id="261" r:id="rId9"/>
    <p:sldId id="262" r:id="rId10"/>
    <p:sldId id="263" r:id="rId11"/>
    <p:sldId id="268" r:id="rId12"/>
    <p:sldId id="289" r:id="rId13"/>
    <p:sldId id="290" r:id="rId14"/>
    <p:sldId id="291" r:id="rId15"/>
    <p:sldId id="292" r:id="rId16"/>
    <p:sldId id="293" r:id="rId17"/>
    <p:sldId id="264" r:id="rId18"/>
    <p:sldId id="267" r:id="rId19"/>
    <p:sldId id="265" r:id="rId20"/>
    <p:sldId id="266" r:id="rId21"/>
    <p:sldId id="269" r:id="rId22"/>
    <p:sldId id="285" r:id="rId23"/>
    <p:sldId id="270" r:id="rId24"/>
    <p:sldId id="283" r:id="rId25"/>
    <p:sldId id="282" r:id="rId26"/>
    <p:sldId id="286" r:id="rId27"/>
    <p:sldId id="287" r:id="rId28"/>
    <p:sldId id="275" r:id="rId29"/>
    <p:sldId id="272" r:id="rId30"/>
    <p:sldId id="271" r:id="rId31"/>
    <p:sldId id="274" r:id="rId32"/>
    <p:sldId id="277" r:id="rId33"/>
    <p:sldId id="278" r:id="rId34"/>
    <p:sldId id="279" r:id="rId35"/>
    <p:sldId id="288" r:id="rId36"/>
    <p:sldId id="280" r:id="rId37"/>
    <p:sldId id="276"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79"/>
    <a:srgbClr val="00CC99"/>
    <a:srgbClr val="00A3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8967-1584-49FE-8FA4-B9793DEB31AA}" type="datetimeFigureOut">
              <a:rPr lang="en-US" smtClean="0"/>
              <a:t>3/29/2025</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CDC94-00AE-4940-AE94-0065ADD8401E}" type="slidenum">
              <a:rPr lang="en-US" smtClean="0"/>
              <a:t>‹N°›</a:t>
            </a:fld>
            <a:endParaRPr lang="en-US"/>
          </a:p>
        </p:txBody>
      </p:sp>
    </p:spTree>
    <p:extLst>
      <p:ext uri="{BB962C8B-B14F-4D97-AF65-F5344CB8AC3E}">
        <p14:creationId xmlns:p14="http://schemas.microsoft.com/office/powerpoint/2010/main" val="923697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 am NOT an expert of ALL methods that I am going to present.</a:t>
            </a:r>
          </a:p>
        </p:txBody>
      </p:sp>
      <p:sp>
        <p:nvSpPr>
          <p:cNvPr id="4" name="Espace réservé du numéro de diapositive 3"/>
          <p:cNvSpPr>
            <a:spLocks noGrp="1"/>
          </p:cNvSpPr>
          <p:nvPr>
            <p:ph type="sldNum" sz="quarter" idx="5"/>
          </p:nvPr>
        </p:nvSpPr>
        <p:spPr/>
        <p:txBody>
          <a:bodyPr/>
          <a:lstStyle/>
          <a:p>
            <a:fld id="{5A4CDC94-00AE-4940-AE94-0065ADD8401E}" type="slidenum">
              <a:rPr lang="en-US" smtClean="0"/>
              <a:t>7</a:t>
            </a:fld>
            <a:endParaRPr lang="en-US"/>
          </a:p>
        </p:txBody>
      </p:sp>
    </p:spTree>
    <p:extLst>
      <p:ext uri="{BB962C8B-B14F-4D97-AF65-F5344CB8AC3E}">
        <p14:creationId xmlns:p14="http://schemas.microsoft.com/office/powerpoint/2010/main" val="1467895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There is one possible exception</a:t>
            </a:r>
            <a:r>
              <a:rPr lang="en-US"/>
              <a:t>, ontologies</a:t>
            </a:r>
          </a:p>
        </p:txBody>
      </p:sp>
      <p:sp>
        <p:nvSpPr>
          <p:cNvPr id="4" name="Espace réservé du numéro de diapositive 3"/>
          <p:cNvSpPr>
            <a:spLocks noGrp="1"/>
          </p:cNvSpPr>
          <p:nvPr>
            <p:ph type="sldNum" sz="quarter" idx="5"/>
          </p:nvPr>
        </p:nvSpPr>
        <p:spPr/>
        <p:txBody>
          <a:bodyPr/>
          <a:lstStyle/>
          <a:p>
            <a:fld id="{5A4CDC94-00AE-4940-AE94-0065ADD8401E}" type="slidenum">
              <a:rPr lang="en-US" smtClean="0"/>
              <a:t>34</a:t>
            </a:fld>
            <a:endParaRPr lang="en-US"/>
          </a:p>
        </p:txBody>
      </p:sp>
    </p:spTree>
    <p:extLst>
      <p:ext uri="{BB962C8B-B14F-4D97-AF65-F5344CB8AC3E}">
        <p14:creationId xmlns:p14="http://schemas.microsoft.com/office/powerpoint/2010/main" val="2051950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 Version 1">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37638"/>
            <a:ext cx="4076700" cy="2790825"/>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9308" y="2862269"/>
            <a:ext cx="314325" cy="42862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2767207"/>
            <a:ext cx="9144000" cy="1057708"/>
          </a:xfrm>
          <a:prstGeom prst="rect">
            <a:avLst/>
          </a:prstGeom>
        </p:spPr>
        <p:txBody>
          <a:bodyPr anchor="t" anchorCtr="0">
            <a:normAutofit/>
          </a:bodyPr>
          <a:lstStyle>
            <a:lvl1pPr marL="0" indent="0" algn="l">
              <a:buFontTx/>
              <a:buNone/>
              <a:defRPr sz="3600"/>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3634445"/>
            <a:ext cx="9144000" cy="654923"/>
          </a:xfrm>
          <a:prstGeom prst="rect">
            <a:avLst/>
          </a:prstGeom>
        </p:spPr>
        <p:txBody>
          <a:bodyPr/>
          <a:lstStyle>
            <a:lvl1pPr marL="0" indent="0" algn="l">
              <a:buNone/>
              <a:defRPr sz="2400">
                <a:solidFill>
                  <a:srgbClr val="27566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a:extLst>
              <a:ext uri="{FF2B5EF4-FFF2-40B4-BE49-F238E27FC236}">
                <a16:creationId xmlns:a16="http://schemas.microsoft.com/office/drawing/2014/main" id="{0BA136EC-F916-4BA0-840B-3A2D3BEC369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01852" y="1272218"/>
            <a:ext cx="1546667" cy="417777"/>
          </a:xfrm>
          <a:prstGeom prst="rect">
            <a:avLst/>
          </a:prstGeom>
        </p:spPr>
      </p:pic>
      <p:pic>
        <p:nvPicPr>
          <p:cNvPr id="11" name="Imag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40000" y="1018800"/>
            <a:ext cx="752657" cy="919914"/>
          </a:xfrm>
          <a:prstGeom prst="rect">
            <a:avLst/>
          </a:prstGeom>
        </p:spPr>
      </p:pic>
    </p:spTree>
    <p:extLst>
      <p:ext uri="{BB962C8B-B14F-4D97-AF65-F5344CB8AC3E}">
        <p14:creationId xmlns:p14="http://schemas.microsoft.com/office/powerpoint/2010/main" val="257732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 Version 2">
    <p:bg>
      <p:bgPr>
        <a:solidFill>
          <a:srgbClr val="00A3A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8F33C8C-4663-47F8-AAC2-AA7669DF2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1852" y="1272218"/>
            <a:ext cx="1546667" cy="417778"/>
          </a:xfrm>
          <a:prstGeom prst="rect">
            <a:avLst/>
          </a:prstGeom>
        </p:spPr>
      </p:pic>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 y="2837638"/>
            <a:ext cx="4076190" cy="2790476"/>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0962" y="2109006"/>
            <a:ext cx="379159" cy="51703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rgbClr val="00A3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1985871"/>
            <a:ext cx="9144000" cy="3106438"/>
          </a:xfrm>
          <a:prstGeom prst="rect">
            <a:avLst/>
          </a:prstGeom>
        </p:spPr>
        <p:txBody>
          <a:bodyPr anchor="t" anchorCtr="0">
            <a:normAutofit/>
          </a:bodyPr>
          <a:lstStyle>
            <a:lvl1pPr marL="0" indent="0" algn="l">
              <a:buFontTx/>
              <a:buNone/>
              <a:defRPr sz="6000">
                <a:solidFill>
                  <a:schemeClr val="bg1"/>
                </a:solidFill>
              </a:defRPr>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5092309"/>
            <a:ext cx="9144000" cy="654923"/>
          </a:xfrm>
          <a:prstGeom prst="rect">
            <a:avLst/>
          </a:prstGeom>
        </p:spPr>
        <p:txBody>
          <a:bodyPr/>
          <a:lstStyle>
            <a:lvl1pPr marL="0" indent="0" algn="l">
              <a:buNone/>
              <a:defRPr sz="2400">
                <a:solidFill>
                  <a:schemeClr val="accent4">
                    <a:lumMod val="40000"/>
                    <a:lumOff val="6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39957" y="1020307"/>
            <a:ext cx="754036" cy="921600"/>
          </a:xfrm>
          <a:prstGeom prst="rect">
            <a:avLst/>
          </a:prstGeom>
        </p:spPr>
      </p:pic>
    </p:spTree>
    <p:extLst>
      <p:ext uri="{BB962C8B-B14F-4D97-AF65-F5344CB8AC3E}">
        <p14:creationId xmlns:p14="http://schemas.microsoft.com/office/powerpoint/2010/main" val="426193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slide, one colum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p:cNvSpPr>
            <a:spLocks noGrp="1"/>
          </p:cNvSpPr>
          <p:nvPr>
            <p:ph type="body" sz="quarter" idx="10"/>
          </p:nvPr>
        </p:nvSpPr>
        <p:spPr>
          <a:xfrm>
            <a:off x="838200" y="1423358"/>
            <a:ext cx="10515600" cy="4675817"/>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330623"/>
            <a:ext cx="752657" cy="919914"/>
          </a:xfrm>
          <a:prstGeom prst="rect">
            <a:avLst/>
          </a:prstGeom>
        </p:spPr>
      </p:pic>
    </p:spTree>
    <p:extLst>
      <p:ext uri="{BB962C8B-B14F-4D97-AF65-F5344CB8AC3E}">
        <p14:creationId xmlns:p14="http://schemas.microsoft.com/office/powerpoint/2010/main" val="58926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415981"/>
            <a:ext cx="10515600" cy="466020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titre 1"/>
          <p:cNvSpPr>
            <a:spLocks noGrp="1"/>
          </p:cNvSpPr>
          <p:nvPr>
            <p:ph type="title"/>
          </p:nvPr>
        </p:nvSpPr>
        <p:spPr>
          <a:xfrm>
            <a:off x="838200" y="365126"/>
            <a:ext cx="10515600" cy="868452"/>
          </a:xfrm>
          <a:prstGeom prst="rect">
            <a:avLst/>
          </a:prstGeom>
        </p:spPr>
        <p:txBody>
          <a:bodyPr vert="horz" lIns="91440" tIns="45720" rIns="91440" bIns="45720" rtlCol="0" anchor="ctr">
            <a:normAutofit/>
          </a:bodyPr>
          <a:lstStyle/>
          <a:p>
            <a:r>
              <a:rPr lang="fr-FR" dirty="0"/>
              <a:t>Modifiez le style du titre</a:t>
            </a:r>
          </a:p>
        </p:txBody>
      </p:sp>
      <p:sp>
        <p:nvSpPr>
          <p:cNvPr id="14" name="ZoneTexte 13">
            <a:extLst>
              <a:ext uri="{FF2B5EF4-FFF2-40B4-BE49-F238E27FC236}">
                <a16:creationId xmlns:a16="http://schemas.microsoft.com/office/drawing/2014/main" id="{D85EF67C-DB3C-4ADC-829F-14D87A8664F8}"/>
              </a:ext>
            </a:extLst>
          </p:cNvPr>
          <p:cNvSpPr txBox="1"/>
          <p:nvPr userDrawn="1"/>
        </p:nvSpPr>
        <p:spPr>
          <a:xfrm>
            <a:off x="9923119" y="6337738"/>
            <a:ext cx="2088931" cy="276999"/>
          </a:xfrm>
          <a:prstGeom prst="rect">
            <a:avLst/>
          </a:prstGeom>
          <a:noFill/>
        </p:spPr>
        <p:txBody>
          <a:bodyPr wrap="square" rtlCol="0">
            <a:spAutoFit/>
          </a:bodyPr>
          <a:lstStyle/>
          <a:p>
            <a:pPr algn="r"/>
            <a:r>
              <a:rPr lang="fr-FR" sz="1200" b="0" dirty="0">
                <a:solidFill>
                  <a:srgbClr val="00A3A6"/>
                </a:solidFill>
                <a:latin typeface="Raleway" panose="020B0503030101060003" pitchFamily="34" charset="0"/>
              </a:rPr>
              <a:t>p. </a:t>
            </a:r>
            <a:fld id="{10B4F56D-375A-4CA4-ABA3-E73F3ECBB440}" type="slidenum">
              <a:rPr lang="fr-FR" sz="1200" b="0" smtClean="0">
                <a:solidFill>
                  <a:srgbClr val="00A3A6"/>
                </a:solidFill>
                <a:latin typeface="Raleway" panose="020B0503030101060003" pitchFamily="34" charset="0"/>
              </a:rPr>
              <a:pPr algn="r"/>
              <a:t>‹N°›</a:t>
            </a:fld>
            <a:endParaRPr lang="fr-FR" sz="1200" b="0" dirty="0">
              <a:solidFill>
                <a:srgbClr val="00A3A6"/>
              </a:solidFill>
              <a:latin typeface="Raleway" panose="020B0503030101060003" pitchFamily="34" charset="0"/>
            </a:endParaRPr>
          </a:p>
        </p:txBody>
      </p:sp>
      <p:pic>
        <p:nvPicPr>
          <p:cNvPr id="15" name="Image 14">
            <a:extLst>
              <a:ext uri="{FF2B5EF4-FFF2-40B4-BE49-F238E27FC236}">
                <a16:creationId xmlns:a16="http://schemas.microsoft.com/office/drawing/2014/main" id="{C31A273F-8B3B-4FFA-A6A7-5A556F5FD6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076187"/>
            <a:ext cx="2000250" cy="800100"/>
          </a:xfrm>
          <a:prstGeom prst="rect">
            <a:avLst/>
          </a:prstGeom>
        </p:spPr>
      </p:pic>
      <p:sp>
        <p:nvSpPr>
          <p:cNvPr id="16" name="ZoneTexte 15">
            <a:extLst>
              <a:ext uri="{FF2B5EF4-FFF2-40B4-BE49-F238E27FC236}">
                <a16:creationId xmlns:a16="http://schemas.microsoft.com/office/drawing/2014/main" id="{DB30FD33-E435-4A46-B168-E07C4F5FE24A}"/>
              </a:ext>
            </a:extLst>
          </p:cNvPr>
          <p:cNvSpPr txBox="1"/>
          <p:nvPr userDrawn="1"/>
        </p:nvSpPr>
        <p:spPr>
          <a:xfrm>
            <a:off x="1142999" y="6350734"/>
            <a:ext cx="6716110" cy="253916"/>
          </a:xfrm>
          <a:prstGeom prst="rect">
            <a:avLst/>
          </a:prstGeom>
          <a:noFill/>
        </p:spPr>
        <p:txBody>
          <a:bodyPr wrap="square" rtlCol="0">
            <a:spAutoFit/>
          </a:bodyPr>
          <a:lstStyle/>
          <a:p>
            <a:r>
              <a:rPr lang="en-US" sz="1000" dirty="0">
                <a:solidFill>
                  <a:srgbClr val="275662"/>
                </a:solidFill>
                <a:latin typeface="+mn-lt"/>
              </a:rPr>
              <a:t>Optimization algorithms for Artificial Intelligence: Introduction</a:t>
            </a:r>
            <a:endParaRPr lang="fr-FR" sz="1000" dirty="0">
              <a:solidFill>
                <a:srgbClr val="275662"/>
              </a:solidFill>
              <a:latin typeface="+mn-lt"/>
            </a:endParaRPr>
          </a:p>
        </p:txBody>
      </p:sp>
      <p:sp>
        <p:nvSpPr>
          <p:cNvPr id="17" name="ZoneTexte 16">
            <a:extLst>
              <a:ext uri="{FF2B5EF4-FFF2-40B4-BE49-F238E27FC236}">
                <a16:creationId xmlns:a16="http://schemas.microsoft.com/office/drawing/2014/main" id="{8EB41401-1E18-450D-B56F-5BE5E627703C}"/>
              </a:ext>
            </a:extLst>
          </p:cNvPr>
          <p:cNvSpPr txBox="1"/>
          <p:nvPr userDrawn="1"/>
        </p:nvSpPr>
        <p:spPr>
          <a:xfrm>
            <a:off x="1142999" y="6533137"/>
            <a:ext cx="6716110" cy="253916"/>
          </a:xfrm>
          <a:prstGeom prst="rect">
            <a:avLst/>
          </a:prstGeom>
          <a:noFill/>
        </p:spPr>
        <p:txBody>
          <a:bodyPr wrap="square" rtlCol="0">
            <a:spAutoFit/>
          </a:bodyPr>
          <a:lstStyle/>
          <a:p>
            <a:r>
              <a:rPr lang="it-IT" sz="1000" dirty="0">
                <a:solidFill>
                  <a:srgbClr val="00A3A6"/>
                </a:solidFill>
                <a:latin typeface="+mj-lt"/>
              </a:rPr>
              <a:t>Alberto</a:t>
            </a:r>
            <a:r>
              <a:rPr lang="it-IT" sz="1000" baseline="0" dirty="0">
                <a:solidFill>
                  <a:srgbClr val="00A3A6"/>
                </a:solidFill>
                <a:latin typeface="+mj-lt"/>
              </a:rPr>
              <a:t> TONDA</a:t>
            </a:r>
            <a:r>
              <a:rPr lang="it-IT" sz="1000" baseline="0">
                <a:solidFill>
                  <a:srgbClr val="00A3A6"/>
                </a:solidFill>
                <a:latin typeface="+mj-lt"/>
              </a:rPr>
              <a:t>, Team EKINOCS</a:t>
            </a:r>
            <a:r>
              <a:rPr lang="it-IT" sz="1000" baseline="0" dirty="0">
                <a:solidFill>
                  <a:srgbClr val="00A3A6"/>
                </a:solidFill>
                <a:latin typeface="+mj-lt"/>
              </a:rPr>
              <a:t>, UMR 518 MIA-PS, INRAE, Université Paris-Saclay</a:t>
            </a:r>
            <a:endParaRPr lang="fr-FR" sz="1000" dirty="0">
              <a:solidFill>
                <a:srgbClr val="00A3A6"/>
              </a:solidFill>
              <a:latin typeface="+mj-lt"/>
            </a:endParaRPr>
          </a:p>
        </p:txBody>
      </p:sp>
    </p:spTree>
    <p:extLst>
      <p:ext uri="{BB962C8B-B14F-4D97-AF65-F5344CB8AC3E}">
        <p14:creationId xmlns:p14="http://schemas.microsoft.com/office/powerpoint/2010/main" val="1139621121"/>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txStyles>
    <p:titleStyle>
      <a:lvl1pPr marL="571500" indent="-571500" algn="l" defTabSz="914400" rtl="0" eaLnBrk="1" latinLnBrk="0" hangingPunct="1">
        <a:lnSpc>
          <a:spcPct val="90000"/>
        </a:lnSpc>
        <a:spcBef>
          <a:spcPct val="0"/>
        </a:spcBef>
        <a:buFontTx/>
        <a:buBlip>
          <a:blip r:embed="rId6"/>
        </a:buBlip>
        <a:defRPr sz="4400" b="1" kern="1200" baseline="0">
          <a:solidFill>
            <a:srgbClr val="00A3A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it-IT" dirty="0"/>
              <a:t>Optimization algorithms for Artificial Intelligence: Introduction</a:t>
            </a:r>
            <a:endParaRPr lang="fr-FR" dirty="0"/>
          </a:p>
        </p:txBody>
      </p:sp>
      <p:sp>
        <p:nvSpPr>
          <p:cNvPr id="5" name="Sous-titre 4"/>
          <p:cNvSpPr>
            <a:spLocks noGrp="1"/>
          </p:cNvSpPr>
          <p:nvPr>
            <p:ph type="subTitle" idx="1"/>
          </p:nvPr>
        </p:nvSpPr>
        <p:spPr/>
        <p:txBody>
          <a:bodyPr>
            <a:noAutofit/>
          </a:bodyPr>
          <a:lstStyle/>
          <a:p>
            <a:r>
              <a:rPr lang="fr-FR" dirty="0"/>
              <a:t>Alberto TONDA, Senior </a:t>
            </a:r>
            <a:r>
              <a:rPr lang="fr-FR" dirty="0" err="1"/>
              <a:t>Researcher</a:t>
            </a:r>
            <a:r>
              <a:rPr lang="fr-FR" dirty="0"/>
              <a:t> (DR), &lt;alberto.tonda@inrae.fr&gt;</a:t>
            </a:r>
          </a:p>
          <a:p>
            <a:r>
              <a:rPr lang="fr-FR" i="1" dirty="0"/>
              <a:t>UMR 518 MIA-PS (</a:t>
            </a:r>
            <a:r>
              <a:rPr lang="fr-FR" i="1" dirty="0" err="1"/>
              <a:t>Applied</a:t>
            </a:r>
            <a:r>
              <a:rPr lang="fr-FR" i="1" dirty="0"/>
              <a:t> </a:t>
            </a:r>
            <a:r>
              <a:rPr lang="fr-FR" i="1" dirty="0" err="1"/>
              <a:t>Mathematics</a:t>
            </a:r>
            <a:r>
              <a:rPr lang="fr-FR" i="1" dirty="0"/>
              <a:t> and Computer Science)</a:t>
            </a:r>
            <a:br>
              <a:rPr lang="fr-FR" i="1" dirty="0"/>
            </a:br>
            <a:r>
              <a:rPr lang="fr-FR" i="1" dirty="0"/>
              <a:t>INRAE, AgroParisTech, Université Paris-Saclay</a:t>
            </a:r>
            <a:br>
              <a:rPr lang="fr-FR" i="1" dirty="0"/>
            </a:br>
            <a:r>
              <a:rPr lang="fr-FR" i="1" dirty="0"/>
              <a:t>Institut des Systèmes Complexes, Paris-Ile-de-France</a:t>
            </a:r>
          </a:p>
        </p:txBody>
      </p:sp>
      <p:pic>
        <p:nvPicPr>
          <p:cNvPr id="6" name="Picture 2">
            <a:extLst>
              <a:ext uri="{FF2B5EF4-FFF2-40B4-BE49-F238E27FC236}">
                <a16:creationId xmlns:a16="http://schemas.microsoft.com/office/drawing/2014/main" id="{2031D9A1-6D3C-45B3-8263-8AC93C95408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F95A0A41-C781-4B3D-B43D-3A2410568152}"/>
              </a:ext>
            </a:extLst>
          </p:cNvPr>
          <p:cNvPicPr>
            <a:picLocks noChangeAspect="1"/>
          </p:cNvPicPr>
          <p:nvPr/>
        </p:nvPicPr>
        <p:blipFill>
          <a:blip r:embed="rId4"/>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105644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
        <p:nvSpPr>
          <p:cNvPr id="5" name="Bulle narrative : rectangle 4">
            <a:extLst>
              <a:ext uri="{FF2B5EF4-FFF2-40B4-BE49-F238E27FC236}">
                <a16:creationId xmlns:a16="http://schemas.microsoft.com/office/drawing/2014/main" id="{AB7EF8CC-4B8B-4C44-B6F1-589001E67254}"/>
              </a:ext>
            </a:extLst>
          </p:cNvPr>
          <p:cNvSpPr/>
          <p:nvPr/>
        </p:nvSpPr>
        <p:spPr>
          <a:xfrm>
            <a:off x="9846691" y="4529579"/>
            <a:ext cx="1791092" cy="763572"/>
          </a:xfrm>
          <a:prstGeom prst="wedgeRectCallout">
            <a:avLst>
              <a:gd name="adj1" fmla="val -110307"/>
              <a:gd name="adj2" fmla="val 30401"/>
            </a:avLst>
          </a:prstGeom>
          <a:solidFill>
            <a:srgbClr val="00CC99"/>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t>COST FUNCTION</a:t>
            </a:r>
            <a:endParaRPr lang="en-US" dirty="0"/>
          </a:p>
        </p:txBody>
      </p:sp>
      <p:sp>
        <p:nvSpPr>
          <p:cNvPr id="6" name="Bulle narrative : rectangle 5">
            <a:extLst>
              <a:ext uri="{FF2B5EF4-FFF2-40B4-BE49-F238E27FC236}">
                <a16:creationId xmlns:a16="http://schemas.microsoft.com/office/drawing/2014/main" id="{CDF17709-6DFC-4F94-9EAC-0EDBDB0478B2}"/>
              </a:ext>
            </a:extLst>
          </p:cNvPr>
          <p:cNvSpPr/>
          <p:nvPr/>
        </p:nvSpPr>
        <p:spPr>
          <a:xfrm>
            <a:off x="311085" y="5194167"/>
            <a:ext cx="2048758" cy="763572"/>
          </a:xfrm>
          <a:prstGeom prst="wedgeRectCallout">
            <a:avLst>
              <a:gd name="adj1" fmla="val 99435"/>
              <a:gd name="adj2" fmla="val -15277"/>
            </a:avLst>
          </a:prstGeom>
          <a:ln w="28575">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t>FITNESS FUNCTION</a:t>
            </a:r>
            <a:endParaRPr lang="en-US" dirty="0"/>
          </a:p>
        </p:txBody>
      </p:sp>
      <p:sp>
        <p:nvSpPr>
          <p:cNvPr id="7" name="Bulle narrative : rectangle 6">
            <a:extLst>
              <a:ext uri="{FF2B5EF4-FFF2-40B4-BE49-F238E27FC236}">
                <a16:creationId xmlns:a16="http://schemas.microsoft.com/office/drawing/2014/main" id="{3EE912F6-B404-497A-A6B7-A9EBD46D9736}"/>
              </a:ext>
            </a:extLst>
          </p:cNvPr>
          <p:cNvSpPr/>
          <p:nvPr/>
        </p:nvSpPr>
        <p:spPr>
          <a:xfrm>
            <a:off x="9846691" y="5649029"/>
            <a:ext cx="1791092" cy="763572"/>
          </a:xfrm>
          <a:prstGeom prst="wedgeRectCallout">
            <a:avLst>
              <a:gd name="adj1" fmla="val -107149"/>
              <a:gd name="adj2" fmla="val -31327"/>
            </a:avLst>
          </a:prstGeom>
          <a:solidFill>
            <a:schemeClr val="accent6">
              <a:lumMod val="20000"/>
              <a:lumOff val="80000"/>
            </a:schemeClr>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solidFill>
                  <a:schemeClr val="tx1"/>
                </a:solidFill>
              </a:rPr>
              <a:t>LOSS FUNCTION</a:t>
            </a:r>
            <a:endParaRPr lang="en-US" dirty="0">
              <a:solidFill>
                <a:schemeClr val="tx1"/>
              </a:solidFill>
            </a:endParaRPr>
          </a:p>
        </p:txBody>
      </p:sp>
    </p:spTree>
    <p:extLst>
      <p:ext uri="{BB962C8B-B14F-4D97-AF65-F5344CB8AC3E}">
        <p14:creationId xmlns:p14="http://schemas.microsoft.com/office/powerpoint/2010/main" val="84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normAutofit/>
              </a:bodyPr>
              <a:lstStyle/>
              <a:p>
                <a:r>
                  <a:rPr lang="it-IT" dirty="0"/>
                  <a:t>Objective function</a:t>
                </a:r>
              </a:p>
              <a:p>
                <a:pPr lvl="1"/>
                <a:r>
                  <a:rPr lang="it-IT" dirty="0"/>
                  <a:t>Measure of goodness of a candidate solution</a:t>
                </a:r>
              </a:p>
              <a:p>
                <a:pPr lvl="1"/>
                <a:r>
                  <a:rPr lang="it-IT" dirty="0"/>
                  <a:t>Quantitative, not qualitative (unless we can somehow sort it)</a:t>
                </a:r>
              </a:p>
              <a:p>
                <a:pPr lvl="1"/>
                <a:r>
                  <a:rPr lang="it-IT" dirty="0"/>
                  <a:t>Good candidate solutions are usually close to other good solutions</a:t>
                </a:r>
              </a:p>
              <a:p>
                <a:pPr lvl="1"/>
                <a:r>
                  <a:rPr lang="it-IT" dirty="0"/>
                  <a:t>If you pick the wrong objective function, you are screwed</a:t>
                </a:r>
              </a:p>
              <a:p>
                <a:r>
                  <a:rPr lang="it-IT" dirty="0"/>
                  <a:t>Candidate solutions</a:t>
                </a:r>
              </a:p>
              <a:p>
                <a:pPr lvl="1"/>
                <a:r>
                  <a:rPr lang="it-IT" dirty="0"/>
                  <a:t>Possible inputs of the objective function</a:t>
                </a:r>
              </a:p>
              <a:p>
                <a:pPr lvl="1"/>
                <a:r>
                  <a:rPr lang="it-IT" dirty="0"/>
                  <a:t>High-level representation that includes all possible solutions</a:t>
                </a:r>
              </a:p>
              <a:p>
                <a:pPr lvl="1"/>
                <a:r>
                  <a:rPr lang="it-IT" dirty="0"/>
                  <a:t>Example: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 …,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𝑛</m:t>
                        </m:r>
                      </m:sub>
                    </m:sSub>
                    <m:r>
                      <a:rPr lang="it-IT" b="0" i="1" smtClean="0">
                        <a:latin typeface="Cambria Math" panose="02040503050406030204" pitchFamily="18" charset="0"/>
                      </a:rPr>
                      <m:t>}</m:t>
                    </m:r>
                  </m:oMath>
                </a14:m>
                <a:r>
                  <a:rPr lang="it-IT" dirty="0"/>
                  <a:t> with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𝑖</m:t>
                        </m:r>
                      </m:sub>
                    </m:sSub>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[0,1]∩</m:t>
                    </m:r>
                    <m:r>
                      <a:rPr lang="it-IT" b="0" i="1" smtClean="0">
                        <a:latin typeface="Cambria Math" panose="02040503050406030204" pitchFamily="18" charset="0"/>
                        <a:ea typeface="Cambria Math" panose="02040503050406030204" pitchFamily="18" charset="0"/>
                      </a:rPr>
                      <m:t>ℝ</m:t>
                    </m:r>
                  </m:oMath>
                </a14:m>
                <a:endParaRPr lang="it-IT" dirty="0"/>
              </a:p>
            </p:txBody>
          </p:sp>
        </mc:Choice>
        <mc:Fallback xmlns="">
          <p:sp>
            <p:nvSpPr>
              <p:cNvPr id="3" name="Espace réservé du texte 2">
                <a:extLst>
                  <a:ext uri="{FF2B5EF4-FFF2-40B4-BE49-F238E27FC236}">
                    <a16:creationId xmlns:a16="http://schemas.microsoft.com/office/drawing/2014/main" id="{5067E361-E602-45DA-BEE8-E06A55F756B2}"/>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r="-464"/>
                </a:stretch>
              </a:blipFill>
            </p:spPr>
            <p:txBody>
              <a:bodyPr/>
              <a:lstStyle/>
              <a:p>
                <a:r>
                  <a:rPr lang="en-US">
                    <a:noFill/>
                  </a:rPr>
                  <a:t> </a:t>
                </a:r>
              </a:p>
            </p:txBody>
          </p:sp>
        </mc:Fallback>
      </mc:AlternateContent>
    </p:spTree>
    <p:extLst>
      <p:ext uri="{BB962C8B-B14F-4D97-AF65-F5344CB8AC3E}">
        <p14:creationId xmlns:p14="http://schemas.microsoft.com/office/powerpoint/2010/main" val="96000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B62F9B-1EC9-4707-AADF-755555C6D1D4}"/>
              </a:ext>
            </a:extLst>
          </p:cNvPr>
          <p:cNvSpPr>
            <a:spLocks noGrp="1"/>
          </p:cNvSpPr>
          <p:nvPr>
            <p:ph type="title"/>
          </p:nvPr>
        </p:nvSpPr>
        <p:spPr/>
        <p:txBody>
          <a:bodyPr/>
          <a:lstStyle/>
          <a:p>
            <a:r>
              <a:rPr lang="en-US" dirty="0"/>
              <a:t>What is optimization?</a:t>
            </a:r>
          </a:p>
        </p:txBody>
      </p:sp>
      <p:sp>
        <p:nvSpPr>
          <p:cNvPr id="3" name="Espace réservé du texte 2">
            <a:extLst>
              <a:ext uri="{FF2B5EF4-FFF2-40B4-BE49-F238E27FC236}">
                <a16:creationId xmlns:a16="http://schemas.microsoft.com/office/drawing/2014/main" id="{D87E3672-6B70-4420-9D51-7D3B140F4793}"/>
              </a:ext>
            </a:extLst>
          </p:cNvPr>
          <p:cNvSpPr>
            <a:spLocks noGrp="1"/>
          </p:cNvSpPr>
          <p:nvPr>
            <p:ph type="body" sz="quarter" idx="10"/>
          </p:nvPr>
        </p:nvSpPr>
        <p:spPr/>
        <p:txBody>
          <a:bodyPr/>
          <a:lstStyle/>
          <a:p>
            <a:endParaRPr lang="en-US"/>
          </a:p>
        </p:txBody>
      </p:sp>
      <p:pic>
        <p:nvPicPr>
          <p:cNvPr id="5" name="Image 4">
            <a:extLst>
              <a:ext uri="{FF2B5EF4-FFF2-40B4-BE49-F238E27FC236}">
                <a16:creationId xmlns:a16="http://schemas.microsoft.com/office/drawing/2014/main" id="{26EBA157-5A41-43D6-8D50-B4FD8054B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963" y="1903237"/>
            <a:ext cx="8115499" cy="3733992"/>
          </a:xfrm>
          <a:prstGeom prst="rect">
            <a:avLst/>
          </a:prstGeom>
        </p:spPr>
      </p:pic>
    </p:spTree>
    <p:extLst>
      <p:ext uri="{BB962C8B-B14F-4D97-AF65-F5344CB8AC3E}">
        <p14:creationId xmlns:p14="http://schemas.microsoft.com/office/powerpoint/2010/main" val="1040218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E0D16B-541E-47ED-A6C4-36151CCE2FE0}"/>
              </a:ext>
            </a:extLst>
          </p:cNvPr>
          <p:cNvSpPr>
            <a:spLocks noGrp="1"/>
          </p:cNvSpPr>
          <p:nvPr>
            <p:ph type="title"/>
          </p:nvPr>
        </p:nvSpPr>
        <p:spPr/>
        <p:txBody>
          <a:bodyPr/>
          <a:lstStyle/>
          <a:p>
            <a:r>
              <a:rPr lang="en-US" dirty="0"/>
              <a:t>What is an algorithm?</a:t>
            </a:r>
          </a:p>
        </p:txBody>
      </p:sp>
      <p:sp>
        <p:nvSpPr>
          <p:cNvPr id="3" name="Espace réservé du texte 2">
            <a:extLst>
              <a:ext uri="{FF2B5EF4-FFF2-40B4-BE49-F238E27FC236}">
                <a16:creationId xmlns:a16="http://schemas.microsoft.com/office/drawing/2014/main" id="{D6E60829-98CF-48A9-8853-E53674A70F1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55374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3A6966-5795-4FC2-A64A-32541F826784}"/>
              </a:ext>
            </a:extLst>
          </p:cNvPr>
          <p:cNvSpPr>
            <a:spLocks noGrp="1"/>
          </p:cNvSpPr>
          <p:nvPr>
            <p:ph type="title"/>
          </p:nvPr>
        </p:nvSpPr>
        <p:spPr/>
        <p:txBody>
          <a:bodyPr/>
          <a:lstStyle/>
          <a:p>
            <a:r>
              <a:rPr lang="en-US" dirty="0"/>
              <a:t>What is an algorithm?</a:t>
            </a:r>
          </a:p>
        </p:txBody>
      </p:sp>
      <p:sp>
        <p:nvSpPr>
          <p:cNvPr id="3" name="Espace réservé du texte 2">
            <a:extLst>
              <a:ext uri="{FF2B5EF4-FFF2-40B4-BE49-F238E27FC236}">
                <a16:creationId xmlns:a16="http://schemas.microsoft.com/office/drawing/2014/main" id="{7045FC48-1D05-4E9E-AEC6-F3056F0CCEFD}"/>
              </a:ext>
            </a:extLst>
          </p:cNvPr>
          <p:cNvSpPr>
            <a:spLocks noGrp="1"/>
          </p:cNvSpPr>
          <p:nvPr>
            <p:ph type="body" sz="quarter" idx="10"/>
          </p:nvPr>
        </p:nvSpPr>
        <p:spPr/>
        <p:txBody>
          <a:bodyPr/>
          <a:lstStyle/>
          <a:p>
            <a:r>
              <a:rPr lang="en-US" dirty="0"/>
              <a:t>Series of steps to achieve an objective</a:t>
            </a:r>
          </a:p>
          <a:p>
            <a:pPr lvl="1"/>
            <a:r>
              <a:rPr lang="en-US" dirty="0"/>
              <a:t>Bake a cake</a:t>
            </a:r>
          </a:p>
          <a:p>
            <a:pPr lvl="1"/>
            <a:r>
              <a:rPr lang="en-US" dirty="0"/>
              <a:t>Sort the elements inside an array, by increasing value</a:t>
            </a:r>
          </a:p>
          <a:p>
            <a:pPr lvl="1"/>
            <a:r>
              <a:rPr lang="en-US" dirty="0"/>
              <a:t>Find the best possible input value for a given function</a:t>
            </a:r>
          </a:p>
          <a:p>
            <a:endParaRPr lang="en-US" dirty="0"/>
          </a:p>
          <a:p>
            <a:r>
              <a:rPr lang="en-US" dirty="0"/>
              <a:t>Algorithmic complexity </a:t>
            </a:r>
          </a:p>
          <a:p>
            <a:pPr lvl="1"/>
            <a:r>
              <a:rPr lang="en-US" dirty="0"/>
              <a:t>Time to complete objective often depends on size of input</a:t>
            </a:r>
          </a:p>
          <a:p>
            <a:pPr lvl="1"/>
            <a:r>
              <a:rPr lang="en-US" dirty="0"/>
              <a:t>Baking ten cakes takes more time than baking one</a:t>
            </a:r>
          </a:p>
          <a:p>
            <a:pPr lvl="1"/>
            <a:r>
              <a:rPr lang="en-US" dirty="0"/>
              <a:t>Sorting a large array takes more time than a small one</a:t>
            </a:r>
          </a:p>
        </p:txBody>
      </p:sp>
    </p:spTree>
    <p:extLst>
      <p:ext uri="{BB962C8B-B14F-4D97-AF65-F5344CB8AC3E}">
        <p14:creationId xmlns:p14="http://schemas.microsoft.com/office/powerpoint/2010/main" val="3359255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85B53C-10C2-4E59-B269-B7FF0006C627}"/>
              </a:ext>
            </a:extLst>
          </p:cNvPr>
          <p:cNvSpPr>
            <a:spLocks noGrp="1"/>
          </p:cNvSpPr>
          <p:nvPr>
            <p:ph type="title"/>
          </p:nvPr>
        </p:nvSpPr>
        <p:spPr/>
        <p:txBody>
          <a:bodyPr/>
          <a:lstStyle/>
          <a:p>
            <a:r>
              <a:rPr lang="en-US" dirty="0"/>
              <a:t>What is an algorithm?</a:t>
            </a:r>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B9BC5048-3FE8-43C3-A9F9-09B8FC78A69E}"/>
                  </a:ext>
                </a:extLst>
              </p:cNvPr>
              <p:cNvSpPr>
                <a:spLocks noGrp="1"/>
              </p:cNvSpPr>
              <p:nvPr>
                <p:ph type="body" sz="quarter" idx="10"/>
              </p:nvPr>
            </p:nvSpPr>
            <p:spPr/>
            <p:txBody>
              <a:bodyPr/>
              <a:lstStyle/>
              <a:p>
                <a:r>
                  <a:rPr lang="en-US" dirty="0"/>
                  <a:t>Algorithmic complexity is important for </a:t>
                </a:r>
                <a:r>
                  <a:rPr lang="en-US" b="1" dirty="0"/>
                  <a:t>expectations</a:t>
                </a:r>
              </a:p>
              <a:p>
                <a:pPr lvl="1"/>
                <a:r>
                  <a:rPr lang="en-US" dirty="0"/>
                  <a:t>In particular, worst-case scenario (upper bound)</a:t>
                </a:r>
              </a:p>
              <a:p>
                <a:pPr lvl="1"/>
                <a:r>
                  <a:rPr lang="en-US" dirty="0"/>
                  <a:t>Notation: </a:t>
                </a:r>
                <a14:m>
                  <m:oMath xmlns:m="http://schemas.openxmlformats.org/officeDocument/2006/math">
                    <m:r>
                      <a:rPr lang="it-IT" b="0" i="1" smtClean="0">
                        <a:latin typeface="Cambria Math" panose="02040503050406030204" pitchFamily="18" charset="0"/>
                      </a:rPr>
                      <m:t>𝑂</m:t>
                    </m:r>
                    <m:r>
                      <a:rPr lang="it-IT" b="0" i="1" smtClean="0">
                        <a:latin typeface="Cambria Math" panose="02040503050406030204" pitchFamily="18" charset="0"/>
                      </a:rPr>
                      <m:t>(</m:t>
                    </m:r>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0" i="1" smtClean="0">
                            <a:latin typeface="Cambria Math" panose="02040503050406030204" pitchFamily="18" charset="0"/>
                          </a:rPr>
                          <m:t>𝑛</m:t>
                        </m:r>
                      </m:e>
                    </m:d>
                    <m:r>
                      <a:rPr lang="it-IT" b="0" i="1" smtClean="0">
                        <a:latin typeface="Cambria Math" panose="02040503050406030204" pitchFamily="18" charset="0"/>
                      </a:rPr>
                      <m:t>)</m:t>
                    </m:r>
                  </m:oMath>
                </a14:m>
                <a:r>
                  <a:rPr lang="en-US" dirty="0"/>
                  <a:t> where </a:t>
                </a:r>
                <a14:m>
                  <m:oMath xmlns:m="http://schemas.openxmlformats.org/officeDocument/2006/math">
                    <m:r>
                      <a:rPr lang="it-IT" b="0" i="1" smtClean="0">
                        <a:latin typeface="Cambria Math" panose="02040503050406030204" pitchFamily="18" charset="0"/>
                      </a:rPr>
                      <m:t>𝑛</m:t>
                    </m:r>
                  </m:oMath>
                </a14:m>
                <a:r>
                  <a:rPr lang="en-US" dirty="0"/>
                  <a:t> is the size of the input</a:t>
                </a:r>
              </a:p>
              <a:p>
                <a:endParaRPr lang="en-US" dirty="0"/>
              </a:p>
              <a:p>
                <a:r>
                  <a:rPr lang="en-US" dirty="0"/>
                  <a:t>Polynomial time vs Super-polynomial time</a:t>
                </a:r>
              </a:p>
              <a:p>
                <a:pPr lvl="1"/>
                <a14:m>
                  <m:oMath xmlns:m="http://schemas.openxmlformats.org/officeDocument/2006/math">
                    <m:r>
                      <a:rPr lang="it-IT" b="0" i="1" smtClean="0">
                        <a:latin typeface="Cambria Math" panose="02040503050406030204" pitchFamily="18" charset="0"/>
                      </a:rPr>
                      <m:t>𝑂</m:t>
                    </m:r>
                    <m:d>
                      <m:dPr>
                        <m:ctrlPr>
                          <a:rPr lang="it-IT" b="0" i="1" smtClean="0">
                            <a:latin typeface="Cambria Math" panose="02040503050406030204" pitchFamily="18" charset="0"/>
                          </a:rPr>
                        </m:ctrlPr>
                      </m:dPr>
                      <m:e>
                        <m:sSup>
                          <m:sSupPr>
                            <m:ctrlPr>
                              <a:rPr lang="it-IT" b="0" i="1" smtClean="0">
                                <a:latin typeface="Cambria Math" panose="02040503050406030204" pitchFamily="18" charset="0"/>
                              </a:rPr>
                            </m:ctrlPr>
                          </m:sSupPr>
                          <m:e>
                            <m:r>
                              <a:rPr lang="it-IT" b="0" i="1" smtClean="0">
                                <a:latin typeface="Cambria Math" panose="02040503050406030204" pitchFamily="18" charset="0"/>
                              </a:rPr>
                              <m:t>𝑛</m:t>
                            </m:r>
                          </m:e>
                          <m:sup>
                            <m:r>
                              <a:rPr lang="it-IT" b="0" i="1" smtClean="0">
                                <a:latin typeface="Cambria Math" panose="02040503050406030204" pitchFamily="18" charset="0"/>
                              </a:rPr>
                              <m:t>𝑘</m:t>
                            </m:r>
                          </m:sup>
                        </m:sSup>
                      </m:e>
                    </m:d>
                  </m:oMath>
                </a14:m>
                <a:r>
                  <a:rPr lang="en-US" dirty="0"/>
                  <a:t> vs </a:t>
                </a:r>
                <a14:m>
                  <m:oMath xmlns:m="http://schemas.openxmlformats.org/officeDocument/2006/math">
                    <m:r>
                      <a:rPr lang="it-IT" b="0" i="1" smtClean="0">
                        <a:latin typeface="Cambria Math" panose="02040503050406030204" pitchFamily="18" charset="0"/>
                      </a:rPr>
                      <m:t>𝑂</m:t>
                    </m:r>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2</m:t>
                        </m:r>
                      </m:e>
                      <m:sup>
                        <m:sSup>
                          <m:sSupPr>
                            <m:ctrlPr>
                              <a:rPr lang="it-IT" b="0" i="1" smtClean="0">
                                <a:latin typeface="Cambria Math" panose="02040503050406030204" pitchFamily="18" charset="0"/>
                              </a:rPr>
                            </m:ctrlPr>
                          </m:sSupPr>
                          <m:e>
                            <m:r>
                              <a:rPr lang="it-IT" b="0" i="1" smtClean="0">
                                <a:latin typeface="Cambria Math" panose="02040503050406030204" pitchFamily="18" charset="0"/>
                              </a:rPr>
                              <m:t>𝑛</m:t>
                            </m:r>
                          </m:e>
                          <m:sup>
                            <m:r>
                              <a:rPr lang="it-IT" b="0" i="1" smtClean="0">
                                <a:latin typeface="Cambria Math" panose="02040503050406030204" pitchFamily="18" charset="0"/>
                              </a:rPr>
                              <m:t>𝑘</m:t>
                            </m:r>
                          </m:sup>
                        </m:sSup>
                      </m:sup>
                    </m:sSup>
                    <m:r>
                      <a:rPr lang="it-IT" b="0" i="1" smtClean="0">
                        <a:latin typeface="Cambria Math" panose="02040503050406030204" pitchFamily="18" charset="0"/>
                      </a:rPr>
                      <m:t>)</m:t>
                    </m:r>
                  </m:oMath>
                </a14:m>
                <a:r>
                  <a:rPr lang="en-US" dirty="0"/>
                  <a:t> or </a:t>
                </a:r>
                <a14:m>
                  <m:oMath xmlns:m="http://schemas.openxmlformats.org/officeDocument/2006/math">
                    <m:r>
                      <a:rPr lang="it-IT" b="0" i="1" smtClean="0">
                        <a:latin typeface="Cambria Math" panose="02040503050406030204" pitchFamily="18" charset="0"/>
                      </a:rPr>
                      <m:t>𝑂</m:t>
                    </m:r>
                    <m:r>
                      <a:rPr lang="it-IT" b="0" i="1" smtClean="0">
                        <a:latin typeface="Cambria Math" panose="02040503050406030204" pitchFamily="18" charset="0"/>
                      </a:rPr>
                      <m:t>(</m:t>
                    </m:r>
                    <m:r>
                      <a:rPr lang="it-IT" b="0" i="1" smtClean="0">
                        <a:latin typeface="Cambria Math" panose="02040503050406030204" pitchFamily="18" charset="0"/>
                      </a:rPr>
                      <m:t>𝑛</m:t>
                    </m:r>
                    <m:r>
                      <a:rPr lang="it-IT" b="0" i="1" smtClean="0">
                        <a:latin typeface="Cambria Math" panose="02040503050406030204" pitchFamily="18" charset="0"/>
                      </a:rPr>
                      <m:t>!)</m:t>
                    </m:r>
                  </m:oMath>
                </a14:m>
                <a:r>
                  <a:rPr lang="en-US" dirty="0"/>
                  <a:t>, “easy” vs “difficult”</a:t>
                </a:r>
              </a:p>
              <a:p>
                <a:pPr lvl="1"/>
                <a:r>
                  <a:rPr lang="en-US" dirty="0"/>
                  <a:t>In practice, polynomial time can be used for large instances</a:t>
                </a:r>
              </a:p>
              <a:p>
                <a:pPr lvl="1"/>
                <a:r>
                  <a:rPr lang="en-US" dirty="0"/>
                  <a:t>Super-polynomial time can only be used for small input size</a:t>
                </a:r>
              </a:p>
              <a:p>
                <a:pPr lvl="1"/>
                <a:endParaRPr lang="en-US" dirty="0"/>
              </a:p>
              <a:p>
                <a:pPr lvl="1"/>
                <a:endParaRPr lang="en-US" dirty="0"/>
              </a:p>
            </p:txBody>
          </p:sp>
        </mc:Choice>
        <mc:Fallback xmlns="">
          <p:sp>
            <p:nvSpPr>
              <p:cNvPr id="3" name="Espace réservé du texte 2">
                <a:extLst>
                  <a:ext uri="{FF2B5EF4-FFF2-40B4-BE49-F238E27FC236}">
                    <a16:creationId xmlns:a16="http://schemas.microsoft.com/office/drawing/2014/main" id="{B9BC5048-3FE8-43C3-A9F9-09B8FC78A69E}"/>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a:stretch>
              </a:blipFill>
            </p:spPr>
            <p:txBody>
              <a:bodyPr/>
              <a:lstStyle/>
              <a:p>
                <a:r>
                  <a:rPr lang="en-US">
                    <a:noFill/>
                  </a:rPr>
                  <a:t> </a:t>
                </a:r>
              </a:p>
            </p:txBody>
          </p:sp>
        </mc:Fallback>
      </mc:AlternateContent>
    </p:spTree>
    <p:extLst>
      <p:ext uri="{BB962C8B-B14F-4D97-AF65-F5344CB8AC3E}">
        <p14:creationId xmlns:p14="http://schemas.microsoft.com/office/powerpoint/2010/main" val="2834907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3CE36-3AA9-44C8-8809-E57D3DFAB212}"/>
              </a:ext>
            </a:extLst>
          </p:cNvPr>
          <p:cNvSpPr>
            <a:spLocks noGrp="1"/>
          </p:cNvSpPr>
          <p:nvPr>
            <p:ph type="title"/>
          </p:nvPr>
        </p:nvSpPr>
        <p:spPr/>
        <p:txBody>
          <a:bodyPr/>
          <a:lstStyle/>
          <a:p>
            <a:r>
              <a:rPr lang="en-US" dirty="0"/>
              <a:t>What is an algorithm?</a:t>
            </a:r>
          </a:p>
        </p:txBody>
      </p:sp>
      <p:sp>
        <p:nvSpPr>
          <p:cNvPr id="3" name="Espace réservé du texte 2">
            <a:extLst>
              <a:ext uri="{FF2B5EF4-FFF2-40B4-BE49-F238E27FC236}">
                <a16:creationId xmlns:a16="http://schemas.microsoft.com/office/drawing/2014/main" id="{09316A3D-CD52-4617-B863-4F10F67E9E5F}"/>
              </a:ext>
            </a:extLst>
          </p:cNvPr>
          <p:cNvSpPr>
            <a:spLocks noGrp="1"/>
          </p:cNvSpPr>
          <p:nvPr>
            <p:ph type="body" sz="quarter" idx="10"/>
          </p:nvPr>
        </p:nvSpPr>
        <p:spPr/>
        <p:txBody>
          <a:bodyPr/>
          <a:lstStyle/>
          <a:p>
            <a:r>
              <a:rPr lang="en-US" dirty="0"/>
              <a:t>Computer scientists often look at worst-case scenario</a:t>
            </a:r>
          </a:p>
          <a:p>
            <a:pPr lvl="1"/>
            <a:r>
              <a:rPr lang="en-US" dirty="0"/>
              <a:t>In some cases, average-case scenario might be better</a:t>
            </a:r>
          </a:p>
          <a:p>
            <a:pPr lvl="1"/>
            <a:r>
              <a:rPr lang="en-US" dirty="0"/>
              <a:t>E.g. worst-case scenario exponential time, average polynomial</a:t>
            </a:r>
          </a:p>
          <a:p>
            <a:pPr lvl="1"/>
            <a:endParaRPr lang="en-US" dirty="0"/>
          </a:p>
          <a:p>
            <a:r>
              <a:rPr lang="en-US" dirty="0"/>
              <a:t>Most real-world problems are Nondeterministic Polynomial</a:t>
            </a:r>
          </a:p>
          <a:p>
            <a:pPr lvl="1"/>
            <a:r>
              <a:rPr lang="en-US" dirty="0"/>
              <a:t>Checking if a solution is correct in polynomial time</a:t>
            </a:r>
          </a:p>
          <a:p>
            <a:pPr lvl="1"/>
            <a:r>
              <a:rPr lang="en-US" dirty="0"/>
              <a:t>Finding the best solution takes </a:t>
            </a:r>
            <a:r>
              <a:rPr lang="en-US"/>
              <a:t>super-polynomial time</a:t>
            </a:r>
            <a:endParaRPr lang="en-US" dirty="0"/>
          </a:p>
        </p:txBody>
      </p:sp>
    </p:spTree>
    <p:extLst>
      <p:ext uri="{BB962C8B-B14F-4D97-AF65-F5344CB8AC3E}">
        <p14:creationId xmlns:p14="http://schemas.microsoft.com/office/powerpoint/2010/main" val="95797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Short answer, there is no clear definition</a:t>
            </a:r>
          </a:p>
          <a:p>
            <a:pPr lvl="1"/>
            <a:r>
              <a:rPr lang="it-IT" dirty="0"/>
              <a:t>We do not have a good definition of </a:t>
            </a:r>
            <a:r>
              <a:rPr lang="it-IT" i="1" dirty="0"/>
              <a:t>intelligence</a:t>
            </a:r>
            <a:r>
              <a:rPr lang="it-IT" dirty="0"/>
              <a:t>, so...</a:t>
            </a:r>
          </a:p>
          <a:p>
            <a:pPr lvl="1"/>
            <a:r>
              <a:rPr lang="it-IT" dirty="0"/>
              <a:t>Broadly speaking, AI defines a </a:t>
            </a:r>
            <a:r>
              <a:rPr lang="it-IT" i="1" dirty="0"/>
              <a:t>field</a:t>
            </a:r>
            <a:r>
              <a:rPr lang="it-IT" dirty="0"/>
              <a:t> more than a </a:t>
            </a:r>
            <a:r>
              <a:rPr lang="it-IT" i="1" dirty="0"/>
              <a:t>method</a:t>
            </a:r>
          </a:p>
          <a:p>
            <a:pPr lvl="1"/>
            <a:r>
              <a:rPr lang="it-IT" dirty="0"/>
              <a:t>Machine learning, reinforcement learning, symbolic AI, ...</a:t>
            </a:r>
          </a:p>
          <a:p>
            <a:r>
              <a:rPr lang="it-IT" dirty="0"/>
              <a:t>Tentative definitions (there is no agreement)</a:t>
            </a:r>
          </a:p>
          <a:p>
            <a:pPr lvl="1"/>
            <a:r>
              <a:rPr lang="it-IT" dirty="0"/>
              <a:t>«When a non-biological being successfully completes a task commonly believed to require biological intelligence»</a:t>
            </a:r>
          </a:p>
          <a:p>
            <a:pPr lvl="1"/>
            <a:r>
              <a:rPr lang="it-IT" dirty="0"/>
              <a:t>«Perceiving, synthesizing, and inferring information»</a:t>
            </a:r>
          </a:p>
          <a:p>
            <a:r>
              <a:rPr lang="it-IT" dirty="0"/>
              <a:t>How do we </a:t>
            </a:r>
            <a:r>
              <a:rPr lang="it-IT" i="1" dirty="0"/>
              <a:t>measure</a:t>
            </a:r>
            <a:r>
              <a:rPr lang="it-IT" dirty="0"/>
              <a:t> intelligence?</a:t>
            </a:r>
            <a:endParaRPr lang="en-US" dirty="0"/>
          </a:p>
        </p:txBody>
      </p:sp>
    </p:spTree>
    <p:extLst>
      <p:ext uri="{BB962C8B-B14F-4D97-AF65-F5344CB8AC3E}">
        <p14:creationId xmlns:p14="http://schemas.microsoft.com/office/powerpoint/2010/main" val="1304693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7" name="Rectangle 6">
            <a:extLst>
              <a:ext uri="{FF2B5EF4-FFF2-40B4-BE49-F238E27FC236}">
                <a16:creationId xmlns:a16="http://schemas.microsoft.com/office/drawing/2014/main" id="{9EA5D9A5-851B-4C24-B458-1DF52E7364BA}"/>
              </a:ext>
            </a:extLst>
          </p:cNvPr>
          <p:cNvSpPr/>
          <p:nvPr/>
        </p:nvSpPr>
        <p:spPr>
          <a:xfrm>
            <a:off x="1060315" y="1342417"/>
            <a:ext cx="5035685" cy="4630366"/>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it-IT" sz="4800" dirty="0"/>
              <a:t>NARROW / WEAK</a:t>
            </a:r>
          </a:p>
          <a:p>
            <a:r>
              <a:rPr lang="it-IT" sz="2400" i="1" dirty="0"/>
              <a:t>Focused on a specific task</a:t>
            </a:r>
          </a:p>
          <a:p>
            <a:endParaRPr lang="it-IT" sz="2400" i="1" dirty="0"/>
          </a:p>
          <a:p>
            <a:pPr marL="285750" indent="-285750">
              <a:buFontTx/>
              <a:buChar char="-"/>
            </a:pPr>
            <a:r>
              <a:rPr lang="it-IT" sz="2400" dirty="0"/>
              <a:t>Symbolic AI</a:t>
            </a:r>
          </a:p>
          <a:p>
            <a:pPr marL="742950" lvl="1" indent="-285750">
              <a:buFontTx/>
              <a:buChar char="-"/>
            </a:pPr>
            <a:r>
              <a:rPr lang="it-IT" sz="2400" dirty="0"/>
              <a:t>E.g. rule-based systems</a:t>
            </a:r>
          </a:p>
          <a:p>
            <a:pPr marL="285750" indent="-285750">
              <a:buFontTx/>
              <a:buChar char="-"/>
            </a:pPr>
            <a:r>
              <a:rPr lang="it-IT" sz="2400" dirty="0"/>
              <a:t>Machine learning</a:t>
            </a:r>
          </a:p>
          <a:p>
            <a:pPr marL="742950" lvl="1" indent="-285750">
              <a:buFontTx/>
              <a:buChar char="-"/>
            </a:pPr>
            <a:r>
              <a:rPr lang="it-IT" sz="2400" dirty="0"/>
              <a:t>Supervised, unsupervised</a:t>
            </a:r>
          </a:p>
          <a:p>
            <a:pPr marL="742950" lvl="1" indent="-285750">
              <a:buFontTx/>
              <a:buChar char="-"/>
            </a:pPr>
            <a:r>
              <a:rPr lang="it-IT" sz="2400" dirty="0"/>
              <a:t>Natural language processing</a:t>
            </a:r>
          </a:p>
          <a:p>
            <a:pPr marL="742950" lvl="1" indent="-285750">
              <a:buFontTx/>
              <a:buChar char="-"/>
            </a:pPr>
            <a:r>
              <a:rPr lang="it-IT" sz="2400" dirty="0"/>
              <a:t>Image recognition/segmentation</a:t>
            </a:r>
          </a:p>
          <a:p>
            <a:pPr marL="285750" indent="-285750">
              <a:buFontTx/>
              <a:buChar char="-"/>
            </a:pPr>
            <a:r>
              <a:rPr lang="it-IT" sz="2400" dirty="0"/>
              <a:t>Reinforcement learning</a:t>
            </a:r>
          </a:p>
          <a:p>
            <a:pPr marL="285750" indent="-285750">
              <a:buFontTx/>
              <a:buChar char="-"/>
            </a:pPr>
            <a:r>
              <a:rPr lang="it-IT" sz="2400" dirty="0"/>
              <a:t>Neuro-symbolic AI</a:t>
            </a:r>
            <a:endParaRPr lang="en-US" sz="2400" dirty="0"/>
          </a:p>
        </p:txBody>
      </p:sp>
      <p:sp>
        <p:nvSpPr>
          <p:cNvPr id="8" name="Rectangle 7">
            <a:extLst>
              <a:ext uri="{FF2B5EF4-FFF2-40B4-BE49-F238E27FC236}">
                <a16:creationId xmlns:a16="http://schemas.microsoft.com/office/drawing/2014/main" id="{56EA8B0A-F67B-4756-BA37-51C5CCB68B71}"/>
              </a:ext>
            </a:extLst>
          </p:cNvPr>
          <p:cNvSpPr/>
          <p:nvPr/>
        </p:nvSpPr>
        <p:spPr>
          <a:xfrm>
            <a:off x="6318115" y="1342417"/>
            <a:ext cx="5035685" cy="4630366"/>
          </a:xfrm>
          <a:prstGeom prst="rect">
            <a:avLst/>
          </a:prstGeom>
          <a:solidFill>
            <a:srgbClr val="FF797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800" b="0" i="0" u="none" strike="noStrike" kern="1200" cap="none" spc="0" normalizeH="0" baseline="0" noProof="0" dirty="0">
                <a:ln>
                  <a:noFill/>
                </a:ln>
                <a:solidFill>
                  <a:prstClr val="white"/>
                </a:solidFill>
                <a:effectLst/>
                <a:uLnTx/>
                <a:uFillTx/>
                <a:latin typeface="Calibri" panose="020F0502020204030204"/>
                <a:ea typeface="+mn-ea"/>
                <a:cs typeface="+mn-cs"/>
              </a:rPr>
              <a:t>GENERAL (AGI)</a:t>
            </a:r>
          </a:p>
          <a:p>
            <a:pPr marR="0" lvl="0" algn="l" defTabSz="914400" rtl="0" eaLnBrk="1" fontAlgn="auto" latinLnBrk="0" hangingPunct="1">
              <a:lnSpc>
                <a:spcPct val="100000"/>
              </a:lnSpc>
              <a:spcBef>
                <a:spcPts val="0"/>
              </a:spcBef>
              <a:spcAft>
                <a:spcPts val="0"/>
              </a:spcAft>
              <a:buClrTx/>
              <a:buSzTx/>
              <a:tabLst/>
              <a:defRPr/>
            </a:pPr>
            <a:r>
              <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rPr>
              <a:t>Can perform any type of (human?) task</a:t>
            </a:r>
          </a:p>
          <a:p>
            <a:pPr marR="0" lvl="0" algn="l" defTabSz="914400" rtl="0" eaLnBrk="1" fontAlgn="auto" latinLnBrk="0" hangingPunct="1">
              <a:lnSpc>
                <a:spcPct val="100000"/>
              </a:lnSpc>
              <a:spcBef>
                <a:spcPts val="0"/>
              </a:spcBef>
              <a:spcAft>
                <a:spcPts val="0"/>
              </a:spcAft>
              <a:buClrTx/>
              <a:buSzTx/>
              <a:tabLst/>
              <a:defRPr/>
            </a:pPr>
            <a:endPar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it-IT" sz="3600" b="0" i="0" u="none" strike="noStrike" kern="1200" cap="none" spc="0" normalizeH="0" baseline="0" noProof="0" dirty="0">
                <a:ln>
                  <a:noFill/>
                </a:ln>
                <a:solidFill>
                  <a:prstClr val="white"/>
                </a:solidFill>
                <a:effectLst/>
                <a:uLnTx/>
                <a:uFillTx/>
                <a:latin typeface="Calibri" panose="020F0502020204030204"/>
                <a:ea typeface="+mn-ea"/>
                <a:cs typeface="+mn-cs"/>
              </a:rPr>
              <a:t>Does not exist (...yet?)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it-IT" sz="2400" dirty="0">
                <a:solidFill>
                  <a:prstClr val="white"/>
                </a:solidFill>
                <a:latin typeface="Calibri" panose="020F0502020204030204"/>
              </a:rPr>
              <a:t>Closest thing is NLP: Large Language Models (LLM) like ChatGPT</a:t>
            </a:r>
            <a:endParaRPr lang="en-US" sz="2400" dirty="0"/>
          </a:p>
        </p:txBody>
      </p:sp>
    </p:spTree>
    <p:extLst>
      <p:ext uri="{BB962C8B-B14F-4D97-AF65-F5344CB8AC3E}">
        <p14:creationId xmlns:p14="http://schemas.microsoft.com/office/powerpoint/2010/main" val="1681117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Symbolic manipulation</a:t>
            </a:r>
          </a:p>
          <a:p>
            <a:pPr lvl="1"/>
            <a:r>
              <a:rPr lang="it-IT" dirty="0"/>
              <a:t>Reality is </a:t>
            </a:r>
            <a:r>
              <a:rPr lang="it-IT" i="1" dirty="0"/>
              <a:t>continuous</a:t>
            </a:r>
            <a:r>
              <a:rPr lang="it-IT" dirty="0"/>
              <a:t> (with good approximation)</a:t>
            </a:r>
          </a:p>
          <a:p>
            <a:pPr lvl="1"/>
            <a:r>
              <a:rPr lang="it-IT" dirty="0"/>
              <a:t>Symbols are </a:t>
            </a:r>
            <a:r>
              <a:rPr lang="it-IT" i="1" dirty="0"/>
              <a:t>discrete</a:t>
            </a:r>
            <a:r>
              <a:rPr lang="it-IT" dirty="0"/>
              <a:t>, and humans are good at using them</a:t>
            </a:r>
            <a:endParaRPr lang="it-IT" i="1" dirty="0"/>
          </a:p>
        </p:txBody>
      </p:sp>
      <p:pic>
        <p:nvPicPr>
          <p:cNvPr id="5" name="Image 4">
            <a:extLst>
              <a:ext uri="{FF2B5EF4-FFF2-40B4-BE49-F238E27FC236}">
                <a16:creationId xmlns:a16="http://schemas.microsoft.com/office/drawing/2014/main" id="{FD922CE6-8BBD-467D-A0AF-9D5E1C2FEB4B}"/>
              </a:ext>
            </a:extLst>
          </p:cNvPr>
          <p:cNvPicPr>
            <a:picLocks noChangeAspect="1"/>
          </p:cNvPicPr>
          <p:nvPr/>
        </p:nvPicPr>
        <p:blipFill>
          <a:blip r:embed="rId2"/>
          <a:stretch>
            <a:fillRect/>
          </a:stretch>
        </p:blipFill>
        <p:spPr>
          <a:xfrm>
            <a:off x="1027521" y="3115559"/>
            <a:ext cx="5043237" cy="2738486"/>
          </a:xfrm>
          <a:prstGeom prst="rect">
            <a:avLst/>
          </a:prstGeom>
        </p:spPr>
      </p:pic>
      <p:pic>
        <p:nvPicPr>
          <p:cNvPr id="1026" name="Picture 2" descr="r/technicallythetruth - Everything in the universe is either a duck or not a duck">
            <a:extLst>
              <a:ext uri="{FF2B5EF4-FFF2-40B4-BE49-F238E27FC236}">
                <a16:creationId xmlns:a16="http://schemas.microsoft.com/office/drawing/2014/main" id="{D91FBC63-9AA3-4425-B871-A6C6DF996B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8171" y="3114753"/>
            <a:ext cx="3606308" cy="27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Outline</a:t>
            </a:r>
            <a:endParaRPr lang="fr-FR" dirty="0"/>
          </a:p>
        </p:txBody>
      </p:sp>
      <p:sp>
        <p:nvSpPr>
          <p:cNvPr id="5" name="Espace réservé du texte 4"/>
          <p:cNvSpPr>
            <a:spLocks noGrp="1"/>
          </p:cNvSpPr>
          <p:nvPr>
            <p:ph type="body" sz="quarter" idx="10"/>
          </p:nvPr>
        </p:nvSpPr>
        <p:spPr/>
        <p:txBody>
          <a:bodyPr>
            <a:noAutofit/>
          </a:bodyPr>
          <a:lstStyle/>
          <a:p>
            <a:r>
              <a:rPr lang="it-IT" dirty="0"/>
              <a:t>What is this class about?</a:t>
            </a:r>
          </a:p>
          <a:p>
            <a:r>
              <a:rPr lang="it-IT" dirty="0"/>
              <a:t>Who am I?</a:t>
            </a:r>
          </a:p>
          <a:p>
            <a:r>
              <a:rPr lang="it-IT" dirty="0"/>
              <a:t>What is optimization?</a:t>
            </a:r>
          </a:p>
          <a:p>
            <a:r>
              <a:rPr lang="it-IT" dirty="0"/>
              <a:t>What is Artificial Intelligence?</a:t>
            </a:r>
          </a:p>
          <a:p>
            <a:r>
              <a:rPr lang="it-IT" dirty="0"/>
              <a:t>Is optimization a kind of Artificial Intelligence?</a:t>
            </a:r>
          </a:p>
          <a:p>
            <a:r>
              <a:rPr lang="it-IT" dirty="0"/>
              <a:t>What is the relationship between AI and optimization?</a:t>
            </a:r>
          </a:p>
          <a:p>
            <a:r>
              <a:rPr lang="it-IT" dirty="0"/>
              <a:t>Why are we still here? </a:t>
            </a:r>
            <a:r>
              <a:rPr lang="it-IT" i="1" dirty="0"/>
              <a:t>Just to suffer? </a:t>
            </a:r>
            <a:r>
              <a:rPr lang="en-US" i="1" dirty="0"/>
              <a:t>Every night, I can feel my leg... And my arm... even my fingers... The body I've lost... the comrades I've lost... won't stop hurting... It's like they're all still there. You feel it, too, don't you? I'm </a:t>
            </a:r>
            <a:r>
              <a:rPr lang="en-US" i="1" dirty="0" err="1"/>
              <a:t>gonna</a:t>
            </a:r>
            <a:r>
              <a:rPr lang="en-US" i="1" dirty="0"/>
              <a:t> make them give back our past!</a:t>
            </a:r>
            <a:endParaRPr lang="it-IT" i="1" dirty="0"/>
          </a:p>
        </p:txBody>
      </p:sp>
    </p:spTree>
    <p:extLst>
      <p:ext uri="{BB962C8B-B14F-4D97-AF65-F5344CB8AC3E}">
        <p14:creationId xmlns:p14="http://schemas.microsoft.com/office/powerpoint/2010/main" val="45434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it-IT" dirty="0"/>
              <a:t>Symbols seem normal and natural, map into the real world (in linguistics, it’s called </a:t>
            </a:r>
            <a:r>
              <a:rPr lang="it-IT" i="1" dirty="0"/>
              <a:t>extension</a:t>
            </a:r>
            <a:r>
              <a:rPr lang="it-IT" dirty="0"/>
              <a:t>)</a:t>
            </a:r>
          </a:p>
          <a:p>
            <a:r>
              <a:rPr lang="it-IT" dirty="0"/>
              <a:t>Natural language is a powerful human symbol manipulator</a:t>
            </a:r>
          </a:p>
          <a:p>
            <a:r>
              <a:rPr lang="it-IT" dirty="0"/>
              <a:t>However, there is chaos hidden under the surface</a:t>
            </a:r>
          </a:p>
          <a:p>
            <a:pPr lvl="1"/>
            <a:r>
              <a:rPr lang="en-US" dirty="0"/>
              <a:t>What is the reality of a </a:t>
            </a:r>
            <a:r>
              <a:rPr lang="en-US" i="1" dirty="0"/>
              <a:t>river</a:t>
            </a:r>
            <a:r>
              <a:rPr lang="en-US" dirty="0"/>
              <a:t>?</a:t>
            </a:r>
          </a:p>
          <a:p>
            <a:pPr lvl="1"/>
            <a:r>
              <a:rPr lang="en-US" dirty="0"/>
              <a:t>What is the reality of a </a:t>
            </a:r>
            <a:r>
              <a:rPr lang="en-US" i="1" dirty="0"/>
              <a:t>chair</a:t>
            </a:r>
            <a:r>
              <a:rPr lang="en-US" dirty="0"/>
              <a:t>?</a:t>
            </a:r>
          </a:p>
          <a:p>
            <a:pPr lvl="1"/>
            <a:r>
              <a:rPr lang="en-US" dirty="0"/>
              <a:t>What is the reality of a </a:t>
            </a:r>
            <a:r>
              <a:rPr lang="en-US" i="1" dirty="0"/>
              <a:t>number</a:t>
            </a:r>
            <a:r>
              <a:rPr lang="en-US" dirty="0"/>
              <a:t>?</a:t>
            </a:r>
          </a:p>
        </p:txBody>
      </p:sp>
    </p:spTree>
    <p:extLst>
      <p:ext uri="{BB962C8B-B14F-4D97-AF65-F5344CB8AC3E}">
        <p14:creationId xmlns:p14="http://schemas.microsoft.com/office/powerpoint/2010/main" val="3221690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irgin Plato vs Chad Diogenes : r/HistoryMemes">
            <a:extLst>
              <a:ext uri="{FF2B5EF4-FFF2-40B4-BE49-F238E27FC236}">
                <a16:creationId xmlns:a16="http://schemas.microsoft.com/office/drawing/2014/main" id="{3CB9DF6F-E03D-4F1F-BE6B-535071A8DB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9355" y="3278008"/>
            <a:ext cx="5244445" cy="295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Symbol can be hard to define, but we grasp it intuitively</a:t>
            </a:r>
          </a:p>
          <a:p>
            <a:pPr lvl="1"/>
            <a:r>
              <a:rPr lang="en-US" dirty="0"/>
              <a:t>It’s an old, old problem: see Plato and Diogenes</a:t>
            </a:r>
          </a:p>
          <a:p>
            <a:pPr lvl="1"/>
            <a:r>
              <a:rPr lang="en-US" i="1" dirty="0"/>
              <a:t>Entire fields of research </a:t>
            </a:r>
            <a:r>
              <a:rPr lang="en-US" dirty="0"/>
              <a:t>on this (neuroscience, cognitive sciences, neurolinguistics, …)</a:t>
            </a:r>
          </a:p>
          <a:p>
            <a:r>
              <a:rPr lang="en-US" dirty="0"/>
              <a:t>“Explaining” symbols to AI is </a:t>
            </a:r>
            <a:br>
              <a:rPr lang="en-US" dirty="0"/>
            </a:br>
            <a:r>
              <a:rPr lang="en-US" dirty="0"/>
              <a:t>harder yet</a:t>
            </a:r>
          </a:p>
          <a:p>
            <a:r>
              <a:rPr lang="en-US" dirty="0"/>
              <a:t>Issues with “common sense”</a:t>
            </a:r>
          </a:p>
          <a:p>
            <a:r>
              <a:rPr lang="en-US" dirty="0"/>
              <a:t>Reached limits in the 1980s</a:t>
            </a:r>
          </a:p>
        </p:txBody>
      </p:sp>
    </p:spTree>
    <p:extLst>
      <p:ext uri="{BB962C8B-B14F-4D97-AF65-F5344CB8AC3E}">
        <p14:creationId xmlns:p14="http://schemas.microsoft.com/office/powerpoint/2010/main" val="2524681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5667A-8233-4FF4-BDC4-BF7CDB973192}"/>
              </a:ext>
            </a:extLst>
          </p:cNvPr>
          <p:cNvSpPr>
            <a:spLocks noGrp="1"/>
          </p:cNvSpPr>
          <p:nvPr>
            <p:ph type="title"/>
          </p:nvPr>
        </p:nvSpPr>
        <p:spPr/>
        <p:txBody>
          <a:bodyPr/>
          <a:lstStyle/>
          <a:p>
            <a:r>
              <a:rPr lang="en-US" dirty="0"/>
              <a:t>Symbolic AI</a:t>
            </a:r>
          </a:p>
        </p:txBody>
      </p:sp>
      <p:sp>
        <p:nvSpPr>
          <p:cNvPr id="3" name="Espace réservé du texte 2">
            <a:extLst>
              <a:ext uri="{FF2B5EF4-FFF2-40B4-BE49-F238E27FC236}">
                <a16:creationId xmlns:a16="http://schemas.microsoft.com/office/drawing/2014/main" id="{71361AEC-0B07-41D5-90ED-23C63DB25559}"/>
              </a:ext>
            </a:extLst>
          </p:cNvPr>
          <p:cNvSpPr>
            <a:spLocks noGrp="1"/>
          </p:cNvSpPr>
          <p:nvPr>
            <p:ph type="body" sz="quarter" idx="10"/>
          </p:nvPr>
        </p:nvSpPr>
        <p:spPr/>
        <p:txBody>
          <a:bodyPr/>
          <a:lstStyle/>
          <a:p>
            <a:r>
              <a:rPr lang="en-US" dirty="0"/>
              <a:t>In practice, find or exploit human-readable rules</a:t>
            </a:r>
          </a:p>
          <a:p>
            <a:pPr lvl="1"/>
            <a:r>
              <a:rPr lang="en-US" dirty="0"/>
              <a:t>Expert systems (“if-then-else” rules)</a:t>
            </a:r>
          </a:p>
          <a:p>
            <a:pPr lvl="1"/>
            <a:r>
              <a:rPr lang="en-US" dirty="0"/>
              <a:t>Knowledge graphs, linking entities with relationships</a:t>
            </a:r>
          </a:p>
          <a:p>
            <a:pPr lvl="1"/>
            <a:r>
              <a:rPr lang="en-US" dirty="0"/>
              <a:t>First-order logic rules</a:t>
            </a:r>
          </a:p>
          <a:p>
            <a:pPr lvl="1"/>
            <a:r>
              <a:rPr lang="en-US" dirty="0"/>
              <a:t>Decision trees (that are also considered part of ML!)</a:t>
            </a:r>
          </a:p>
          <a:p>
            <a:pPr lvl="1"/>
            <a:endParaRPr lang="en-US" dirty="0"/>
          </a:p>
          <a:p>
            <a:r>
              <a:rPr lang="en-US" dirty="0"/>
              <a:t>Before the advent of ML, considerable success stories</a:t>
            </a:r>
          </a:p>
          <a:p>
            <a:r>
              <a:rPr lang="en-US" dirty="0"/>
              <a:t>Symbolic AI is still in use, paired with ML</a:t>
            </a:r>
          </a:p>
        </p:txBody>
      </p:sp>
    </p:spTree>
    <p:extLst>
      <p:ext uri="{BB962C8B-B14F-4D97-AF65-F5344CB8AC3E}">
        <p14:creationId xmlns:p14="http://schemas.microsoft.com/office/powerpoint/2010/main" val="424388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Learn a task directly from examples</a:t>
            </a:r>
          </a:p>
          <a:p>
            <a:pPr lvl="1"/>
            <a:r>
              <a:rPr lang="en-US" dirty="0"/>
              <a:t>No need for symbols, just large quantities of data</a:t>
            </a:r>
          </a:p>
          <a:p>
            <a:pPr lvl="1"/>
            <a:r>
              <a:rPr lang="en-US" i="1" dirty="0"/>
              <a:t>Samples</a:t>
            </a:r>
            <a:r>
              <a:rPr lang="en-US" dirty="0"/>
              <a:t> (rows) and </a:t>
            </a:r>
            <a:r>
              <a:rPr lang="en-US" i="1" dirty="0"/>
              <a:t>features</a:t>
            </a:r>
            <a:r>
              <a:rPr lang="en-US" dirty="0"/>
              <a:t> (columns)</a:t>
            </a:r>
          </a:p>
          <a:p>
            <a:r>
              <a:rPr lang="en-US" dirty="0"/>
              <a:t>“Dirty secret” of ML: it’s mostly optimization</a:t>
            </a:r>
          </a:p>
          <a:p>
            <a:pPr lvl="1"/>
            <a:r>
              <a:rPr lang="en-US" dirty="0"/>
              <a:t>Restate </a:t>
            </a:r>
            <a:r>
              <a:rPr lang="en-US" b="1" dirty="0">
                <a:solidFill>
                  <a:schemeClr val="accent6"/>
                </a:solidFill>
              </a:rPr>
              <a:t>learning task</a:t>
            </a:r>
            <a:r>
              <a:rPr lang="en-US" dirty="0"/>
              <a:t> as </a:t>
            </a:r>
            <a:r>
              <a:rPr lang="en-US" b="1" dirty="0">
                <a:solidFill>
                  <a:schemeClr val="bg2">
                    <a:lumMod val="75000"/>
                  </a:schemeClr>
                </a:solidFill>
              </a:rPr>
              <a:t>optimization task</a:t>
            </a:r>
          </a:p>
          <a:p>
            <a:pPr lvl="1"/>
            <a:r>
              <a:rPr lang="en-US" dirty="0"/>
              <a:t>Solve it relying on available (training) data</a:t>
            </a:r>
          </a:p>
        </p:txBody>
      </p:sp>
      <p:grpSp>
        <p:nvGrpSpPr>
          <p:cNvPr id="4" name="Group 6">
            <a:extLst>
              <a:ext uri="{FF2B5EF4-FFF2-40B4-BE49-F238E27FC236}">
                <a16:creationId xmlns:a16="http://schemas.microsoft.com/office/drawing/2014/main" id="{60CB01FE-A5F1-4833-8EA9-33F01EEEFDFA}"/>
              </a:ext>
            </a:extLst>
          </p:cNvPr>
          <p:cNvGrpSpPr/>
          <p:nvPr/>
        </p:nvGrpSpPr>
        <p:grpSpPr>
          <a:xfrm>
            <a:off x="2552700" y="4536355"/>
            <a:ext cx="7086600" cy="1752600"/>
            <a:chOff x="762000" y="3429000"/>
            <a:chExt cx="7086600" cy="1752600"/>
          </a:xfrm>
        </p:grpSpPr>
        <p:sp>
          <p:nvSpPr>
            <p:cNvPr id="5" name="Rectangle 4">
              <a:extLst>
                <a:ext uri="{FF2B5EF4-FFF2-40B4-BE49-F238E27FC236}">
                  <a16:creationId xmlns:a16="http://schemas.microsoft.com/office/drawing/2014/main" id="{BF93204C-1BD6-44B0-91C0-CC5BB531DC26}"/>
                </a:ext>
              </a:extLst>
            </p:cNvPr>
            <p:cNvSpPr/>
            <p:nvPr/>
          </p:nvSpPr>
          <p:spPr>
            <a:xfrm>
              <a:off x="762000" y="3429000"/>
              <a:ext cx="2286000" cy="1752600"/>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a:t>Learning</a:t>
              </a:r>
              <a:br>
                <a:rPr lang="en-US" sz="3000" b="1" dirty="0"/>
              </a:br>
              <a:r>
                <a:rPr lang="en-US" sz="3000" b="1" dirty="0"/>
                <a:t>Task</a:t>
              </a:r>
            </a:p>
          </p:txBody>
        </p:sp>
        <p:sp>
          <p:nvSpPr>
            <p:cNvPr id="6" name="Rectangle 5">
              <a:extLst>
                <a:ext uri="{FF2B5EF4-FFF2-40B4-BE49-F238E27FC236}">
                  <a16:creationId xmlns:a16="http://schemas.microsoft.com/office/drawing/2014/main" id="{22A4DD3D-AFE3-45F9-BC75-A740E93197D2}"/>
                </a:ext>
              </a:extLst>
            </p:cNvPr>
            <p:cNvSpPr/>
            <p:nvPr/>
          </p:nvSpPr>
          <p:spPr>
            <a:xfrm>
              <a:off x="5562600" y="3429000"/>
              <a:ext cx="2286000" cy="17526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b="1" dirty="0"/>
                <a:t>Optimization</a:t>
              </a:r>
              <a:r>
                <a:rPr lang="en-US" sz="2800" b="1" dirty="0"/>
                <a:t> </a:t>
              </a:r>
              <a:r>
                <a:rPr lang="en-US" sz="3000" b="1" dirty="0"/>
                <a:t>Task</a:t>
              </a:r>
            </a:p>
          </p:txBody>
        </p:sp>
        <p:sp>
          <p:nvSpPr>
            <p:cNvPr id="7" name="Right Arrow 5">
              <a:extLst>
                <a:ext uri="{FF2B5EF4-FFF2-40B4-BE49-F238E27FC236}">
                  <a16:creationId xmlns:a16="http://schemas.microsoft.com/office/drawing/2014/main" id="{555CD8DC-DB17-4B15-A0E0-339DC7ABB8D8}"/>
                </a:ext>
              </a:extLst>
            </p:cNvPr>
            <p:cNvSpPr/>
            <p:nvPr/>
          </p:nvSpPr>
          <p:spPr>
            <a:xfrm>
              <a:off x="3165764" y="4076700"/>
              <a:ext cx="2286000" cy="457200"/>
            </a:xfrm>
            <a:prstGeom prst="rightArrow">
              <a:avLst/>
            </a:prstGeom>
            <a:gradFill flip="none" rotWithShape="1">
              <a:gsLst>
                <a:gs pos="0">
                  <a:schemeClr val="accent6"/>
                </a:gs>
                <a:gs pos="50000">
                  <a:schemeClr val="accent3">
                    <a:lumMod val="20000"/>
                    <a:lumOff val="80000"/>
                  </a:schemeClr>
                </a:gs>
                <a:gs pos="100000">
                  <a:schemeClr val="accent3"/>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429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a:t>
            </a:r>
            <a:r>
              <a:rPr lang="en-US" sz="2400" b="1" dirty="0" err="1"/>
              <a:t>optimizer</a:t>
            </a:r>
            <a:r>
              <a:rPr lang="en-US" sz="2400" dirty="0"/>
              <a:t>)</a:t>
            </a:r>
          </a:p>
        </p:txBody>
      </p:sp>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(variables 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81" t="26625" r="66310" b="23968"/>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aphicFrame>
        <p:nvGraphicFramePr>
          <p:cNvPr id="8" name="Tableau 8">
            <a:extLst>
              <a:ext uri="{FF2B5EF4-FFF2-40B4-BE49-F238E27FC236}">
                <a16:creationId xmlns:a16="http://schemas.microsoft.com/office/drawing/2014/main" id="{7F5590A9-544E-46AA-8703-497AD013C3AA}"/>
              </a:ext>
            </a:extLst>
          </p:cNvPr>
          <p:cNvGraphicFramePr>
            <a:graphicFrameLocks noGrp="1"/>
          </p:cNvGraphicFramePr>
          <p:nvPr>
            <p:extLst>
              <p:ext uri="{D42A27DB-BD31-4B8C-83A1-F6EECF244321}">
                <p14:modId xmlns:p14="http://schemas.microsoft.com/office/powerpoint/2010/main" val="2293917946"/>
              </p:ext>
            </p:extLst>
          </p:nvPr>
        </p:nvGraphicFramePr>
        <p:xfrm>
          <a:off x="7971603" y="2919535"/>
          <a:ext cx="1379787" cy="2225040"/>
        </p:xfrm>
        <a:graphic>
          <a:graphicData uri="http://schemas.openxmlformats.org/drawingml/2006/table">
            <a:tbl>
              <a:tblPr firstRow="1" bandRow="1">
                <a:tableStyleId>{073A0DAA-6AF3-43AB-8588-CEC1D06C72B9}</a:tableStyleId>
              </a:tblPr>
              <a:tblGrid>
                <a:gridCol w="1379787">
                  <a:extLst>
                    <a:ext uri="{9D8B030D-6E8A-4147-A177-3AD203B41FA5}">
                      <a16:colId xmlns:a16="http://schemas.microsoft.com/office/drawing/2014/main" val="3776574111"/>
                    </a:ext>
                  </a:extLst>
                </a:gridCol>
              </a:tblGrid>
              <a:tr h="370840">
                <a:tc>
                  <a:txBody>
                    <a:bodyPr/>
                    <a:lstStyle/>
                    <a:p>
                      <a:r>
                        <a:rPr lang="en-US" dirty="0"/>
                        <a:t>Predictions</a:t>
                      </a:r>
                    </a:p>
                  </a:txBody>
                  <a:tcPr/>
                </a:tc>
                <a:extLst>
                  <a:ext uri="{0D108BD9-81ED-4DB2-BD59-A6C34878D82A}">
                    <a16:rowId xmlns:a16="http://schemas.microsoft.com/office/drawing/2014/main" val="921911703"/>
                  </a:ext>
                </a:extLst>
              </a:tr>
              <a:tr h="370840">
                <a:tc>
                  <a:txBody>
                    <a:bodyPr/>
                    <a:lstStyle/>
                    <a:p>
                      <a:r>
                        <a:rPr lang="en-US" dirty="0"/>
                        <a:t>Prediction 1</a:t>
                      </a:r>
                    </a:p>
                  </a:txBody>
                  <a:tcPr/>
                </a:tc>
                <a:extLst>
                  <a:ext uri="{0D108BD9-81ED-4DB2-BD59-A6C34878D82A}">
                    <a16:rowId xmlns:a16="http://schemas.microsoft.com/office/drawing/2014/main" val="3299518686"/>
                  </a:ext>
                </a:extLst>
              </a:tr>
              <a:tr h="370840">
                <a:tc>
                  <a:txBody>
                    <a:bodyPr/>
                    <a:lstStyle/>
                    <a:p>
                      <a:r>
                        <a:rPr lang="en-US" dirty="0"/>
                        <a:t>Prediction 2</a:t>
                      </a:r>
                    </a:p>
                  </a:txBody>
                  <a:tcPr/>
                </a:tc>
                <a:extLst>
                  <a:ext uri="{0D108BD9-81ED-4DB2-BD59-A6C34878D82A}">
                    <a16:rowId xmlns:a16="http://schemas.microsoft.com/office/drawing/2014/main" val="3551731715"/>
                  </a:ext>
                </a:extLst>
              </a:tr>
              <a:tr h="370840">
                <a:tc>
                  <a:txBody>
                    <a:bodyPr/>
                    <a:lstStyle/>
                    <a:p>
                      <a:r>
                        <a:rPr lang="en-US" b="1" dirty="0">
                          <a:solidFill>
                            <a:srgbClr val="FF0000"/>
                          </a:solidFill>
                        </a:rPr>
                        <a:t>Prediction 3</a:t>
                      </a:r>
                    </a:p>
                  </a:txBody>
                  <a:tcPr/>
                </a:tc>
                <a:extLst>
                  <a:ext uri="{0D108BD9-81ED-4DB2-BD59-A6C34878D82A}">
                    <a16:rowId xmlns:a16="http://schemas.microsoft.com/office/drawing/2014/main" val="2385098812"/>
                  </a:ext>
                </a:extLst>
              </a:tr>
              <a:tr h="370840">
                <a:tc>
                  <a:txBody>
                    <a:bodyPr/>
                    <a:lstStyle/>
                    <a:p>
                      <a:r>
                        <a:rPr lang="en-US" dirty="0"/>
                        <a:t>Prediction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graphicFrame>
        <p:nvGraphicFramePr>
          <p:cNvPr id="9" name="Tableau 8">
            <a:extLst>
              <a:ext uri="{FF2B5EF4-FFF2-40B4-BE49-F238E27FC236}">
                <a16:creationId xmlns:a16="http://schemas.microsoft.com/office/drawing/2014/main" id="{D66488EB-98BD-428A-A199-C3F8BDAE4ECF}"/>
              </a:ext>
            </a:extLst>
          </p:cNvPr>
          <p:cNvGraphicFramePr>
            <a:graphicFrameLocks noGrp="1"/>
          </p:cNvGraphicFramePr>
          <p:nvPr>
            <p:extLst>
              <p:ext uri="{D42A27DB-BD31-4B8C-83A1-F6EECF244321}">
                <p14:modId xmlns:p14="http://schemas.microsoft.com/office/powerpoint/2010/main" val="122320025"/>
              </p:ext>
            </p:extLst>
          </p:nvPr>
        </p:nvGraphicFramePr>
        <p:xfrm>
          <a:off x="9637694" y="2919535"/>
          <a:ext cx="1627337" cy="2225040"/>
        </p:xfrm>
        <a:graphic>
          <a:graphicData uri="http://schemas.openxmlformats.org/drawingml/2006/table">
            <a:tbl>
              <a:tblPr firstRow="1" bandRow="1">
                <a:tableStyleId>{93296810-A885-4BE3-A3E7-6D5BEEA58F35}</a:tableStyleId>
              </a:tblPr>
              <a:tblGrid>
                <a:gridCol w="1627337">
                  <a:extLst>
                    <a:ext uri="{9D8B030D-6E8A-4147-A177-3AD203B41FA5}">
                      <a16:colId xmlns:a16="http://schemas.microsoft.com/office/drawing/2014/main" val="3776574111"/>
                    </a:ext>
                  </a:extLst>
                </a:gridCol>
              </a:tblGrid>
              <a:tr h="370840">
                <a:tc>
                  <a:txBody>
                    <a:bodyPr/>
                    <a:lstStyle/>
                    <a:p>
                      <a:r>
                        <a:rPr lang="en-US" dirty="0"/>
                        <a:t>Ground truth</a:t>
                      </a:r>
                    </a:p>
                  </a:txBody>
                  <a:tcPr/>
                </a:tc>
                <a:extLst>
                  <a:ext uri="{0D108BD9-81ED-4DB2-BD59-A6C34878D82A}">
                    <a16:rowId xmlns:a16="http://schemas.microsoft.com/office/drawing/2014/main" val="921911703"/>
                  </a:ext>
                </a:extLst>
              </a:tr>
              <a:tr h="370840">
                <a:tc>
                  <a:txBody>
                    <a:bodyPr/>
                    <a:lstStyle/>
                    <a:p>
                      <a:r>
                        <a:rPr lang="en-US" dirty="0"/>
                        <a:t>Truth 1</a:t>
                      </a:r>
                    </a:p>
                  </a:txBody>
                  <a:tcPr/>
                </a:tc>
                <a:extLst>
                  <a:ext uri="{0D108BD9-81ED-4DB2-BD59-A6C34878D82A}">
                    <a16:rowId xmlns:a16="http://schemas.microsoft.com/office/drawing/2014/main" val="3299518686"/>
                  </a:ext>
                </a:extLst>
              </a:tr>
              <a:tr h="370840">
                <a:tc>
                  <a:txBody>
                    <a:bodyPr/>
                    <a:lstStyle/>
                    <a:p>
                      <a:r>
                        <a:rPr lang="en-US" dirty="0"/>
                        <a:t>Truth 2</a:t>
                      </a:r>
                    </a:p>
                  </a:txBody>
                  <a:tcPr/>
                </a:tc>
                <a:extLst>
                  <a:ext uri="{0D108BD9-81ED-4DB2-BD59-A6C34878D82A}">
                    <a16:rowId xmlns:a16="http://schemas.microsoft.com/office/drawing/2014/main" val="3551731715"/>
                  </a:ext>
                </a:extLst>
              </a:tr>
              <a:tr h="370840">
                <a:tc>
                  <a:txBody>
                    <a:bodyPr/>
                    <a:lstStyle/>
                    <a:p>
                      <a:r>
                        <a:rPr lang="en-US" b="1" dirty="0"/>
                        <a:t>Truth 3</a:t>
                      </a:r>
                    </a:p>
                  </a:txBody>
                  <a:tcPr/>
                </a:tc>
                <a:extLst>
                  <a:ext uri="{0D108BD9-81ED-4DB2-BD59-A6C34878D82A}">
                    <a16:rowId xmlns:a16="http://schemas.microsoft.com/office/drawing/2014/main" val="2385098812"/>
                  </a:ext>
                </a:extLst>
              </a:tr>
              <a:tr h="370840">
                <a:tc>
                  <a:txBody>
                    <a:bodyPr/>
                    <a:lstStyle/>
                    <a:p>
                      <a:r>
                        <a:rPr lang="en-US" dirty="0"/>
                        <a:t>Truth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84775"/>
          </a:xfrm>
          <a:prstGeom prst="rect">
            <a:avLst/>
          </a:prstGeom>
          <a:noFill/>
        </p:spPr>
        <p:txBody>
          <a:bodyPr wrap="square" rtlCol="0">
            <a:spAutoFit/>
          </a:bodyPr>
          <a:lstStyle/>
          <a:p>
            <a:pPr algn="ctr"/>
            <a:r>
              <a:rPr lang="en-US" sz="32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39666"/>
            <a:ext cx="2903456" cy="584775"/>
          </a:xfrm>
          <a:prstGeom prst="rect">
            <a:avLst/>
          </a:prstGeom>
          <a:noFill/>
        </p:spPr>
        <p:txBody>
          <a:bodyPr wrap="square" rtlCol="0">
            <a:spAutoFit/>
          </a:bodyPr>
          <a:lstStyle/>
          <a:p>
            <a:pPr algn="ctr"/>
            <a:r>
              <a:rPr lang="en-US" sz="3200" dirty="0"/>
              <a:t>Samples</a:t>
            </a:r>
          </a:p>
        </p:txBody>
      </p:sp>
    </p:spTree>
    <p:extLst>
      <p:ext uri="{BB962C8B-B14F-4D97-AF65-F5344CB8AC3E}">
        <p14:creationId xmlns:p14="http://schemas.microsoft.com/office/powerpoint/2010/main" val="3455087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Dominant paradigm since the 90s</a:t>
            </a:r>
          </a:p>
          <a:p>
            <a:pPr lvl="1"/>
            <a:r>
              <a:rPr lang="en-US" dirty="0"/>
              <a:t>First, artificial neural networks (ANNs or NNs)</a:t>
            </a:r>
          </a:p>
          <a:p>
            <a:pPr lvl="1"/>
            <a:r>
              <a:rPr lang="en-US" dirty="0"/>
              <a:t>Then, statistical learning algorithms</a:t>
            </a:r>
          </a:p>
          <a:p>
            <a:pPr lvl="1"/>
            <a:r>
              <a:rPr lang="en-US" dirty="0"/>
              <a:t>Decision trees (and ensembles of) and polynomial models</a:t>
            </a:r>
          </a:p>
          <a:p>
            <a:r>
              <a:rPr lang="en-US" dirty="0"/>
              <a:t>Feature engineering</a:t>
            </a:r>
          </a:p>
          <a:p>
            <a:pPr lvl="1"/>
            <a:r>
              <a:rPr lang="en-US" dirty="0"/>
              <a:t>Works (still) well for </a:t>
            </a:r>
            <a:r>
              <a:rPr lang="en-US" b="1" dirty="0"/>
              <a:t>tabular data</a:t>
            </a:r>
            <a:r>
              <a:rPr lang="en-US" dirty="0"/>
              <a:t> (e.g. Excel spreadsheet)</a:t>
            </a:r>
          </a:p>
          <a:p>
            <a:pPr lvl="1"/>
            <a:r>
              <a:rPr lang="en-US" dirty="0"/>
              <a:t>Huge issues with </a:t>
            </a:r>
            <a:r>
              <a:rPr lang="en-US" b="1" dirty="0"/>
              <a:t>relational data</a:t>
            </a:r>
            <a:r>
              <a:rPr lang="en-US" dirty="0"/>
              <a:t> (e.g. images, text, sound…)</a:t>
            </a:r>
          </a:p>
          <a:p>
            <a:pPr lvl="1"/>
            <a:r>
              <a:rPr lang="en-US" dirty="0"/>
              <a:t>Hand-crafted features (not very successful)</a:t>
            </a:r>
          </a:p>
        </p:txBody>
      </p:sp>
    </p:spTree>
    <p:extLst>
      <p:ext uri="{BB962C8B-B14F-4D97-AF65-F5344CB8AC3E}">
        <p14:creationId xmlns:p14="http://schemas.microsoft.com/office/powerpoint/2010/main" val="3127305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Trade-off effectiveness/interpretability (black-box effect)</a:t>
            </a:r>
          </a:p>
          <a:p>
            <a:pPr lvl="1"/>
            <a:r>
              <a:rPr lang="en-US" dirty="0"/>
              <a:t>Good predictive models are extremely complicated</a:t>
            </a:r>
          </a:p>
          <a:p>
            <a:pPr lvl="1"/>
            <a:r>
              <a:rPr lang="en-US" dirty="0"/>
              <a:t>A single decision tree can be interpreted, 300 trees cannot</a:t>
            </a:r>
          </a:p>
          <a:p>
            <a:pPr lvl="1"/>
            <a:r>
              <a:rPr lang="en-US" dirty="0"/>
              <a:t>Same goes for polynomial models with 300 features</a:t>
            </a:r>
          </a:p>
          <a:p>
            <a:r>
              <a:rPr lang="en-US" dirty="0"/>
              <a:t>Deep learning</a:t>
            </a:r>
          </a:p>
          <a:p>
            <a:pPr lvl="1"/>
            <a:r>
              <a:rPr lang="en-US" dirty="0"/>
              <a:t>General idea is that deep ANNs can automatically infer </a:t>
            </a:r>
            <a:r>
              <a:rPr lang="en-US" i="1" dirty="0"/>
              <a:t>features</a:t>
            </a:r>
          </a:p>
          <a:p>
            <a:pPr lvl="1"/>
            <a:r>
              <a:rPr lang="en-US" dirty="0"/>
              <a:t>Convolutional NNs, Recurrent NNs, Transformers, …</a:t>
            </a:r>
          </a:p>
          <a:p>
            <a:pPr lvl="1"/>
            <a:r>
              <a:rPr lang="en-US" dirty="0"/>
              <a:t>Fantastic success stories for </a:t>
            </a:r>
            <a:r>
              <a:rPr lang="en-US" b="1" dirty="0"/>
              <a:t>structured data</a:t>
            </a:r>
            <a:r>
              <a:rPr lang="en-US" dirty="0"/>
              <a:t>!</a:t>
            </a:r>
          </a:p>
        </p:txBody>
      </p:sp>
    </p:spTree>
    <p:extLst>
      <p:ext uri="{BB962C8B-B14F-4D97-AF65-F5344CB8AC3E}">
        <p14:creationId xmlns:p14="http://schemas.microsoft.com/office/powerpoint/2010/main" val="554510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645179-8568-4B0F-9FFB-EA4918CC3EB9}"/>
              </a:ext>
            </a:extLst>
          </p:cNvPr>
          <p:cNvSpPr>
            <a:spLocks noGrp="1"/>
          </p:cNvSpPr>
          <p:nvPr>
            <p:ph type="title"/>
          </p:nvPr>
        </p:nvSpPr>
        <p:spPr/>
        <p:txBody>
          <a:bodyPr/>
          <a:lstStyle/>
          <a:p>
            <a:r>
              <a:rPr lang="en-US" dirty="0"/>
              <a:t>Machine learning</a:t>
            </a:r>
          </a:p>
        </p:txBody>
      </p:sp>
      <p:sp>
        <p:nvSpPr>
          <p:cNvPr id="3" name="Espace réservé du texte 2">
            <a:extLst>
              <a:ext uri="{FF2B5EF4-FFF2-40B4-BE49-F238E27FC236}">
                <a16:creationId xmlns:a16="http://schemas.microsoft.com/office/drawing/2014/main" id="{B2710BF6-5013-4689-87B2-2F1C523EF3AB}"/>
              </a:ext>
            </a:extLst>
          </p:cNvPr>
          <p:cNvSpPr>
            <a:spLocks noGrp="1"/>
          </p:cNvSpPr>
          <p:nvPr>
            <p:ph type="body" sz="quarter" idx="10"/>
          </p:nvPr>
        </p:nvSpPr>
        <p:spPr/>
        <p:txBody>
          <a:bodyPr/>
          <a:lstStyle/>
          <a:p>
            <a:endParaRPr lang="en-US"/>
          </a:p>
        </p:txBody>
      </p:sp>
      <p:pic>
        <p:nvPicPr>
          <p:cNvPr id="5" name="Image 4">
            <a:extLst>
              <a:ext uri="{FF2B5EF4-FFF2-40B4-BE49-F238E27FC236}">
                <a16:creationId xmlns:a16="http://schemas.microsoft.com/office/drawing/2014/main" id="{CCBD9F9C-29AB-40CA-A2B8-569028798508}"/>
              </a:ext>
            </a:extLst>
          </p:cNvPr>
          <p:cNvPicPr>
            <a:picLocks noChangeAspect="1"/>
          </p:cNvPicPr>
          <p:nvPr/>
        </p:nvPicPr>
        <p:blipFill>
          <a:blip r:embed="rId2"/>
          <a:stretch>
            <a:fillRect/>
          </a:stretch>
        </p:blipFill>
        <p:spPr>
          <a:xfrm>
            <a:off x="1255707" y="1423358"/>
            <a:ext cx="9680586" cy="4675817"/>
          </a:xfrm>
          <a:prstGeom prst="rect">
            <a:avLst/>
          </a:prstGeom>
        </p:spPr>
      </p:pic>
    </p:spTree>
    <p:extLst>
      <p:ext uri="{BB962C8B-B14F-4D97-AF65-F5344CB8AC3E}">
        <p14:creationId xmlns:p14="http://schemas.microsoft.com/office/powerpoint/2010/main" val="841000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2B6A1-6B5B-4608-B847-4CC61EE0D57D}"/>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ADB2DD4C-65CD-47DD-AF86-CBFD75ABACB5}"/>
              </a:ext>
            </a:extLst>
          </p:cNvPr>
          <p:cNvSpPr>
            <a:spLocks noGrp="1"/>
          </p:cNvSpPr>
          <p:nvPr>
            <p:ph type="body" sz="quarter" idx="10"/>
          </p:nvPr>
        </p:nvSpPr>
        <p:spPr/>
        <p:txBody>
          <a:bodyPr/>
          <a:lstStyle/>
          <a:p>
            <a:r>
              <a:rPr lang="en-US" dirty="0"/>
              <a:t>Similar to ML, but not exactly</a:t>
            </a:r>
          </a:p>
          <a:p>
            <a:pPr lvl="1"/>
            <a:r>
              <a:rPr lang="en-US" dirty="0"/>
              <a:t>No value for a </a:t>
            </a:r>
            <a:r>
              <a:rPr lang="en-US" i="1" dirty="0"/>
              <a:t>single</a:t>
            </a:r>
            <a:r>
              <a:rPr lang="en-US" dirty="0"/>
              <a:t> decision; reward after </a:t>
            </a:r>
            <a:r>
              <a:rPr lang="en-US" i="1" dirty="0"/>
              <a:t>series</a:t>
            </a:r>
            <a:r>
              <a:rPr lang="en-US" dirty="0"/>
              <a:t> of decisions</a:t>
            </a:r>
          </a:p>
          <a:p>
            <a:pPr lvl="1"/>
            <a:r>
              <a:rPr lang="en-US" dirty="0"/>
              <a:t>Learn a </a:t>
            </a:r>
            <a:r>
              <a:rPr lang="en-US" b="1" dirty="0"/>
              <a:t>policy</a:t>
            </a:r>
            <a:r>
              <a:rPr lang="en-US" dirty="0"/>
              <a:t> which tells you what to do from the </a:t>
            </a:r>
            <a:r>
              <a:rPr lang="en-US" b="1" dirty="0"/>
              <a:t>state</a:t>
            </a:r>
            <a:r>
              <a:rPr lang="en-US" dirty="0"/>
              <a:t> you are in</a:t>
            </a:r>
          </a:p>
          <a:p>
            <a:pPr lvl="1"/>
            <a:r>
              <a:rPr lang="en-US" dirty="0"/>
              <a:t>Example: chess game; is trading a Queen for a Knight good? Well, it depends on the board </a:t>
            </a:r>
            <a:r>
              <a:rPr lang="en-US" b="1" dirty="0"/>
              <a:t>state</a:t>
            </a:r>
          </a:p>
          <a:p>
            <a:pPr lvl="1"/>
            <a:endParaRPr lang="en-US" dirty="0"/>
          </a:p>
        </p:txBody>
      </p:sp>
      <p:pic>
        <p:nvPicPr>
          <p:cNvPr id="1026" name="Picture 2" descr="Introduction to Reinforcement Learning for Beginners">
            <a:extLst>
              <a:ext uri="{FF2B5EF4-FFF2-40B4-BE49-F238E27FC236}">
                <a16:creationId xmlns:a16="http://schemas.microsoft.com/office/drawing/2014/main" id="{504B2ECE-4EEB-48FA-A98A-B9EC535EF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725" y="3498850"/>
            <a:ext cx="5172075"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248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A95C8A-6E61-4586-AE10-B5D51600B4B0}"/>
              </a:ext>
            </a:extLst>
          </p:cNvPr>
          <p:cNvSpPr>
            <a:spLocks noGrp="1"/>
          </p:cNvSpPr>
          <p:nvPr>
            <p:ph type="title"/>
          </p:nvPr>
        </p:nvSpPr>
        <p:spPr/>
        <p:txBody>
          <a:bodyPr/>
          <a:lstStyle/>
          <a:p>
            <a:r>
              <a:rPr lang="en-US" dirty="0"/>
              <a:t>Neuro-symbolic AI (</a:t>
            </a:r>
            <a:r>
              <a:rPr lang="en-US" dirty="0" err="1"/>
              <a:t>NeSy</a:t>
            </a:r>
            <a:r>
              <a:rPr lang="en-US" dirty="0"/>
              <a:t>)</a:t>
            </a:r>
          </a:p>
        </p:txBody>
      </p:sp>
      <p:sp>
        <p:nvSpPr>
          <p:cNvPr id="3" name="Espace réservé du texte 2">
            <a:extLst>
              <a:ext uri="{FF2B5EF4-FFF2-40B4-BE49-F238E27FC236}">
                <a16:creationId xmlns:a16="http://schemas.microsoft.com/office/drawing/2014/main" id="{DD173D4B-1221-4D29-96A0-68CF7052176D}"/>
              </a:ext>
            </a:extLst>
          </p:cNvPr>
          <p:cNvSpPr>
            <a:spLocks noGrp="1"/>
          </p:cNvSpPr>
          <p:nvPr>
            <p:ph type="body" sz="quarter" idx="10"/>
          </p:nvPr>
        </p:nvSpPr>
        <p:spPr/>
        <p:txBody>
          <a:bodyPr/>
          <a:lstStyle/>
          <a:p>
            <a:r>
              <a:rPr lang="en-US" dirty="0"/>
              <a:t>Might look complex, but the general idea is intuitive</a:t>
            </a:r>
          </a:p>
          <a:p>
            <a:pPr lvl="1"/>
            <a:r>
              <a:rPr lang="en-US" dirty="0"/>
              <a:t>Use neural/ML approach to map from data to symbols</a:t>
            </a:r>
          </a:p>
          <a:p>
            <a:pPr lvl="1"/>
            <a:r>
              <a:rPr lang="en-US" dirty="0"/>
              <a:t>Use symbolic AI to reason on symbols</a:t>
            </a:r>
          </a:p>
          <a:p>
            <a:pPr lvl="1"/>
            <a:r>
              <a:rPr lang="en-US" dirty="0"/>
              <a:t>(possibly) Go back to data using another neural/ML approach</a:t>
            </a:r>
          </a:p>
          <a:p>
            <a:pPr lvl="1"/>
            <a:r>
              <a:rPr lang="en-US" dirty="0"/>
              <a:t>Promise: </a:t>
            </a:r>
            <a:r>
              <a:rPr lang="en-US" b="1" dirty="0"/>
              <a:t>Effectiveness</a:t>
            </a:r>
            <a:r>
              <a:rPr lang="en-US" dirty="0"/>
              <a:t> (ML) + </a:t>
            </a:r>
            <a:r>
              <a:rPr lang="en-US" b="1" dirty="0" err="1"/>
              <a:t>Explainability</a:t>
            </a:r>
            <a:r>
              <a:rPr lang="en-US" dirty="0"/>
              <a:t> (Symbolic AI)</a:t>
            </a:r>
          </a:p>
          <a:p>
            <a:pPr lvl="1"/>
            <a:r>
              <a:rPr lang="en-US" dirty="0"/>
              <a:t>However, it’s pretty hard to do, and problem-specific</a:t>
            </a:r>
          </a:p>
          <a:p>
            <a:r>
              <a:rPr lang="en-US" dirty="0"/>
              <a:t>Interestingly, some of the biggest ML successes are </a:t>
            </a:r>
            <a:r>
              <a:rPr lang="en-US" dirty="0" err="1"/>
              <a:t>NeSy</a:t>
            </a:r>
            <a:endParaRPr lang="en-US" dirty="0"/>
          </a:p>
          <a:p>
            <a:pPr lvl="1"/>
            <a:r>
              <a:rPr lang="en-US" dirty="0"/>
              <a:t>AlphaGo uses a mix of symbolic exploration and NN</a:t>
            </a:r>
          </a:p>
          <a:p>
            <a:pPr lvl="1"/>
            <a:r>
              <a:rPr lang="en-US" dirty="0" err="1"/>
              <a:t>AlphaFold</a:t>
            </a:r>
            <a:r>
              <a:rPr lang="en-US" dirty="0"/>
              <a:t> is a mix of ~30 algorithms (some Symbolic, some ML)</a:t>
            </a:r>
          </a:p>
        </p:txBody>
      </p:sp>
    </p:spTree>
    <p:extLst>
      <p:ext uri="{BB962C8B-B14F-4D97-AF65-F5344CB8AC3E}">
        <p14:creationId xmlns:p14="http://schemas.microsoft.com/office/powerpoint/2010/main" val="3820875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dirty="0"/>
              <a:t>Overview of optimization techniques, when/how to use them</a:t>
            </a:r>
          </a:p>
          <a:p>
            <a:pPr lvl="1"/>
            <a:r>
              <a:rPr lang="it-IT" dirty="0"/>
              <a:t>How these techniques power modern Artificial Intelligence</a:t>
            </a:r>
          </a:p>
          <a:p>
            <a:pPr lvl="1"/>
            <a:r>
              <a:rPr lang="it-IT"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pPr lvl="1"/>
            <a:r>
              <a:rPr lang="it-IT" dirty="0"/>
              <a:t>Keywords for further research (e.g. Neuro-symbolic, AutoML)</a:t>
            </a:r>
          </a:p>
          <a:p>
            <a:endParaRPr lang="en-US" dirty="0"/>
          </a:p>
        </p:txBody>
      </p:sp>
    </p:spTree>
    <p:extLst>
      <p:ext uri="{BB962C8B-B14F-4D97-AF65-F5344CB8AC3E}">
        <p14:creationId xmlns:p14="http://schemas.microsoft.com/office/powerpoint/2010/main" val="491872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7CEDE-7FA4-4ED4-93BB-5C912FFFA40A}"/>
              </a:ext>
            </a:extLst>
          </p:cNvPr>
          <p:cNvSpPr>
            <a:spLocks noGrp="1"/>
          </p:cNvSpPr>
          <p:nvPr>
            <p:ph type="title"/>
          </p:nvPr>
        </p:nvSpPr>
        <p:spPr/>
        <p:txBody>
          <a:bodyPr/>
          <a:lstStyle/>
          <a:p>
            <a:r>
              <a:rPr lang="en-US" dirty="0"/>
              <a:t>Artificial General Intelligence</a:t>
            </a:r>
          </a:p>
        </p:txBody>
      </p:sp>
      <p:sp>
        <p:nvSpPr>
          <p:cNvPr id="3" name="Espace réservé du texte 2">
            <a:extLst>
              <a:ext uri="{FF2B5EF4-FFF2-40B4-BE49-F238E27FC236}">
                <a16:creationId xmlns:a16="http://schemas.microsoft.com/office/drawing/2014/main" id="{E159C557-5AEC-4E1D-8D18-CDB966C95939}"/>
              </a:ext>
            </a:extLst>
          </p:cNvPr>
          <p:cNvSpPr>
            <a:spLocks noGrp="1"/>
          </p:cNvSpPr>
          <p:nvPr>
            <p:ph type="body" sz="quarter" idx="10"/>
          </p:nvPr>
        </p:nvSpPr>
        <p:spPr/>
        <p:txBody>
          <a:bodyPr>
            <a:normAutofit/>
          </a:bodyPr>
          <a:lstStyle/>
          <a:p>
            <a:r>
              <a:rPr lang="en-US" dirty="0"/>
              <a:t>Hypothetical artificial intelligent agent</a:t>
            </a:r>
          </a:p>
          <a:p>
            <a:pPr lvl="1"/>
            <a:r>
              <a:rPr lang="en-US" dirty="0"/>
              <a:t>“Can learn (rapidly and cheaply) to perform any task that a human or another animal could perform, with minimal amounts of errors”</a:t>
            </a:r>
          </a:p>
          <a:p>
            <a:pPr lvl="1"/>
            <a:r>
              <a:rPr lang="en-US" b="1" dirty="0"/>
              <a:t>It does not exist</a:t>
            </a:r>
            <a:r>
              <a:rPr lang="en-US" dirty="0"/>
              <a:t>, there is no clear path towards it</a:t>
            </a:r>
          </a:p>
          <a:p>
            <a:pPr lvl="1"/>
            <a:r>
              <a:rPr lang="en-US" dirty="0"/>
              <a:t>Lots of people scared by apparently quick advances of AI</a:t>
            </a:r>
          </a:p>
          <a:p>
            <a:pPr lvl="1"/>
            <a:r>
              <a:rPr lang="en-US" dirty="0"/>
              <a:t>Even some real experts (!!!)</a:t>
            </a:r>
          </a:p>
          <a:p>
            <a:r>
              <a:rPr lang="en-US" b="1" dirty="0">
                <a:solidFill>
                  <a:srgbClr val="FF0000"/>
                </a:solidFill>
              </a:rPr>
              <a:t>My opinion</a:t>
            </a:r>
          </a:p>
          <a:p>
            <a:pPr lvl="1"/>
            <a:r>
              <a:rPr lang="en-US" dirty="0">
                <a:solidFill>
                  <a:srgbClr val="FF0000"/>
                </a:solidFill>
              </a:rPr>
              <a:t>Existential risk is non-existent</a:t>
            </a:r>
          </a:p>
          <a:p>
            <a:pPr lvl="1"/>
            <a:r>
              <a:rPr lang="en-US" dirty="0">
                <a:solidFill>
                  <a:srgbClr val="FF0000"/>
                </a:solidFill>
              </a:rPr>
              <a:t>Real risks are already here, from misuse/misunderstanding</a:t>
            </a:r>
          </a:p>
        </p:txBody>
      </p:sp>
    </p:spTree>
    <p:extLst>
      <p:ext uri="{BB962C8B-B14F-4D97-AF65-F5344CB8AC3E}">
        <p14:creationId xmlns:p14="http://schemas.microsoft.com/office/powerpoint/2010/main" val="2533195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6AB8AB-556E-4BAF-A232-9DAA8149E817}"/>
              </a:ext>
            </a:extLst>
          </p:cNvPr>
          <p:cNvSpPr>
            <a:spLocks noGrp="1"/>
          </p:cNvSpPr>
          <p:nvPr>
            <p:ph type="title"/>
          </p:nvPr>
        </p:nvSpPr>
        <p:spPr/>
        <p:txBody>
          <a:bodyPr/>
          <a:lstStyle/>
          <a:p>
            <a:r>
              <a:rPr lang="en-US" dirty="0"/>
              <a:t>Is optimization a kind of AI?</a:t>
            </a:r>
          </a:p>
        </p:txBody>
      </p:sp>
      <p:sp>
        <p:nvSpPr>
          <p:cNvPr id="3" name="Espace réservé du texte 2">
            <a:extLst>
              <a:ext uri="{FF2B5EF4-FFF2-40B4-BE49-F238E27FC236}">
                <a16:creationId xmlns:a16="http://schemas.microsoft.com/office/drawing/2014/main" id="{CAB251DF-4F3B-449B-8038-5CBB1B85649E}"/>
              </a:ext>
            </a:extLst>
          </p:cNvPr>
          <p:cNvSpPr>
            <a:spLocks noGrp="1"/>
          </p:cNvSpPr>
          <p:nvPr>
            <p:ph type="body" sz="quarter" idx="10"/>
          </p:nvPr>
        </p:nvSpPr>
        <p:spPr/>
        <p:txBody>
          <a:bodyPr/>
          <a:lstStyle/>
          <a:p>
            <a:r>
              <a:rPr lang="en-US" dirty="0"/>
              <a:t>Debatable, some experts would say “yes”</a:t>
            </a:r>
          </a:p>
          <a:p>
            <a:r>
              <a:rPr lang="en-US" dirty="0"/>
              <a:t>My opinion: optimization is the </a:t>
            </a:r>
            <a:r>
              <a:rPr lang="en-US" b="1" dirty="0"/>
              <a:t>engine</a:t>
            </a:r>
            <a:r>
              <a:rPr lang="en-US" dirty="0"/>
              <a:t> of AI</a:t>
            </a:r>
          </a:p>
          <a:p>
            <a:r>
              <a:rPr lang="en-US" dirty="0"/>
              <a:t>…this is almost sure for ML</a:t>
            </a:r>
          </a:p>
        </p:txBody>
      </p:sp>
      <p:pic>
        <p:nvPicPr>
          <p:cNvPr id="1026" name="Picture 2" descr="15 Beast Photos Of Muscle Cars With Oversized Engines">
            <a:extLst>
              <a:ext uri="{FF2B5EF4-FFF2-40B4-BE49-F238E27FC236}">
                <a16:creationId xmlns:a16="http://schemas.microsoft.com/office/drawing/2014/main" id="{D4A1D447-8214-4ECF-A252-F7A5198A86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4045" y="3221113"/>
            <a:ext cx="5499755" cy="287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803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as precisely as possible</a:t>
            </a:r>
          </a:p>
          <a:p>
            <a:pPr lvl="1"/>
            <a:r>
              <a:rPr lang="en-US" dirty="0"/>
              <a:t>Correctly identify the human poses in a video</a:t>
            </a:r>
          </a:p>
          <a:p>
            <a:pPr lvl="1"/>
            <a:r>
              <a:rPr lang="en-US" dirty="0"/>
              <a:t>Make the best possible chess move, given the situation</a:t>
            </a:r>
          </a:p>
          <a:p>
            <a:pPr lvl="1"/>
            <a:r>
              <a:rPr lang="en-US" dirty="0"/>
              <a:t>Maximize your score in Super Mario</a:t>
            </a:r>
          </a:p>
          <a:p>
            <a:pPr lvl="1"/>
            <a:r>
              <a:rPr lang="en-US" dirty="0"/>
              <a:t>Generate a sequence of words that best follows the input</a:t>
            </a:r>
          </a:p>
          <a:p>
            <a:pPr lvl="1"/>
            <a:r>
              <a:rPr lang="en-US" dirty="0"/>
              <a:t>Create the painting that best corresponds to a written prompt</a:t>
            </a:r>
          </a:p>
          <a:p>
            <a:pPr lvl="1"/>
            <a:endParaRPr lang="en-US" dirty="0"/>
          </a:p>
          <a:p>
            <a:pPr lvl="1"/>
            <a:endParaRPr lang="en-US" dirty="0"/>
          </a:p>
        </p:txBody>
      </p:sp>
    </p:spTree>
    <p:extLst>
      <p:ext uri="{BB962C8B-B14F-4D97-AF65-F5344CB8AC3E}">
        <p14:creationId xmlns:p14="http://schemas.microsoft.com/office/powerpoint/2010/main" val="1571733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t>
            </a:r>
            <a:r>
              <a:rPr lang="en-US" b="1" dirty="0"/>
              <a:t>as precisely as possible</a:t>
            </a:r>
          </a:p>
          <a:p>
            <a:pPr lvl="1"/>
            <a:r>
              <a:rPr lang="en-US" b="1" dirty="0"/>
              <a:t>Correctly</a:t>
            </a:r>
            <a:r>
              <a:rPr lang="en-US" dirty="0"/>
              <a:t> identify the human poses in a video</a:t>
            </a:r>
          </a:p>
          <a:p>
            <a:pPr lvl="1"/>
            <a:r>
              <a:rPr lang="en-US" dirty="0"/>
              <a:t>Make the </a:t>
            </a:r>
            <a:r>
              <a:rPr lang="en-US" b="1" dirty="0"/>
              <a:t>best possible</a:t>
            </a:r>
            <a:r>
              <a:rPr lang="en-US" dirty="0"/>
              <a:t> chess move, given the situation</a:t>
            </a:r>
          </a:p>
          <a:p>
            <a:pPr lvl="1"/>
            <a:r>
              <a:rPr lang="en-US" b="1" dirty="0"/>
              <a:t>Maximize</a:t>
            </a:r>
            <a:r>
              <a:rPr lang="en-US" dirty="0"/>
              <a:t> your score in Super Mario</a:t>
            </a:r>
          </a:p>
          <a:p>
            <a:pPr lvl="1"/>
            <a:r>
              <a:rPr lang="en-US" dirty="0"/>
              <a:t>Generate a sequence of words that </a:t>
            </a:r>
            <a:r>
              <a:rPr lang="en-US" b="1" dirty="0"/>
              <a:t>best follows the input</a:t>
            </a:r>
          </a:p>
          <a:p>
            <a:pPr lvl="1"/>
            <a:r>
              <a:rPr lang="en-US" dirty="0"/>
              <a:t>Create the painting that </a:t>
            </a:r>
            <a:r>
              <a:rPr lang="en-US" b="1" dirty="0"/>
              <a:t>best corresponds</a:t>
            </a:r>
            <a:r>
              <a:rPr lang="en-US" dirty="0"/>
              <a:t> to a written prompt</a:t>
            </a:r>
          </a:p>
          <a:p>
            <a:pPr lvl="1"/>
            <a:endParaRPr lang="en-US" dirty="0"/>
          </a:p>
          <a:p>
            <a:pPr lvl="1"/>
            <a:endParaRPr lang="en-US" dirty="0"/>
          </a:p>
        </p:txBody>
      </p:sp>
    </p:spTree>
    <p:extLst>
      <p:ext uri="{BB962C8B-B14F-4D97-AF65-F5344CB8AC3E}">
        <p14:creationId xmlns:p14="http://schemas.microsoft.com/office/powerpoint/2010/main" val="2060198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7C835-BCBB-4CDE-A4B9-CBD6867DA959}"/>
              </a:ext>
            </a:extLst>
          </p:cNvPr>
          <p:cNvSpPr>
            <a:spLocks noGrp="1"/>
          </p:cNvSpPr>
          <p:nvPr>
            <p:ph type="title"/>
          </p:nvPr>
        </p:nvSpPr>
        <p:spPr/>
        <p:txBody>
          <a:bodyPr/>
          <a:lstStyle/>
          <a:p>
            <a:r>
              <a:rPr lang="en-US" dirty="0"/>
              <a:t>Relationship between AI and optimization?</a:t>
            </a:r>
          </a:p>
        </p:txBody>
      </p:sp>
      <p:sp>
        <p:nvSpPr>
          <p:cNvPr id="3" name="Espace réservé du texte 2">
            <a:extLst>
              <a:ext uri="{FF2B5EF4-FFF2-40B4-BE49-F238E27FC236}">
                <a16:creationId xmlns:a16="http://schemas.microsoft.com/office/drawing/2014/main" id="{3586AAC0-F49F-42BD-B72C-328EDEAC1CF5}"/>
              </a:ext>
            </a:extLst>
          </p:cNvPr>
          <p:cNvSpPr>
            <a:spLocks noGrp="1"/>
          </p:cNvSpPr>
          <p:nvPr>
            <p:ph type="body" sz="quarter" idx="10"/>
          </p:nvPr>
        </p:nvSpPr>
        <p:spPr/>
        <p:txBody>
          <a:bodyPr/>
          <a:lstStyle/>
          <a:p>
            <a:r>
              <a:rPr lang="en-US" dirty="0"/>
              <a:t>AI: from many (many!!!) possible choices, pick the best</a:t>
            </a:r>
          </a:p>
          <a:p>
            <a:r>
              <a:rPr lang="en-US" dirty="0"/>
              <a:t>If you can evaluate your choices, you can optimize</a:t>
            </a:r>
          </a:p>
          <a:p>
            <a:r>
              <a:rPr lang="en-US" dirty="0"/>
              <a:t>(</a:t>
            </a:r>
            <a:r>
              <a:rPr lang="en-US" b="1" dirty="0">
                <a:solidFill>
                  <a:srgbClr val="FF0000"/>
                </a:solidFill>
              </a:rPr>
              <a:t>AFAIK</a:t>
            </a:r>
            <a:r>
              <a:rPr lang="en-US" dirty="0"/>
              <a:t>) </a:t>
            </a:r>
            <a:r>
              <a:rPr lang="en-US" b="1" dirty="0"/>
              <a:t>All AI systems</a:t>
            </a:r>
            <a:r>
              <a:rPr lang="en-US" dirty="0"/>
              <a:t> include some type of optimization, with the possible exception of hand-crafted ones</a:t>
            </a:r>
          </a:p>
        </p:txBody>
      </p:sp>
    </p:spTree>
    <p:extLst>
      <p:ext uri="{BB962C8B-B14F-4D97-AF65-F5344CB8AC3E}">
        <p14:creationId xmlns:p14="http://schemas.microsoft.com/office/powerpoint/2010/main" val="3233463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117985-33BC-4597-80E0-639F9666714B}"/>
              </a:ext>
            </a:extLst>
          </p:cNvPr>
          <p:cNvSpPr>
            <a:spLocks noGrp="1"/>
          </p:cNvSpPr>
          <p:nvPr>
            <p:ph type="title"/>
          </p:nvPr>
        </p:nvSpPr>
        <p:spPr/>
        <p:txBody>
          <a:bodyPr/>
          <a:lstStyle/>
          <a:p>
            <a:r>
              <a:rPr lang="en-US" dirty="0"/>
              <a:t>Is it always good to optimize?</a:t>
            </a:r>
          </a:p>
        </p:txBody>
      </p:sp>
      <p:sp>
        <p:nvSpPr>
          <p:cNvPr id="3" name="Espace réservé du texte 2">
            <a:extLst>
              <a:ext uri="{FF2B5EF4-FFF2-40B4-BE49-F238E27FC236}">
                <a16:creationId xmlns:a16="http://schemas.microsoft.com/office/drawing/2014/main" id="{4670C080-769C-481F-9BA4-EF951F79C841}"/>
              </a:ext>
            </a:extLst>
          </p:cNvPr>
          <p:cNvSpPr>
            <a:spLocks noGrp="1"/>
          </p:cNvSpPr>
          <p:nvPr>
            <p:ph type="body" sz="quarter" idx="10"/>
          </p:nvPr>
        </p:nvSpPr>
        <p:spPr/>
        <p:txBody>
          <a:bodyPr/>
          <a:lstStyle/>
          <a:p>
            <a:r>
              <a:rPr lang="en-US" dirty="0"/>
              <a:t>Optimizing one objective might lead to undesired outcomes</a:t>
            </a:r>
          </a:p>
          <a:p>
            <a:pPr lvl="1"/>
            <a:r>
              <a:rPr lang="en-US" dirty="0"/>
              <a:t>Supply chain optimized for efficiency is </a:t>
            </a:r>
            <a:r>
              <a:rPr lang="en-US" i="1" dirty="0"/>
              <a:t>fragile</a:t>
            </a:r>
            <a:endParaRPr lang="en-US" dirty="0"/>
          </a:p>
          <a:p>
            <a:pPr lvl="1"/>
            <a:r>
              <a:rPr lang="en-US" dirty="0"/>
              <a:t>“Robust optimization” considers perturbations, but how big?</a:t>
            </a:r>
          </a:p>
          <a:p>
            <a:endParaRPr lang="en-US" dirty="0"/>
          </a:p>
          <a:p>
            <a:r>
              <a:rPr lang="en-US" dirty="0"/>
              <a:t>Multi-objective optimization can be helpful</a:t>
            </a:r>
          </a:p>
        </p:txBody>
      </p:sp>
    </p:spTree>
    <p:extLst>
      <p:ext uri="{BB962C8B-B14F-4D97-AF65-F5344CB8AC3E}">
        <p14:creationId xmlns:p14="http://schemas.microsoft.com/office/powerpoint/2010/main" val="2211133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0961B-7852-4B74-861E-A46668C8336A}"/>
              </a:ext>
            </a:extLst>
          </p:cNvPr>
          <p:cNvSpPr>
            <a:spLocks noGrp="1"/>
          </p:cNvSpPr>
          <p:nvPr>
            <p:ph type="title"/>
          </p:nvPr>
        </p:nvSpPr>
        <p:spPr/>
        <p:txBody>
          <a:bodyPr/>
          <a:lstStyle/>
          <a:p>
            <a:r>
              <a:rPr lang="en-US" dirty="0"/>
              <a:t>Conclusions</a:t>
            </a:r>
          </a:p>
        </p:txBody>
      </p:sp>
      <p:sp>
        <p:nvSpPr>
          <p:cNvPr id="3" name="Espace réservé du texte 2">
            <a:extLst>
              <a:ext uri="{FF2B5EF4-FFF2-40B4-BE49-F238E27FC236}">
                <a16:creationId xmlns:a16="http://schemas.microsoft.com/office/drawing/2014/main" id="{FE61FA76-14B0-4B1C-BBD1-4381A31758EF}"/>
              </a:ext>
            </a:extLst>
          </p:cNvPr>
          <p:cNvSpPr>
            <a:spLocks noGrp="1"/>
          </p:cNvSpPr>
          <p:nvPr>
            <p:ph type="body" sz="quarter" idx="10"/>
          </p:nvPr>
        </p:nvSpPr>
        <p:spPr/>
        <p:txBody>
          <a:bodyPr/>
          <a:lstStyle/>
          <a:p>
            <a:endParaRPr lang="en-US"/>
          </a:p>
        </p:txBody>
      </p:sp>
      <p:pic>
        <p:nvPicPr>
          <p:cNvPr id="4" name="Picture 2" descr="Here to Help">
            <a:extLst>
              <a:ext uri="{FF2B5EF4-FFF2-40B4-BE49-F238E27FC236}">
                <a16:creationId xmlns:a16="http://schemas.microsoft.com/office/drawing/2014/main" id="{BD7522AB-B4CE-419E-BD64-C79F44093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34532"/>
            <a:ext cx="10490730" cy="370011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340888E2-9F15-4727-B1EC-9A30FD7B4A52}"/>
              </a:ext>
            </a:extLst>
          </p:cNvPr>
          <p:cNvSpPr txBox="1"/>
          <p:nvPr/>
        </p:nvSpPr>
        <p:spPr>
          <a:xfrm>
            <a:off x="7246070" y="5448961"/>
            <a:ext cx="4343400" cy="369332"/>
          </a:xfrm>
          <a:prstGeom prst="rect">
            <a:avLst/>
          </a:prstGeom>
          <a:noFill/>
        </p:spPr>
        <p:txBody>
          <a:bodyPr wrap="square" rtlCol="0">
            <a:spAutoFit/>
          </a:bodyPr>
          <a:lstStyle/>
          <a:p>
            <a:r>
              <a:rPr lang="en-US" dirty="0"/>
              <a:t>“XKCD” by Randall Munroe www.xkcd.com</a:t>
            </a:r>
            <a:endParaRPr lang="fr-FR" dirty="0"/>
          </a:p>
        </p:txBody>
      </p:sp>
    </p:spTree>
    <p:extLst>
      <p:ext uri="{BB962C8B-B14F-4D97-AF65-F5344CB8AC3E}">
        <p14:creationId xmlns:p14="http://schemas.microsoft.com/office/powerpoint/2010/main" val="2946408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6BEAEF10-6F05-46A4-8D9E-0BFA69A33914}"/>
              </a:ext>
            </a:extLst>
          </p:cNvPr>
          <p:cNvSpPr>
            <a:spLocks noGrp="1"/>
          </p:cNvSpPr>
          <p:nvPr>
            <p:ph type="ctrTitle"/>
          </p:nvPr>
        </p:nvSpPr>
        <p:spPr/>
        <p:txBody>
          <a:bodyPr/>
          <a:lstStyle/>
          <a:p>
            <a:r>
              <a:rPr lang="en-US" dirty="0"/>
              <a:t>Questions?</a:t>
            </a:r>
          </a:p>
        </p:txBody>
      </p:sp>
      <p:sp>
        <p:nvSpPr>
          <p:cNvPr id="5" name="Sous-titre 4">
            <a:extLst>
              <a:ext uri="{FF2B5EF4-FFF2-40B4-BE49-F238E27FC236}">
                <a16:creationId xmlns:a16="http://schemas.microsoft.com/office/drawing/2014/main" id="{55A84D86-426F-472B-B50C-533D94D44711}"/>
              </a:ext>
            </a:extLst>
          </p:cNvPr>
          <p:cNvSpPr>
            <a:spLocks noGrp="1"/>
          </p:cNvSpPr>
          <p:nvPr>
            <p:ph type="subTitle" idx="1"/>
          </p:nvPr>
        </p:nvSpPr>
        <p:spPr/>
        <p:txBody>
          <a:bodyPr>
            <a:noAutofit/>
          </a:bodyPr>
          <a:lstStyle/>
          <a:p>
            <a:endParaRPr lang="en-US" dirty="0"/>
          </a:p>
        </p:txBody>
      </p:sp>
      <p:pic>
        <p:nvPicPr>
          <p:cNvPr id="6" name="Picture 2">
            <a:extLst>
              <a:ext uri="{FF2B5EF4-FFF2-40B4-BE49-F238E27FC236}">
                <a16:creationId xmlns:a16="http://schemas.microsoft.com/office/drawing/2014/main" id="{EF7D4DDC-A4EC-4258-AED5-574DF4B09A5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285FF89A-09DA-43FA-B600-707CE1F6262D}"/>
              </a:ext>
            </a:extLst>
          </p:cNvPr>
          <p:cNvPicPr>
            <a:picLocks noChangeAspect="1"/>
          </p:cNvPicPr>
          <p:nvPr/>
        </p:nvPicPr>
        <p:blipFill>
          <a:blip r:embed="rId4"/>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253971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b="1" dirty="0"/>
              <a:t>Overview of optimization techniques, when/how to use them</a:t>
            </a:r>
          </a:p>
          <a:p>
            <a:pPr lvl="1"/>
            <a:r>
              <a:rPr lang="it-IT" dirty="0"/>
              <a:t>How these techniques power modern Artificial Intelligence</a:t>
            </a:r>
          </a:p>
          <a:p>
            <a:pPr lvl="1"/>
            <a:r>
              <a:rPr lang="it-IT" b="1"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pPr lvl="1"/>
            <a:r>
              <a:rPr lang="it-IT" dirty="0"/>
              <a:t>Keywords for further research (e.g. Neuro-symbolic, AutoML)</a:t>
            </a:r>
          </a:p>
        </p:txBody>
      </p:sp>
      <p:sp>
        <p:nvSpPr>
          <p:cNvPr id="4" name="Flèche : droite 3">
            <a:extLst>
              <a:ext uri="{FF2B5EF4-FFF2-40B4-BE49-F238E27FC236}">
                <a16:creationId xmlns:a16="http://schemas.microsoft.com/office/drawing/2014/main" id="{28B78CCC-2FD7-466A-9F23-3857E21A2FB8}"/>
              </a:ext>
            </a:extLst>
          </p:cNvPr>
          <p:cNvSpPr/>
          <p:nvPr/>
        </p:nvSpPr>
        <p:spPr>
          <a:xfrm>
            <a:off x="641022" y="1932495"/>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dk1"/>
              </a:solidFill>
            </a:endParaRPr>
          </a:p>
        </p:txBody>
      </p:sp>
      <p:sp>
        <p:nvSpPr>
          <p:cNvPr id="5" name="Flèche : droite 4">
            <a:extLst>
              <a:ext uri="{FF2B5EF4-FFF2-40B4-BE49-F238E27FC236}">
                <a16:creationId xmlns:a16="http://schemas.microsoft.com/office/drawing/2014/main" id="{5161A449-136D-4FE0-88D8-B33DCC2E4CBC}"/>
              </a:ext>
            </a:extLst>
          </p:cNvPr>
          <p:cNvSpPr/>
          <p:nvPr/>
        </p:nvSpPr>
        <p:spPr>
          <a:xfrm>
            <a:off x="641022" y="2838801"/>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60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237427-1B44-4451-BE55-5FC821973CDA}"/>
              </a:ext>
            </a:extLst>
          </p:cNvPr>
          <p:cNvSpPr>
            <a:spLocks noGrp="1"/>
          </p:cNvSpPr>
          <p:nvPr>
            <p:ph type="title"/>
          </p:nvPr>
        </p:nvSpPr>
        <p:spPr/>
        <p:txBody>
          <a:bodyPr/>
          <a:lstStyle/>
          <a:p>
            <a:r>
              <a:rPr lang="en-US" dirty="0"/>
              <a:t>What is this class about?</a:t>
            </a:r>
          </a:p>
        </p:txBody>
      </p:sp>
      <p:sp>
        <p:nvSpPr>
          <p:cNvPr id="3" name="Espace réservé du texte 2">
            <a:extLst>
              <a:ext uri="{FF2B5EF4-FFF2-40B4-BE49-F238E27FC236}">
                <a16:creationId xmlns:a16="http://schemas.microsoft.com/office/drawing/2014/main" id="{5C75A81A-0AC4-4149-ACAD-FA372F18D636}"/>
              </a:ext>
            </a:extLst>
          </p:cNvPr>
          <p:cNvSpPr>
            <a:spLocks noGrp="1"/>
          </p:cNvSpPr>
          <p:nvPr>
            <p:ph type="body" sz="quarter" idx="10"/>
          </p:nvPr>
        </p:nvSpPr>
        <p:spPr/>
        <p:txBody>
          <a:bodyPr/>
          <a:lstStyle/>
          <a:p>
            <a:endParaRPr lang="en-US" dirty="0"/>
          </a:p>
        </p:txBody>
      </p:sp>
      <p:graphicFrame>
        <p:nvGraphicFramePr>
          <p:cNvPr id="4" name="Tableau 4">
            <a:extLst>
              <a:ext uri="{FF2B5EF4-FFF2-40B4-BE49-F238E27FC236}">
                <a16:creationId xmlns:a16="http://schemas.microsoft.com/office/drawing/2014/main" id="{B64F8A9C-BA0E-4B09-BAFF-FEA9A42E93BD}"/>
              </a:ext>
            </a:extLst>
          </p:cNvPr>
          <p:cNvGraphicFramePr>
            <a:graphicFrameLocks noGrp="1"/>
          </p:cNvGraphicFramePr>
          <p:nvPr>
            <p:extLst>
              <p:ext uri="{D42A27DB-BD31-4B8C-83A1-F6EECF244321}">
                <p14:modId xmlns:p14="http://schemas.microsoft.com/office/powerpoint/2010/main" val="50586641"/>
              </p:ext>
            </p:extLst>
          </p:nvPr>
        </p:nvGraphicFramePr>
        <p:xfrm>
          <a:off x="838200" y="1423358"/>
          <a:ext cx="3265864" cy="2468880"/>
        </p:xfrm>
        <a:graphic>
          <a:graphicData uri="http://schemas.openxmlformats.org/drawingml/2006/table">
            <a:tbl>
              <a:tblPr firstRow="1" bandRow="1">
                <a:tableStyleId>{5C22544A-7EE6-4342-B048-85BDC9FD1C3A}</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1</a:t>
                      </a:r>
                    </a:p>
                  </a:txBody>
                  <a:tcPr/>
                </a:tc>
                <a:extLst>
                  <a:ext uri="{0D108BD9-81ED-4DB2-BD59-A6C34878D82A}">
                    <a16:rowId xmlns:a16="http://schemas.microsoft.com/office/drawing/2014/main" val="1223316450"/>
                  </a:ext>
                </a:extLst>
              </a:tr>
              <a:tr h="370840">
                <a:tc>
                  <a:txBody>
                    <a:bodyPr/>
                    <a:lstStyle/>
                    <a:p>
                      <a:r>
                        <a:rPr lang="en-US" sz="2000" dirty="0"/>
                        <a:t>- Optimization: introduction</a:t>
                      </a:r>
                    </a:p>
                    <a:p>
                      <a:r>
                        <a:rPr lang="en-US" sz="2000" dirty="0"/>
                        <a:t>- Continuous optimization</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r h="370840">
                <a:tc>
                  <a:txBody>
                    <a:bodyPr/>
                    <a:lstStyle/>
                    <a:p>
                      <a:r>
                        <a:rPr lang="en-US" sz="2000" dirty="0"/>
                        <a:t>- Multi-objective optimization</a:t>
                      </a:r>
                    </a:p>
                  </a:txBody>
                  <a:tcPr/>
                </a:tc>
                <a:extLst>
                  <a:ext uri="{0D108BD9-81ED-4DB2-BD59-A6C34878D82A}">
                    <a16:rowId xmlns:a16="http://schemas.microsoft.com/office/drawing/2014/main" val="1187123678"/>
                  </a:ext>
                </a:extLst>
              </a:tr>
              <a:tr h="370840">
                <a:tc>
                  <a:txBody>
                    <a:bodyPr/>
                    <a:lstStyle/>
                    <a:p>
                      <a:r>
                        <a:rPr lang="en-US" sz="2000" dirty="0"/>
                        <a:t>Exercises</a:t>
                      </a:r>
                    </a:p>
                  </a:txBody>
                  <a:tcPr/>
                </a:tc>
                <a:extLst>
                  <a:ext uri="{0D108BD9-81ED-4DB2-BD59-A6C34878D82A}">
                    <a16:rowId xmlns:a16="http://schemas.microsoft.com/office/drawing/2014/main" val="142864031"/>
                  </a:ext>
                </a:extLst>
              </a:tr>
            </a:tbl>
          </a:graphicData>
        </a:graphic>
      </p:graphicFrame>
      <p:graphicFrame>
        <p:nvGraphicFramePr>
          <p:cNvPr id="5" name="Tableau 4">
            <a:extLst>
              <a:ext uri="{FF2B5EF4-FFF2-40B4-BE49-F238E27FC236}">
                <a16:creationId xmlns:a16="http://schemas.microsoft.com/office/drawing/2014/main" id="{B7B12E81-A8EF-4EC7-A88F-2513B58D3F4D}"/>
              </a:ext>
            </a:extLst>
          </p:cNvPr>
          <p:cNvGraphicFramePr>
            <a:graphicFrameLocks noGrp="1"/>
          </p:cNvGraphicFramePr>
          <p:nvPr>
            <p:extLst>
              <p:ext uri="{D42A27DB-BD31-4B8C-83A1-F6EECF244321}">
                <p14:modId xmlns:p14="http://schemas.microsoft.com/office/powerpoint/2010/main" val="1375629143"/>
              </p:ext>
            </p:extLst>
          </p:nvPr>
        </p:nvGraphicFramePr>
        <p:xfrm>
          <a:off x="4463068" y="1423358"/>
          <a:ext cx="3265864" cy="3352800"/>
        </p:xfrm>
        <a:graphic>
          <a:graphicData uri="http://schemas.openxmlformats.org/drawingml/2006/table">
            <a:tbl>
              <a:tblPr firstRow="1" bandRow="1">
                <a:tableStyleId>{93296810-A885-4BE3-A3E7-6D5BEEA58F35}</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2</a:t>
                      </a:r>
                    </a:p>
                  </a:txBody>
                  <a:tcPr/>
                </a:tc>
                <a:extLst>
                  <a:ext uri="{0D108BD9-81ED-4DB2-BD59-A6C34878D82A}">
                    <a16:rowId xmlns:a16="http://schemas.microsoft.com/office/drawing/2014/main" val="1223316450"/>
                  </a:ext>
                </a:extLst>
              </a:tr>
              <a:tr h="370840">
                <a:tc>
                  <a:txBody>
                    <a:bodyPr/>
                    <a:lstStyle/>
                    <a:p>
                      <a:r>
                        <a:rPr lang="en-US" sz="2000" dirty="0"/>
                        <a:t>- Linear programming</a:t>
                      </a:r>
                    </a:p>
                  </a:txBody>
                  <a:tcPr/>
                </a:tc>
                <a:extLst>
                  <a:ext uri="{0D108BD9-81ED-4DB2-BD59-A6C34878D82A}">
                    <a16:rowId xmlns:a16="http://schemas.microsoft.com/office/drawing/2014/main" val="29977548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 Discrete optimization</a:t>
                      </a:r>
                    </a:p>
                  </a:txBody>
                  <a:tcPr/>
                </a:tc>
                <a:extLst>
                  <a:ext uri="{0D108BD9-81ED-4DB2-BD59-A6C34878D82A}">
                    <a16:rowId xmlns:a16="http://schemas.microsoft.com/office/drawing/2014/main" val="3178717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Exercises</a:t>
                      </a:r>
                    </a:p>
                  </a:txBody>
                  <a:tcPr/>
                </a:tc>
                <a:extLst>
                  <a:ext uri="{0D108BD9-81ED-4DB2-BD59-A6C34878D82A}">
                    <a16:rowId xmlns:a16="http://schemas.microsoft.com/office/drawing/2014/main" val="4017585940"/>
                  </a:ext>
                </a:extLst>
              </a:tr>
              <a:tr h="370840">
                <a:tc>
                  <a:txBody>
                    <a:bodyPr/>
                    <a:lstStyle/>
                    <a:p>
                      <a:r>
                        <a:rPr lang="en-US" sz="2000" dirty="0"/>
                        <a:t>- Optimizing structures</a:t>
                      </a:r>
                    </a:p>
                  </a:txBody>
                  <a:tcPr/>
                </a:tc>
                <a:extLst>
                  <a:ext uri="{0D108BD9-81ED-4DB2-BD59-A6C34878D82A}">
                    <a16:rowId xmlns:a16="http://schemas.microsoft.com/office/drawing/2014/main" val="400040881"/>
                  </a:ext>
                </a:extLst>
              </a:tr>
              <a:tr h="370840">
                <a:tc>
                  <a:txBody>
                    <a:bodyPr/>
                    <a:lstStyle/>
                    <a:p>
                      <a:r>
                        <a:rPr lang="en-US" sz="2000" dirty="0"/>
                        <a:t>Exercises</a:t>
                      </a:r>
                    </a:p>
                  </a:txBody>
                  <a:tcPr/>
                </a:tc>
                <a:extLst>
                  <a:ext uri="{0D108BD9-81ED-4DB2-BD59-A6C34878D82A}">
                    <a16:rowId xmlns:a16="http://schemas.microsoft.com/office/drawing/2014/main" val="4160223534"/>
                  </a:ext>
                </a:extLst>
              </a:tr>
              <a:tr h="370840">
                <a:tc>
                  <a:txBody>
                    <a:bodyPr/>
                    <a:lstStyle/>
                    <a:p>
                      <a:r>
                        <a:rPr lang="en-US" sz="2000" dirty="0"/>
                        <a:t>- Optimization in ML</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bl>
          </a:graphicData>
        </a:graphic>
      </p:graphicFrame>
      <p:graphicFrame>
        <p:nvGraphicFramePr>
          <p:cNvPr id="6" name="Tableau 5">
            <a:extLst>
              <a:ext uri="{FF2B5EF4-FFF2-40B4-BE49-F238E27FC236}">
                <a16:creationId xmlns:a16="http://schemas.microsoft.com/office/drawing/2014/main" id="{3DB25A5B-1639-4C41-B27D-084B430C3C00}"/>
              </a:ext>
            </a:extLst>
          </p:cNvPr>
          <p:cNvGraphicFramePr>
            <a:graphicFrameLocks noGrp="1"/>
          </p:cNvGraphicFramePr>
          <p:nvPr>
            <p:extLst>
              <p:ext uri="{D42A27DB-BD31-4B8C-83A1-F6EECF244321}">
                <p14:modId xmlns:p14="http://schemas.microsoft.com/office/powerpoint/2010/main" val="1268936606"/>
              </p:ext>
            </p:extLst>
          </p:nvPr>
        </p:nvGraphicFramePr>
        <p:xfrm>
          <a:off x="8087936" y="1423358"/>
          <a:ext cx="3265864" cy="1676400"/>
        </p:xfrm>
        <a:graphic>
          <a:graphicData uri="http://schemas.openxmlformats.org/drawingml/2006/table">
            <a:tbl>
              <a:tblPr firstRow="1" bandRow="1">
                <a:tableStyleId>{00A15C55-8517-42AA-B614-E9B94910E393}</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3</a:t>
                      </a:r>
                    </a:p>
                  </a:txBody>
                  <a:tcPr/>
                </a:tc>
                <a:extLst>
                  <a:ext uri="{0D108BD9-81ED-4DB2-BD59-A6C34878D82A}">
                    <a16:rowId xmlns:a16="http://schemas.microsoft.com/office/drawing/2014/main" val="1223316450"/>
                  </a:ext>
                </a:extLst>
              </a:tr>
              <a:tr h="370840">
                <a:tc>
                  <a:txBody>
                    <a:bodyPr/>
                    <a:lstStyle/>
                    <a:p>
                      <a:r>
                        <a:rPr lang="en-US" sz="2000" dirty="0"/>
                        <a:t>- Hyperparameter optimization</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bl>
          </a:graphicData>
        </a:graphic>
      </p:graphicFrame>
      <p:graphicFrame>
        <p:nvGraphicFramePr>
          <p:cNvPr id="7" name="Tableau 6">
            <a:extLst>
              <a:ext uri="{FF2B5EF4-FFF2-40B4-BE49-F238E27FC236}">
                <a16:creationId xmlns:a16="http://schemas.microsoft.com/office/drawing/2014/main" id="{7FE575C5-5C7A-4B81-BE8A-1750D9DCA779}"/>
              </a:ext>
            </a:extLst>
          </p:cNvPr>
          <p:cNvGraphicFramePr>
            <a:graphicFrameLocks noGrp="1"/>
          </p:cNvGraphicFramePr>
          <p:nvPr>
            <p:extLst>
              <p:ext uri="{D42A27DB-BD31-4B8C-83A1-F6EECF244321}">
                <p14:modId xmlns:p14="http://schemas.microsoft.com/office/powerpoint/2010/main" val="591240994"/>
              </p:ext>
            </p:extLst>
          </p:nvPr>
        </p:nvGraphicFramePr>
        <p:xfrm>
          <a:off x="8087936" y="3289538"/>
          <a:ext cx="3265864" cy="1371600"/>
        </p:xfrm>
        <a:graphic>
          <a:graphicData uri="http://schemas.openxmlformats.org/drawingml/2006/table">
            <a:tbl>
              <a:tblPr firstRow="1" bandRow="1">
                <a:tableStyleId>{21E4AEA4-8DFA-4A89-87EB-49C32662AFE0}</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4</a:t>
                      </a:r>
                    </a:p>
                  </a:txBody>
                  <a:tcPr/>
                </a:tc>
                <a:extLst>
                  <a:ext uri="{0D108BD9-81ED-4DB2-BD59-A6C34878D82A}">
                    <a16:rowId xmlns:a16="http://schemas.microsoft.com/office/drawing/2014/main" val="1223316450"/>
                  </a:ext>
                </a:extLst>
              </a:tr>
              <a:tr h="370840">
                <a:tc>
                  <a:txBody>
                    <a:bodyPr/>
                    <a:lstStyle/>
                    <a:p>
                      <a:r>
                        <a:rPr lang="en-US" sz="2000" dirty="0"/>
                        <a:t>Discussion</a:t>
                      </a:r>
                    </a:p>
                  </a:txBody>
                  <a:tcPr/>
                </a:tc>
                <a:extLst>
                  <a:ext uri="{0D108BD9-81ED-4DB2-BD59-A6C34878D82A}">
                    <a16:rowId xmlns:a16="http://schemas.microsoft.com/office/drawing/2014/main" val="3931945244"/>
                  </a:ext>
                </a:extLst>
              </a:tr>
              <a:tr h="370840">
                <a:tc>
                  <a:txBody>
                    <a:bodyPr/>
                    <a:lstStyle/>
                    <a:p>
                      <a:r>
                        <a:rPr lang="en-US" sz="2000" dirty="0"/>
                        <a:t>- Recent developments</a:t>
                      </a:r>
                    </a:p>
                  </a:txBody>
                  <a:tcPr/>
                </a:tc>
                <a:extLst>
                  <a:ext uri="{0D108BD9-81ED-4DB2-BD59-A6C34878D82A}">
                    <a16:rowId xmlns:a16="http://schemas.microsoft.com/office/drawing/2014/main" val="395395860"/>
                  </a:ext>
                </a:extLst>
              </a:tr>
            </a:tbl>
          </a:graphicData>
        </a:graphic>
      </p:graphicFrame>
    </p:spTree>
    <p:extLst>
      <p:ext uri="{BB962C8B-B14F-4D97-AF65-F5344CB8AC3E}">
        <p14:creationId xmlns:p14="http://schemas.microsoft.com/office/powerpoint/2010/main" val="61347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959D8-242A-4ECD-AE54-458183744F7A}"/>
              </a:ext>
            </a:extLst>
          </p:cNvPr>
          <p:cNvSpPr>
            <a:spLocks noGrp="1"/>
          </p:cNvSpPr>
          <p:nvPr>
            <p:ph type="title"/>
          </p:nvPr>
        </p:nvSpPr>
        <p:spPr/>
        <p:txBody>
          <a:bodyPr/>
          <a:lstStyle/>
          <a:p>
            <a:r>
              <a:rPr lang="en-US" dirty="0"/>
              <a:t>What is this class about?</a:t>
            </a:r>
          </a:p>
        </p:txBody>
      </p:sp>
      <p:sp>
        <p:nvSpPr>
          <p:cNvPr id="3" name="Espace réservé du texte 2">
            <a:extLst>
              <a:ext uri="{FF2B5EF4-FFF2-40B4-BE49-F238E27FC236}">
                <a16:creationId xmlns:a16="http://schemas.microsoft.com/office/drawing/2014/main" id="{755F0941-E310-4045-8B66-D823812F0C22}"/>
              </a:ext>
            </a:extLst>
          </p:cNvPr>
          <p:cNvSpPr>
            <a:spLocks noGrp="1"/>
          </p:cNvSpPr>
          <p:nvPr>
            <p:ph type="body" sz="quarter" idx="10"/>
          </p:nvPr>
        </p:nvSpPr>
        <p:spPr/>
        <p:txBody>
          <a:bodyPr/>
          <a:lstStyle/>
          <a:p>
            <a:r>
              <a:rPr lang="en-US" b="1" dirty="0"/>
              <a:t>General ideas</a:t>
            </a:r>
            <a:r>
              <a:rPr lang="en-US" dirty="0"/>
              <a:t> are relatively easy to grasp</a:t>
            </a:r>
          </a:p>
          <a:p>
            <a:r>
              <a:rPr lang="en-US" b="1" dirty="0"/>
              <a:t>Details</a:t>
            </a:r>
            <a:r>
              <a:rPr lang="en-US" dirty="0"/>
              <a:t> are complicated and require longer study</a:t>
            </a:r>
          </a:p>
          <a:p>
            <a:r>
              <a:rPr lang="en-US" dirty="0"/>
              <a:t>Get the general idea, try to understand if it fits your problem</a:t>
            </a:r>
          </a:p>
          <a:p>
            <a:endParaRPr lang="en-US" dirty="0"/>
          </a:p>
        </p:txBody>
      </p:sp>
      <p:pic>
        <p:nvPicPr>
          <p:cNvPr id="1026" name="Picture 2" descr="How to Assess Attention to Detail in Job Applicants | Toggl Hire">
            <a:extLst>
              <a:ext uri="{FF2B5EF4-FFF2-40B4-BE49-F238E27FC236}">
                <a16:creationId xmlns:a16="http://schemas.microsoft.com/office/drawing/2014/main" id="{2D546C60-A4BA-4F7B-8934-0D5F2D39A6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1258" y="3276633"/>
            <a:ext cx="2822542" cy="2822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52D00C-B651-4C34-B0C2-F66ACE962D88}"/>
              </a:ext>
            </a:extLst>
          </p:cNvPr>
          <p:cNvSpPr>
            <a:spLocks noGrp="1"/>
          </p:cNvSpPr>
          <p:nvPr>
            <p:ph type="title"/>
          </p:nvPr>
        </p:nvSpPr>
        <p:spPr/>
        <p:txBody>
          <a:bodyPr/>
          <a:lstStyle/>
          <a:p>
            <a:r>
              <a:rPr lang="it-IT" dirty="0"/>
              <a:t>Who am I?</a:t>
            </a:r>
            <a:endParaRPr lang="en-US" dirty="0"/>
          </a:p>
        </p:txBody>
      </p:sp>
      <p:sp>
        <p:nvSpPr>
          <p:cNvPr id="3" name="Espace réservé du texte 2">
            <a:extLst>
              <a:ext uri="{FF2B5EF4-FFF2-40B4-BE49-F238E27FC236}">
                <a16:creationId xmlns:a16="http://schemas.microsoft.com/office/drawing/2014/main" id="{F7BA5FCD-3509-40BD-A256-54FAD13A5F1A}"/>
              </a:ext>
            </a:extLst>
          </p:cNvPr>
          <p:cNvSpPr>
            <a:spLocks noGrp="1"/>
          </p:cNvSpPr>
          <p:nvPr>
            <p:ph type="body" sz="quarter" idx="10"/>
          </p:nvPr>
        </p:nvSpPr>
        <p:spPr/>
        <p:txBody>
          <a:bodyPr>
            <a:noAutofit/>
          </a:bodyPr>
          <a:lstStyle/>
          <a:p>
            <a:r>
              <a:rPr lang="en-US" dirty="0"/>
              <a:t>Career</a:t>
            </a:r>
          </a:p>
          <a:p>
            <a:pPr lvl="1"/>
            <a:r>
              <a:rPr lang="en-US" dirty="0"/>
              <a:t>Bachelor and Master in Computer Science Engineering</a:t>
            </a:r>
          </a:p>
          <a:p>
            <a:pPr lvl="1"/>
            <a:r>
              <a:rPr lang="en-US" dirty="0"/>
              <a:t>Ph.D. from </a:t>
            </a:r>
            <a:r>
              <a:rPr lang="en-US" dirty="0" err="1"/>
              <a:t>Politecnico</a:t>
            </a:r>
            <a:r>
              <a:rPr lang="en-US" dirty="0"/>
              <a:t> di Torino, Italy, in 2011</a:t>
            </a:r>
          </a:p>
          <a:p>
            <a:pPr lvl="1"/>
            <a:r>
              <a:rPr lang="en-US" dirty="0"/>
              <a:t>Permanent researcher in France since late 2012 (INRAE)</a:t>
            </a:r>
          </a:p>
          <a:p>
            <a:pPr lvl="1"/>
            <a:r>
              <a:rPr lang="en-US" dirty="0"/>
              <a:t>Senior researcher since 2023</a:t>
            </a:r>
          </a:p>
          <a:p>
            <a:r>
              <a:rPr lang="en-US" dirty="0"/>
              <a:t>Research interests</a:t>
            </a:r>
          </a:p>
          <a:p>
            <a:pPr lvl="1"/>
            <a:r>
              <a:rPr lang="en-US" dirty="0"/>
              <a:t>Stochastic optimization</a:t>
            </a:r>
          </a:p>
          <a:p>
            <a:pPr lvl="1"/>
            <a:r>
              <a:rPr lang="en-US" dirty="0"/>
              <a:t>Machine learning (Explainable AI)</a:t>
            </a:r>
          </a:p>
          <a:p>
            <a:pPr lvl="1"/>
            <a:r>
              <a:rPr lang="en-US" dirty="0"/>
              <a:t>Applied to biological/agri-food data</a:t>
            </a:r>
          </a:p>
          <a:p>
            <a:pPr lvl="1"/>
            <a:r>
              <a:rPr lang="en-US" dirty="0"/>
              <a:t>Research: applied + algorithms</a:t>
            </a:r>
          </a:p>
        </p:txBody>
      </p:sp>
      <p:pic>
        <p:nvPicPr>
          <p:cNvPr id="4" name="Picture 2" descr="Image result for polandball italy france">
            <a:extLst>
              <a:ext uri="{FF2B5EF4-FFF2-40B4-BE49-F238E27FC236}">
                <a16:creationId xmlns:a16="http://schemas.microsoft.com/office/drawing/2014/main" id="{83A51F7B-A966-419B-8382-5C79D76BF39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930"/>
          <a:stretch/>
        </p:blipFill>
        <p:spPr bwMode="auto">
          <a:xfrm>
            <a:off x="6985262" y="3314570"/>
            <a:ext cx="5206738" cy="297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66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minimize wind resistance</a:t>
            </a:r>
          </a:p>
          <a:p>
            <a:pPr lvl="1"/>
            <a:r>
              <a:rPr lang="it-IT" dirty="0"/>
              <a:t>Values of the weights of a neural network to best perform a task</a:t>
            </a:r>
          </a:p>
          <a:p>
            <a:pPr lvl="1"/>
            <a:r>
              <a:rPr lang="it-IT" dirty="0"/>
              <a:t>Weight distribution in a plane to minimize shaking</a:t>
            </a:r>
          </a:p>
          <a:p>
            <a:pPr lvl="1"/>
            <a:r>
              <a:rPr lang="it-IT" dirty="0"/>
              <a:t>Pick a stock market portfolio to maximize revenue</a:t>
            </a:r>
          </a:p>
          <a:p>
            <a:pPr lvl="1"/>
            <a:r>
              <a:rPr lang="it-IT" dirty="0"/>
              <a:t>Trace route inside a city to reach a point as fast as possible</a:t>
            </a:r>
          </a:p>
          <a:p>
            <a:pPr lvl="1"/>
            <a:r>
              <a:rPr lang="it-IT" dirty="0"/>
              <a:t>Choose career that makes you satisfied and happy</a:t>
            </a:r>
          </a:p>
          <a:p>
            <a:pPr lvl="1"/>
            <a:r>
              <a:rPr lang="it-IT" dirty="0"/>
              <a:t>...</a:t>
            </a:r>
            <a:endParaRPr lang="en-US" dirty="0"/>
          </a:p>
        </p:txBody>
      </p:sp>
    </p:spTree>
    <p:extLst>
      <p:ext uri="{BB962C8B-B14F-4D97-AF65-F5344CB8AC3E}">
        <p14:creationId xmlns:p14="http://schemas.microsoft.com/office/powerpoint/2010/main" val="362143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Tree>
    <p:extLst>
      <p:ext uri="{BB962C8B-B14F-4D97-AF65-F5344CB8AC3E}">
        <p14:creationId xmlns:p14="http://schemas.microsoft.com/office/powerpoint/2010/main" val="31046499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2100</Words>
  <Application>Microsoft Office PowerPoint</Application>
  <PresentationFormat>Grand écran</PresentationFormat>
  <Paragraphs>298</Paragraphs>
  <Slides>37</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37</vt:i4>
      </vt:variant>
    </vt:vector>
  </HeadingPairs>
  <TitlesOfParts>
    <vt:vector size="43" baseType="lpstr">
      <vt:lpstr>Arial</vt:lpstr>
      <vt:lpstr>Calibri</vt:lpstr>
      <vt:lpstr>Calibri Light</vt:lpstr>
      <vt:lpstr>Cambria Math</vt:lpstr>
      <vt:lpstr>Raleway</vt:lpstr>
      <vt:lpstr>Thème Office</vt:lpstr>
      <vt:lpstr>Optimization algorithms for Artificial Intelligence: Introduction</vt:lpstr>
      <vt:lpstr>Outline</vt:lpstr>
      <vt:lpstr>What is this class about?</vt:lpstr>
      <vt:lpstr>What is this class about?</vt:lpstr>
      <vt:lpstr>What is this class about?</vt:lpstr>
      <vt:lpstr>What is this class about?</vt:lpstr>
      <vt:lpstr>Who am I?</vt:lpstr>
      <vt:lpstr>What is optimization?</vt:lpstr>
      <vt:lpstr>What is optimization?</vt:lpstr>
      <vt:lpstr>What is optimization?</vt:lpstr>
      <vt:lpstr>What is optimization?</vt:lpstr>
      <vt:lpstr>What is optimization?</vt:lpstr>
      <vt:lpstr>What is an algorithm?</vt:lpstr>
      <vt:lpstr>What is an algorithm?</vt:lpstr>
      <vt:lpstr>What is an algorithm?</vt:lpstr>
      <vt:lpstr>What is an algorithm?</vt:lpstr>
      <vt:lpstr>What is Artificial Intelligence?</vt:lpstr>
      <vt:lpstr>What is Artificial Intelligence?</vt:lpstr>
      <vt:lpstr>Symbolic AI</vt:lpstr>
      <vt:lpstr>Symbolic AI</vt:lpstr>
      <vt:lpstr>Symbolic AI</vt:lpstr>
      <vt:lpstr>Symbolic AI</vt:lpstr>
      <vt:lpstr>Machine learning</vt:lpstr>
      <vt:lpstr>Machine learning (supervised)</vt:lpstr>
      <vt:lpstr>Machine learning</vt:lpstr>
      <vt:lpstr>Machine learning</vt:lpstr>
      <vt:lpstr>Machine learning</vt:lpstr>
      <vt:lpstr>Reinforcement learning</vt:lpstr>
      <vt:lpstr>Neuro-symbolic AI (NeSy)</vt:lpstr>
      <vt:lpstr>Artificial General Intelligence</vt:lpstr>
      <vt:lpstr>Is optimization a kind of AI?</vt:lpstr>
      <vt:lpstr>Relationship between AI and optimization?</vt:lpstr>
      <vt:lpstr>Relationship between AI and optimization?</vt:lpstr>
      <vt:lpstr>Relationship between AI and optimization?</vt:lpstr>
      <vt:lpstr>Is it always good to optimize?</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Alberto Tonda</dc:creator>
  <cp:lastModifiedBy>Alberto Tonda</cp:lastModifiedBy>
  <cp:revision>229</cp:revision>
  <dcterms:created xsi:type="dcterms:W3CDTF">2020-06-05T13:14:31Z</dcterms:created>
  <dcterms:modified xsi:type="dcterms:W3CDTF">2025-03-29T10:35:18Z</dcterms:modified>
</cp:coreProperties>
</file>