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9" r:id="rId13"/>
    <p:sldId id="268" r:id="rId14"/>
    <p:sldId id="40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161E-E51F-4E13-98C0-6C32CFB0148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C6213-7C50-4A3B-9A37-49079E4DB2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C6213-7C50-4A3B-9A37-49079E4DB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C6213-7C50-4A3B-9A37-49079E4DB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C6213-7C50-4A3B-9A37-49079E4DB2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9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C6213-7C50-4A3B-9A37-49079E4DB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NEURAL NETWORKS TECHNICAL JARGON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Neural networks technical jargon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“Filters” in CNNs</a:t>
            </a:r>
          </a:p>
          <a:p>
            <a:pPr lvl="1"/>
            <a:r>
              <a:rPr lang="en-US" dirty="0"/>
              <a:t>Each “filter” corresponds to a set of weights in a convolution</a:t>
            </a:r>
          </a:p>
          <a:p>
            <a:pPr lvl="1"/>
            <a:r>
              <a:rPr lang="en-US" dirty="0"/>
              <a:t>Each filter outputs the result of a single convolution</a:t>
            </a:r>
          </a:p>
          <a:p>
            <a:pPr lvl="1"/>
            <a:r>
              <a:rPr lang="en-US" dirty="0"/>
              <a:t>Terminology: number of channels == number of filters</a:t>
            </a:r>
          </a:p>
          <a:p>
            <a:r>
              <a:rPr lang="en-US" dirty="0"/>
              <a:t>Output shape</a:t>
            </a:r>
          </a:p>
          <a:p>
            <a:pPr lvl="1"/>
            <a:r>
              <a:rPr lang="en-US" dirty="0"/>
              <a:t>Imagine an input tensor of one image (1, c, h, w)</a:t>
            </a:r>
          </a:p>
          <a:p>
            <a:pPr lvl="1"/>
            <a:r>
              <a:rPr lang="en-US" dirty="0"/>
              <a:t>Conv. module: padding=1, stride=1, kernel=3, </a:t>
            </a:r>
            <a:r>
              <a:rPr lang="en-US" dirty="0" err="1"/>
              <a:t>out_channels</a:t>
            </a:r>
            <a:r>
              <a:rPr lang="en-US" dirty="0"/>
              <a:t>=64</a:t>
            </a:r>
          </a:p>
          <a:p>
            <a:pPr lvl="1"/>
            <a:r>
              <a:rPr lang="en-US" dirty="0"/>
              <a:t>Shape of the output tensor: (1, </a:t>
            </a:r>
            <a:r>
              <a:rPr lang="en-US" b="1" dirty="0">
                <a:solidFill>
                  <a:srgbClr val="FF0000"/>
                </a:solidFill>
              </a:rPr>
              <a:t>64</a:t>
            </a:r>
            <a:r>
              <a:rPr lang="en-US" dirty="0"/>
              <a:t>, h, w)</a:t>
            </a:r>
          </a:p>
        </p:txBody>
      </p:sp>
    </p:spTree>
    <p:extLst>
      <p:ext uri="{BB962C8B-B14F-4D97-AF65-F5344CB8AC3E}">
        <p14:creationId xmlns:p14="http://schemas.microsoft.com/office/powerpoint/2010/main" val="202488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B662BB-A4FC-4C51-BDDC-60DFD82A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89" y="3499097"/>
            <a:ext cx="4952411" cy="278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7772FB-1F70-471E-9F9D-875BEEA8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24CA1D-9A54-4E2F-A345-72FB989D5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i="1" dirty="0"/>
              <a:t>Imprecise</a:t>
            </a:r>
            <a:r>
              <a:rPr lang="en-US" dirty="0"/>
              <a:t>, but generally a structure like</a:t>
            </a:r>
          </a:p>
          <a:p>
            <a:pPr lvl="1"/>
            <a:r>
              <a:rPr lang="en-US" dirty="0"/>
              <a:t>Convolutional module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Downscaling (</a:t>
            </a:r>
            <a:r>
              <a:rPr lang="en-US" dirty="0" err="1"/>
              <a:t>MaxPooling</a:t>
            </a:r>
            <a:r>
              <a:rPr lang="en-US" dirty="0"/>
              <a:t>, or </a:t>
            </a:r>
            <a:r>
              <a:rPr lang="en-US" dirty="0" err="1"/>
              <a:t>AvgPooling</a:t>
            </a:r>
            <a:r>
              <a:rPr lang="en-US" dirty="0"/>
              <a:t>)</a:t>
            </a:r>
          </a:p>
          <a:p>
            <a:r>
              <a:rPr lang="en-US" dirty="0"/>
              <a:t>Sometimes it can be more complex</a:t>
            </a:r>
          </a:p>
          <a:p>
            <a:pPr lvl="1"/>
            <a:r>
              <a:rPr lang="en-US" dirty="0"/>
              <a:t>Convolutional module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Convolutional module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Downscaling</a:t>
            </a:r>
          </a:p>
        </p:txBody>
      </p:sp>
    </p:spTree>
    <p:extLst>
      <p:ext uri="{BB962C8B-B14F-4D97-AF65-F5344CB8AC3E}">
        <p14:creationId xmlns:p14="http://schemas.microsoft.com/office/powerpoint/2010/main" val="158214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“Units” in RNNs</a:t>
            </a:r>
          </a:p>
          <a:p>
            <a:pPr lvl="1"/>
            <a:r>
              <a:rPr lang="en-US" dirty="0"/>
              <a:t>Each “unit” corresponds to a set of weights</a:t>
            </a:r>
          </a:p>
          <a:p>
            <a:pPr lvl="1"/>
            <a:r>
              <a:rPr lang="en-US" dirty="0"/>
              <a:t>Size of the hidden state tensor == number of units</a:t>
            </a:r>
          </a:p>
          <a:p>
            <a:pPr lvl="1"/>
            <a:r>
              <a:rPr lang="en-US" dirty="0"/>
              <a:t>Output shape depends on number of units</a:t>
            </a:r>
          </a:p>
        </p:txBody>
      </p:sp>
    </p:spTree>
    <p:extLst>
      <p:ext uri="{BB962C8B-B14F-4D97-AF65-F5344CB8AC3E}">
        <p14:creationId xmlns:p14="http://schemas.microsoft.com/office/powerpoint/2010/main" val="407193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0B84-BC12-467A-ABCA-C56D5FD3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module/block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E29820-6493-4286-AAD1-AB44E85A6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Typical composition</a:t>
            </a:r>
          </a:p>
          <a:p>
            <a:pPr lvl="1"/>
            <a:r>
              <a:rPr lang="en-US" dirty="0"/>
              <a:t>Attention module</a:t>
            </a:r>
          </a:p>
          <a:p>
            <a:pPr lvl="1"/>
            <a:r>
              <a:rPr lang="en-US" dirty="0"/>
              <a:t>Addition and normalization</a:t>
            </a:r>
          </a:p>
          <a:p>
            <a:pPr lvl="1"/>
            <a:r>
              <a:rPr lang="en-US" dirty="0"/>
              <a:t>Linear module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Normalization</a:t>
            </a:r>
          </a:p>
        </p:txBody>
      </p:sp>
      <p:pic>
        <p:nvPicPr>
          <p:cNvPr id="4" name="Picture 2" descr="Foundation Models, Transformers, BERT and GPT | Niklas Heidloff">
            <a:extLst>
              <a:ext uri="{FF2B5EF4-FFF2-40B4-BE49-F238E27FC236}">
                <a16:creationId xmlns:a16="http://schemas.microsoft.com/office/drawing/2014/main" id="{030A7289-03A3-4CE4-B901-D06E86A11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37713" r="50750" b="26705"/>
          <a:stretch/>
        </p:blipFill>
        <p:spPr bwMode="auto">
          <a:xfrm>
            <a:off x="8210745" y="2177860"/>
            <a:ext cx="2460397" cy="34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2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jargon</a:t>
            </a:r>
          </a:p>
          <a:p>
            <a:r>
              <a:rPr lang="it-IT" dirty="0"/>
              <a:t>Neurons, units, filters, dimensions...?</a:t>
            </a:r>
          </a:p>
          <a:p>
            <a:r>
              <a:rPr lang="en-US" dirty="0"/>
              <a:t>Names for types of layers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9BFF1-EBEF-4602-B041-EFEC24FA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= confusing terminology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29176-1DC5-491A-8DF4-464FDB765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Multiple sub-communities, using different terminology</a:t>
            </a:r>
          </a:p>
          <a:p>
            <a:r>
              <a:rPr lang="en-US" dirty="0"/>
              <a:t>Different ways of viewing/formalizing </a:t>
            </a:r>
            <a:r>
              <a:rPr lang="en-US" i="1" dirty="0"/>
              <a:t>same thing</a:t>
            </a:r>
          </a:p>
          <a:p>
            <a:pPr lvl="1"/>
            <a:r>
              <a:rPr lang="en-US" dirty="0"/>
              <a:t>Layers vs Modules</a:t>
            </a:r>
          </a:p>
          <a:p>
            <a:pPr lvl="1"/>
            <a:r>
              <a:rPr lang="en-US" dirty="0"/>
              <a:t>Units vs Filters vs Neurons</a:t>
            </a:r>
          </a:p>
          <a:p>
            <a:pPr lvl="1"/>
            <a:r>
              <a:rPr lang="en-US" dirty="0"/>
              <a:t>Fully connected layers, convolutional layers…?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terms describe </a:t>
            </a:r>
            <a:r>
              <a:rPr lang="en-US" b="1" dirty="0"/>
              <a:t>shape of tensors</a:t>
            </a:r>
            <a:r>
              <a:rPr lang="en-US" dirty="0"/>
              <a:t> in output to a module</a:t>
            </a:r>
          </a:p>
          <a:p>
            <a:r>
              <a:rPr lang="en-US" dirty="0"/>
              <a:t>One </a:t>
            </a:r>
            <a:r>
              <a:rPr lang="en-US" b="1" dirty="0"/>
              <a:t>tensor dimension</a:t>
            </a:r>
            <a:r>
              <a:rPr lang="en-US" dirty="0"/>
              <a:t> depends on &lt;term&gt;</a:t>
            </a:r>
          </a:p>
          <a:p>
            <a:r>
              <a:rPr lang="en-US" dirty="0"/>
              <a:t>Fundamental idea: </a:t>
            </a:r>
            <a:r>
              <a:rPr lang="en-US" b="1" dirty="0"/>
              <a:t>unitary operation</a:t>
            </a:r>
            <a:endParaRPr lang="en-US" dirty="0"/>
          </a:p>
          <a:p>
            <a:pPr lvl="1"/>
            <a:r>
              <a:rPr lang="en-US" dirty="0"/>
              <a:t>The operation can be repeated several times by different units</a:t>
            </a:r>
          </a:p>
          <a:p>
            <a:pPr lvl="1"/>
            <a:r>
              <a:rPr lang="en-US" dirty="0"/>
              <a:t>Each unit will produce a new dimension in the output tensor</a:t>
            </a:r>
          </a:p>
        </p:txBody>
      </p:sp>
    </p:spTree>
    <p:extLst>
      <p:ext uri="{BB962C8B-B14F-4D97-AF65-F5344CB8AC3E}">
        <p14:creationId xmlns:p14="http://schemas.microsoft.com/office/powerpoint/2010/main" val="15390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“Neurons”</a:t>
            </a:r>
          </a:p>
          <a:p>
            <a:pPr lvl="1"/>
            <a:r>
              <a:rPr lang="en-US" dirty="0"/>
              <a:t>One neuron outputs </a:t>
            </a:r>
            <a:r>
              <a:rPr lang="en-US" b="1" dirty="0"/>
              <a:t>one value</a:t>
            </a:r>
            <a:r>
              <a:rPr lang="en-US" dirty="0"/>
              <a:t>, two neurons, two values, etc.</a:t>
            </a:r>
          </a:p>
          <a:p>
            <a:pPr lvl="1"/>
            <a:r>
              <a:rPr lang="en-US" b="1" dirty="0"/>
              <a:t>Number of neurons</a:t>
            </a:r>
            <a:r>
              <a:rPr lang="en-US" dirty="0"/>
              <a:t> -&gt; Output tensor dimension</a:t>
            </a:r>
            <a:endParaRPr lang="en-US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54B2403-4ACF-41A9-8B94-B76C9189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29" y="3186260"/>
            <a:ext cx="5763142" cy="29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3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“Neurons”</a:t>
            </a:r>
          </a:p>
          <a:p>
            <a:pPr lvl="1"/>
            <a:r>
              <a:rPr lang="en-US" dirty="0"/>
              <a:t>One neuron outputs </a:t>
            </a:r>
            <a:r>
              <a:rPr lang="en-US" b="1" dirty="0"/>
              <a:t>one value</a:t>
            </a:r>
            <a:r>
              <a:rPr lang="en-US" dirty="0"/>
              <a:t>, two neurons, two values, etc.</a:t>
            </a:r>
          </a:p>
          <a:p>
            <a:pPr lvl="1"/>
            <a:r>
              <a:rPr lang="en-US" b="1" dirty="0"/>
              <a:t>Number of neurons</a:t>
            </a:r>
            <a:r>
              <a:rPr lang="en-US" dirty="0"/>
              <a:t> -&gt; Output tensor dimension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8FE56-9B49-4AAD-8214-D096EF370216}"/>
              </a:ext>
            </a:extLst>
          </p:cNvPr>
          <p:cNvSpPr/>
          <p:nvPr/>
        </p:nvSpPr>
        <p:spPr>
          <a:xfrm>
            <a:off x="4413905" y="3023774"/>
            <a:ext cx="3364191" cy="293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Linear module</a:t>
            </a:r>
            <a:endParaRPr lang="en-US" u="sng" dirty="0"/>
          </a:p>
          <a:p>
            <a:pPr algn="ctr"/>
            <a:r>
              <a:rPr lang="en-US" dirty="0"/>
              <a:t>10 “neurons”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Input: (</a:t>
            </a:r>
            <a:r>
              <a:rPr lang="en-US" dirty="0" err="1"/>
              <a:t>n_features</a:t>
            </a:r>
            <a:r>
              <a:rPr lang="en-US" dirty="0"/>
              <a:t>, </a:t>
            </a:r>
            <a:r>
              <a:rPr lang="en-US" dirty="0" err="1"/>
              <a:t>n_samples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Output: (</a:t>
            </a:r>
            <a:r>
              <a:rPr lang="en-US" b="1" dirty="0"/>
              <a:t>10</a:t>
            </a:r>
            <a:r>
              <a:rPr lang="en-US" dirty="0"/>
              <a:t>, </a:t>
            </a:r>
            <a:r>
              <a:rPr lang="en-US" dirty="0" err="1"/>
              <a:t>n_samples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Parameters: ?</a:t>
            </a:r>
          </a:p>
        </p:txBody>
      </p:sp>
    </p:spTree>
    <p:extLst>
      <p:ext uri="{BB962C8B-B14F-4D97-AF65-F5344CB8AC3E}">
        <p14:creationId xmlns:p14="http://schemas.microsoft.com/office/powerpoint/2010/main" val="317695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“Neurons”</a:t>
            </a:r>
          </a:p>
          <a:p>
            <a:pPr lvl="1"/>
            <a:r>
              <a:rPr lang="en-US" dirty="0"/>
              <a:t>One neuron outputs </a:t>
            </a:r>
            <a:r>
              <a:rPr lang="en-US" b="1" dirty="0"/>
              <a:t>one value</a:t>
            </a:r>
            <a:r>
              <a:rPr lang="en-US" dirty="0"/>
              <a:t>, two neurons, two values, etc.</a:t>
            </a:r>
          </a:p>
          <a:p>
            <a:pPr lvl="1"/>
            <a:r>
              <a:rPr lang="en-US" b="1" dirty="0"/>
              <a:t>Number of neurons</a:t>
            </a:r>
            <a:r>
              <a:rPr lang="en-US" dirty="0"/>
              <a:t> -&gt; Output tensor dimension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8FE56-9B49-4AAD-8214-D096EF370216}"/>
              </a:ext>
            </a:extLst>
          </p:cNvPr>
          <p:cNvSpPr/>
          <p:nvPr/>
        </p:nvSpPr>
        <p:spPr>
          <a:xfrm>
            <a:off x="4380911" y="3023774"/>
            <a:ext cx="3430179" cy="293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Linear module</a:t>
            </a:r>
            <a:endParaRPr lang="en-US" u="sng" dirty="0"/>
          </a:p>
          <a:p>
            <a:pPr algn="ctr"/>
            <a:r>
              <a:rPr lang="en-US" dirty="0"/>
              <a:t>10 “neurons”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Input: (</a:t>
            </a:r>
            <a:r>
              <a:rPr lang="en-US" dirty="0" err="1"/>
              <a:t>n_features</a:t>
            </a:r>
            <a:r>
              <a:rPr lang="en-US" dirty="0"/>
              <a:t>, </a:t>
            </a:r>
            <a:r>
              <a:rPr lang="en-US" dirty="0" err="1"/>
              <a:t>n_samples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Output: (</a:t>
            </a:r>
            <a:r>
              <a:rPr lang="en-US" b="1" dirty="0"/>
              <a:t>10</a:t>
            </a:r>
            <a:r>
              <a:rPr lang="en-US" dirty="0"/>
              <a:t>, </a:t>
            </a:r>
            <a:r>
              <a:rPr lang="en-US" dirty="0" err="1"/>
              <a:t>n_samples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Parameters: (</a:t>
            </a:r>
            <a:r>
              <a:rPr lang="en-US" dirty="0" err="1"/>
              <a:t>n_features</a:t>
            </a:r>
            <a:r>
              <a:rPr lang="en-US" dirty="0"/>
              <a:t> + 1) * 10</a:t>
            </a:r>
          </a:p>
        </p:txBody>
      </p:sp>
    </p:spTree>
    <p:extLst>
      <p:ext uri="{BB962C8B-B14F-4D97-AF65-F5344CB8AC3E}">
        <p14:creationId xmlns:p14="http://schemas.microsoft.com/office/powerpoint/2010/main" val="118156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8B7C1-FF3A-4C16-A71F-0A1FCA87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module + activation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A7EC72-39F3-4F4A-8A20-2B9CC3F70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 often found in NNs of all kinds</a:t>
            </a:r>
          </a:p>
          <a:p>
            <a:r>
              <a:rPr lang="en-US" dirty="0" err="1"/>
              <a:t>pytorch</a:t>
            </a:r>
            <a:r>
              <a:rPr lang="en-US" dirty="0"/>
              <a:t> encodes it as a </a:t>
            </a:r>
            <a:r>
              <a:rPr lang="en-US" b="1" dirty="0"/>
              <a:t>linear module</a:t>
            </a:r>
            <a:r>
              <a:rPr lang="en-US" dirty="0"/>
              <a:t> followed by </a:t>
            </a:r>
            <a:r>
              <a:rPr lang="en-US" b="1" dirty="0"/>
              <a:t>activation</a:t>
            </a:r>
          </a:p>
          <a:p>
            <a:r>
              <a:rPr lang="en-US" dirty="0"/>
              <a:t>More “historical” names found in literature</a:t>
            </a:r>
          </a:p>
          <a:p>
            <a:pPr lvl="1"/>
            <a:r>
              <a:rPr lang="en-US" dirty="0"/>
              <a:t>Fully-connected (FC) layer</a:t>
            </a:r>
          </a:p>
          <a:p>
            <a:pPr lvl="1"/>
            <a:r>
              <a:rPr lang="en-US" dirty="0"/>
              <a:t>Multi-layer perceptron (MLP)</a:t>
            </a:r>
          </a:p>
          <a:p>
            <a:pPr lvl="1"/>
            <a:r>
              <a:rPr lang="en-US" dirty="0"/>
              <a:t>Feed-forward module (maybe more general</a:t>
            </a:r>
          </a:p>
        </p:txBody>
      </p:sp>
    </p:spTree>
    <p:extLst>
      <p:ext uri="{BB962C8B-B14F-4D97-AF65-F5344CB8AC3E}">
        <p14:creationId xmlns:p14="http://schemas.microsoft.com/office/powerpoint/2010/main" val="211601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2C64D-3245-4E79-83C5-678B405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Neurons, units, filters, dimensions…?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8BDDED-0E81-4CE4-80CC-6FD7AAC75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“Filters” in CNNs</a:t>
            </a:r>
          </a:p>
          <a:p>
            <a:pPr lvl="1"/>
            <a:r>
              <a:rPr lang="en-US" dirty="0"/>
              <a:t>Each “filter” corresponds to a set of weights in a convolution</a:t>
            </a:r>
          </a:p>
          <a:p>
            <a:pPr lvl="1"/>
            <a:r>
              <a:rPr lang="en-US" dirty="0"/>
              <a:t>Each filter outputs the result of a single convolution</a:t>
            </a:r>
          </a:p>
          <a:p>
            <a:pPr lvl="1"/>
            <a:r>
              <a:rPr lang="en-US" dirty="0"/>
              <a:t>Terminology: number of channels == number of filters</a:t>
            </a:r>
          </a:p>
          <a:p>
            <a:r>
              <a:rPr lang="en-US" dirty="0"/>
              <a:t>Output shape</a:t>
            </a:r>
          </a:p>
          <a:p>
            <a:pPr lvl="1"/>
            <a:r>
              <a:rPr lang="en-US" dirty="0"/>
              <a:t>Imagine an input tensor of one image (1, c, h, w)</a:t>
            </a:r>
          </a:p>
          <a:p>
            <a:pPr lvl="1"/>
            <a:r>
              <a:rPr lang="en-US" dirty="0"/>
              <a:t>Conv. module: padding=1, stride=1, kernel=3, </a:t>
            </a:r>
            <a:r>
              <a:rPr lang="en-US" dirty="0" err="1"/>
              <a:t>out_channels</a:t>
            </a:r>
            <a:r>
              <a:rPr lang="en-US" dirty="0"/>
              <a:t>=64</a:t>
            </a:r>
          </a:p>
          <a:p>
            <a:pPr lvl="1"/>
            <a:r>
              <a:rPr lang="en-US" dirty="0"/>
              <a:t>Size of the output tensor?</a:t>
            </a:r>
          </a:p>
        </p:txBody>
      </p:sp>
    </p:spTree>
    <p:extLst>
      <p:ext uri="{BB962C8B-B14F-4D97-AF65-F5344CB8AC3E}">
        <p14:creationId xmlns:p14="http://schemas.microsoft.com/office/powerpoint/2010/main" val="2205339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Grand écran</PresentationFormat>
  <Paragraphs>98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Thème Office</vt:lpstr>
      <vt:lpstr>Neural networks technical jargon</vt:lpstr>
      <vt:lpstr>Outline</vt:lpstr>
      <vt:lpstr>Jargon = confusing terminology</vt:lpstr>
      <vt:lpstr>Neurons, units, filters, dimensions…?</vt:lpstr>
      <vt:lpstr>Neurons, units, filters, dimensions…?</vt:lpstr>
      <vt:lpstr>Neurons, units, filters, dimensions…?</vt:lpstr>
      <vt:lpstr>Neurons, units, filters, dimensions…?</vt:lpstr>
      <vt:lpstr>Linear module + activation</vt:lpstr>
      <vt:lpstr>Neurons, units, filters, dimensions…?</vt:lpstr>
      <vt:lpstr>Neurons, units, filters, dimensions…?</vt:lpstr>
      <vt:lpstr>Convolutional layer</vt:lpstr>
      <vt:lpstr>Neurons, units, filters, dimensions…?</vt:lpstr>
      <vt:lpstr>Transformer module/block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61</cp:revision>
  <dcterms:created xsi:type="dcterms:W3CDTF">2020-06-05T13:14:31Z</dcterms:created>
  <dcterms:modified xsi:type="dcterms:W3CDTF">2024-12-11T08:15:29Z</dcterms:modified>
</cp:coreProperties>
</file>