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2" r:id="rId4"/>
    <p:sldId id="261" r:id="rId5"/>
    <p:sldId id="260" r:id="rId6"/>
    <p:sldId id="270" r:id="rId7"/>
    <p:sldId id="284" r:id="rId8"/>
    <p:sldId id="357" r:id="rId9"/>
    <p:sldId id="283" r:id="rId10"/>
    <p:sldId id="298" r:id="rId11"/>
    <p:sldId id="299" r:id="rId12"/>
    <p:sldId id="352" r:id="rId13"/>
    <p:sldId id="343" r:id="rId14"/>
    <p:sldId id="361" r:id="rId15"/>
    <p:sldId id="353" r:id="rId16"/>
    <p:sldId id="356" r:id="rId17"/>
    <p:sldId id="306" r:id="rId18"/>
    <p:sldId id="355" r:id="rId19"/>
    <p:sldId id="358" r:id="rId20"/>
    <p:sldId id="362" r:id="rId21"/>
    <p:sldId id="359" r:id="rId22"/>
    <p:sldId id="360" r:id="rId23"/>
    <p:sldId id="363" r:id="rId24"/>
    <p:sldId id="364" r:id="rId25"/>
    <p:sldId id="366" r:id="rId26"/>
    <p:sldId id="365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D113-3878-492F-B1DF-67FDABFD195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9951-A429-410A-A7A6-7959D46612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0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Overview of Classification and Modeling with Machine Learning 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EB72FD-C6E3-43BB-9BCF-4FA23E0098C0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4"/>
                </a:solidFill>
              </a:rPr>
              <a:t>Training data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BC240C9-17EB-4CC3-A57B-C8106E29A006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3E3EEA6B-D292-40A9-A4D7-1E8A91C1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446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</a:p>
          <a:p>
            <a:pPr algn="ctr"/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/>
              <a:t>Training data</a:t>
            </a:r>
            <a:endParaRPr lang="en-US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63EB4ABA-2E37-48FE-936C-D82FCFCD8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2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</a:p>
          <a:p>
            <a:pPr algn="ctr"/>
            <a:r>
              <a:rPr lang="en-US" dirty="0"/>
              <a:t>(fixed)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34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Test (unseen) data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hylactère : pensées 20">
            <a:extLst>
              <a:ext uri="{FF2B5EF4-FFF2-40B4-BE49-F238E27FC236}">
                <a16:creationId xmlns:a16="http://schemas.microsoft.com/office/drawing/2014/main" id="{5EF7B4BA-E17F-457F-95FD-9F4E4767E137}"/>
              </a:ext>
            </a:extLst>
          </p:cNvPr>
          <p:cNvSpPr/>
          <p:nvPr/>
        </p:nvSpPr>
        <p:spPr>
          <a:xfrm>
            <a:off x="6881568" y="1772240"/>
            <a:ext cx="2648932" cy="105370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Prediction...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85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</a:p>
          <a:p>
            <a:pPr algn="ctr"/>
            <a:r>
              <a:rPr lang="en-US" dirty="0"/>
              <a:t>(fixed)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34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Test (unseen) data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68C8B585-1CF0-4E6C-9BA9-097C709E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10B5EB4-C763-4DBA-AF7A-F5DB90346B0B}"/>
              </a:ext>
            </a:extLst>
          </p:cNvPr>
          <p:cNvSpPr/>
          <p:nvPr/>
        </p:nvSpPr>
        <p:spPr>
          <a:xfrm>
            <a:off x="7148871" y="3860276"/>
            <a:ext cx="1146718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hylactère : pensées 20">
            <a:extLst>
              <a:ext uri="{FF2B5EF4-FFF2-40B4-BE49-F238E27FC236}">
                <a16:creationId xmlns:a16="http://schemas.microsoft.com/office/drawing/2014/main" id="{5EF7B4BA-E17F-457F-95FD-9F4E4767E137}"/>
              </a:ext>
            </a:extLst>
          </p:cNvPr>
          <p:cNvSpPr/>
          <p:nvPr/>
        </p:nvSpPr>
        <p:spPr>
          <a:xfrm>
            <a:off x="6881568" y="1772240"/>
            <a:ext cx="2648932" cy="105370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Prediction...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53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9AA7D-3A60-46F2-BAFE-B9C07724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5B74B0-8B81-43B6-B676-A95B4360C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can learn wrong patterns</a:t>
            </a:r>
          </a:p>
          <a:p>
            <a:pPr lvl="1"/>
            <a:r>
              <a:rPr lang="en-US" dirty="0"/>
              <a:t>Noise in the training data</a:t>
            </a:r>
          </a:p>
          <a:p>
            <a:pPr lvl="1"/>
            <a:r>
              <a:rPr lang="en-US" dirty="0"/>
              <a:t>Information that only exists in that batch of training data</a:t>
            </a:r>
          </a:p>
          <a:p>
            <a:pPr lvl="1"/>
            <a:r>
              <a:rPr lang="en-US" dirty="0"/>
              <a:t>Does not generalize to unseen data</a:t>
            </a:r>
          </a:p>
        </p:txBody>
      </p:sp>
    </p:spTree>
    <p:extLst>
      <p:ext uri="{BB962C8B-B14F-4D97-AF65-F5344CB8AC3E}">
        <p14:creationId xmlns:p14="http://schemas.microsoft.com/office/powerpoint/2010/main" val="238151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deal with overfitting?</a:t>
            </a:r>
          </a:p>
          <a:p>
            <a:r>
              <a:rPr lang="en-US" dirty="0"/>
              <a:t>Separate data into </a:t>
            </a:r>
            <a:r>
              <a:rPr lang="en-US" b="1" dirty="0">
                <a:solidFill>
                  <a:schemeClr val="accent4"/>
                </a:solidFill>
              </a:rPr>
              <a:t>train</a:t>
            </a:r>
            <a:r>
              <a:rPr lang="en-US" dirty="0"/>
              <a:t> and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  <a:p>
            <a:r>
              <a:rPr lang="en-US" dirty="0"/>
              <a:t>Better yet, cross-validation</a:t>
            </a:r>
          </a:p>
          <a:p>
            <a:pPr lvl="1"/>
            <a:r>
              <a:rPr lang="en-US" dirty="0"/>
              <a:t>k-fold (5- or 10-fold)</a:t>
            </a:r>
          </a:p>
          <a:p>
            <a:pPr lvl="1"/>
            <a:r>
              <a:rPr lang="en-US" dirty="0"/>
              <a:t>Leave-one-out</a:t>
            </a:r>
          </a:p>
          <a:p>
            <a:pPr lvl="1"/>
            <a:r>
              <a:rPr lang="en-US" dirty="0"/>
              <a:t>Compute mean and </a:t>
            </a:r>
            <a:r>
              <a:rPr lang="en-US" dirty="0" err="1"/>
              <a:t>stdev</a:t>
            </a:r>
            <a:endParaRPr lang="en-US" dirty="0"/>
          </a:p>
          <a:p>
            <a:r>
              <a:rPr lang="en-US" dirty="0"/>
              <a:t>Cross-validation can also uncover</a:t>
            </a:r>
            <a:br>
              <a:rPr lang="en-US" dirty="0"/>
            </a:br>
            <a:r>
              <a:rPr lang="en-US" dirty="0"/>
              <a:t>samples that are hard to predict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3D546-5388-4B4C-A990-C14F0FA7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69" y="90487"/>
            <a:ext cx="476250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4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4ADEE-BE58-4A6E-8631-43A2F976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of the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082FB-2853-4924-B50C-3470D9F2C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trained, AI models are hard or impossible to interpret</a:t>
            </a:r>
          </a:p>
          <a:p>
            <a:pPr lvl="1"/>
            <a:r>
              <a:rPr lang="en-US" dirty="0"/>
              <a:t>An “AI model” can look like 100k numbers</a:t>
            </a:r>
          </a:p>
          <a:p>
            <a:pPr lvl="1"/>
            <a:r>
              <a:rPr lang="en-US" dirty="0"/>
              <a:t>Or 100+ decision trees</a:t>
            </a:r>
          </a:p>
        </p:txBody>
      </p:sp>
      <p:pic>
        <p:nvPicPr>
          <p:cNvPr id="7170" name="Picture 2" descr="How to Visualize a Random Forest with Fitted Parameters?">
            <a:extLst>
              <a:ext uri="{FF2B5EF4-FFF2-40B4-BE49-F238E27FC236}">
                <a16:creationId xmlns:a16="http://schemas.microsoft.com/office/drawing/2014/main" id="{C0399AD6-8A05-4CEB-933E-43FE29682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963" y="2880331"/>
            <a:ext cx="6202837" cy="314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02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3DDE6-680C-4E0B-9948-0E5FC95F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BD35-3D0A-4515-8DB9-3778EC625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have </a:t>
            </a:r>
            <a:r>
              <a:rPr lang="en-US" i="1" dirty="0"/>
              <a:t>no ground truth</a:t>
            </a:r>
            <a:r>
              <a:rPr lang="en-US" dirty="0"/>
              <a:t>? What do we optimize?</a:t>
            </a:r>
          </a:p>
          <a:p>
            <a:pPr lvl="1"/>
            <a:r>
              <a:rPr lang="en-US" dirty="0"/>
              <a:t>Find good dimensionality reduction for visualization (PCA)</a:t>
            </a:r>
          </a:p>
          <a:p>
            <a:pPr lvl="1"/>
            <a:r>
              <a:rPr lang="en-US" dirty="0"/>
              <a:t>Find groups of samples that behave similarly (clustering)</a:t>
            </a:r>
          </a:p>
          <a:p>
            <a:pPr lvl="1"/>
            <a:r>
              <a:rPr lang="en-US" dirty="0"/>
              <a:t>Train a generative model for text or images (stable diffusion, transformers, …)</a:t>
            </a:r>
          </a:p>
          <a:p>
            <a:r>
              <a:rPr lang="en-US" dirty="0"/>
              <a:t>Optimize a metric </a:t>
            </a:r>
            <a:r>
              <a:rPr lang="en-US" i="1" dirty="0"/>
              <a:t>linked</a:t>
            </a:r>
            <a:r>
              <a:rPr lang="en-US" dirty="0"/>
              <a:t> to what we want to obtain</a:t>
            </a:r>
          </a:p>
        </p:txBody>
      </p:sp>
    </p:spTree>
    <p:extLst>
      <p:ext uri="{BB962C8B-B14F-4D97-AF65-F5344CB8AC3E}">
        <p14:creationId xmlns:p14="http://schemas.microsoft.com/office/powerpoint/2010/main" val="71442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Accuracy is bad: use F1, MCC</a:t>
            </a:r>
          </a:p>
        </p:txBody>
      </p:sp>
    </p:spTree>
    <p:extLst>
      <p:ext uri="{BB962C8B-B14F-4D97-AF65-F5344CB8AC3E}">
        <p14:creationId xmlns:p14="http://schemas.microsoft.com/office/powerpoint/2010/main" val="189394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274BC-2109-453D-8648-B2FF1654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ECC72-2BD9-4DCC-A2DC-4F04E824D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86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468AF-9CF1-4B66-834A-2F58C644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vs Structured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7C960A-02C8-4E99-A46B-C25969316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Specific algorithms work better on </a:t>
            </a:r>
            <a:r>
              <a:rPr lang="en-US" b="1" dirty="0"/>
              <a:t>tabular</a:t>
            </a:r>
            <a:r>
              <a:rPr lang="en-US" dirty="0"/>
              <a:t> or </a:t>
            </a:r>
            <a:r>
              <a:rPr lang="en-US" b="1" dirty="0"/>
              <a:t>structured</a:t>
            </a:r>
            <a:r>
              <a:rPr lang="en-US" dirty="0"/>
              <a:t> data</a:t>
            </a:r>
          </a:p>
          <a:p>
            <a:r>
              <a:rPr lang="en-US" dirty="0"/>
              <a:t>Tabular data (Excel spreadsheet)</a:t>
            </a:r>
          </a:p>
          <a:p>
            <a:pPr lvl="1"/>
            <a:r>
              <a:rPr lang="en-US" dirty="0"/>
              <a:t>Order of columns or rows </a:t>
            </a:r>
            <a:r>
              <a:rPr lang="en-US" i="1" dirty="0"/>
              <a:t>does not matter</a:t>
            </a:r>
          </a:p>
          <a:p>
            <a:pPr lvl="1"/>
            <a:r>
              <a:rPr lang="en-US" dirty="0"/>
              <a:t>Example: most data sets</a:t>
            </a:r>
          </a:p>
          <a:p>
            <a:pPr lvl="1"/>
            <a:r>
              <a:rPr lang="en-US" dirty="0"/>
              <a:t>Best algorithms: Random Forest,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Structured data</a:t>
            </a:r>
          </a:p>
          <a:p>
            <a:pPr lvl="1"/>
            <a:r>
              <a:rPr lang="en-US" dirty="0"/>
              <a:t>Adjacencies between samples or features have </a:t>
            </a:r>
            <a:r>
              <a:rPr lang="en-US" i="1" dirty="0"/>
              <a:t>meaning</a:t>
            </a:r>
          </a:p>
          <a:p>
            <a:pPr lvl="1"/>
            <a:r>
              <a:rPr lang="en-US" dirty="0"/>
              <a:t>Example: time series, images, videos, sounds, DNA/RNA, …</a:t>
            </a:r>
          </a:p>
          <a:p>
            <a:pPr lvl="1"/>
            <a:r>
              <a:rPr lang="en-US" dirty="0"/>
              <a:t>Best algorithms: Neural Networks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159631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FECA2-C9C6-499E-AABA-D97BA804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281FCA-18E5-41BF-B1F3-53DC16ACD6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6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4A363-183B-4DF3-894F-F47A6C7F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and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E7DF0-E457-480C-8350-78638FAC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have </a:t>
            </a:r>
            <a:r>
              <a:rPr lang="en-US" b="1" dirty="0"/>
              <a:t>hyperparameters</a:t>
            </a:r>
          </a:p>
          <a:p>
            <a:pPr lvl="1"/>
            <a:r>
              <a:rPr lang="en-US" dirty="0"/>
              <a:t>Number of trees in an ensemble</a:t>
            </a:r>
          </a:p>
          <a:p>
            <a:pPr lvl="1"/>
            <a:r>
              <a:rPr lang="en-US" dirty="0"/>
              <a:t>Number of layers in a neural network</a:t>
            </a:r>
          </a:p>
          <a:p>
            <a:pPr lvl="1"/>
            <a:r>
              <a:rPr lang="en-US" dirty="0"/>
              <a:t>Type of kernel in a support vector machine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Values of hyperparameters have influence on performance</a:t>
            </a:r>
          </a:p>
          <a:p>
            <a:r>
              <a:rPr lang="en-US" dirty="0"/>
              <a:t>How do we select the best values?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4A363-183B-4DF3-894F-F47A6C7F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and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E7DF0-E457-480C-8350-78638FAC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approach: trial and error</a:t>
            </a:r>
          </a:p>
          <a:p>
            <a:pPr lvl="1"/>
            <a:r>
              <a:rPr lang="en-US" dirty="0"/>
              <a:t>Try combinations of values, pick the best on training data</a:t>
            </a:r>
          </a:p>
          <a:p>
            <a:pPr lvl="1"/>
            <a:r>
              <a:rPr lang="en-US" dirty="0"/>
              <a:t>Probably best to have training, validation and test sets</a:t>
            </a:r>
          </a:p>
          <a:p>
            <a:pPr lvl="1"/>
            <a:r>
              <a:rPr lang="en-US" dirty="0"/>
              <a:t>Grid search, Random search, Halving search…</a:t>
            </a:r>
          </a:p>
          <a:p>
            <a:pPr lvl="1"/>
            <a:endParaRPr lang="en-US" dirty="0"/>
          </a:p>
          <a:p>
            <a:r>
              <a:rPr lang="en-US" dirty="0"/>
              <a:t>Advanced: </a:t>
            </a:r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dirty="0"/>
              <a:t>Frame search for </a:t>
            </a:r>
            <a:r>
              <a:rPr lang="en-US" dirty="0" err="1"/>
              <a:t>hyperparamters</a:t>
            </a:r>
            <a:r>
              <a:rPr lang="en-US" dirty="0"/>
              <a:t> as an optimization problem</a:t>
            </a:r>
          </a:p>
          <a:p>
            <a:pPr lvl="1"/>
            <a:r>
              <a:rPr lang="en-US" dirty="0"/>
              <a:t>TPOT, Auto-</a:t>
            </a:r>
            <a:r>
              <a:rPr lang="en-US" dirty="0" err="1"/>
              <a:t>sklearn</a:t>
            </a:r>
            <a:r>
              <a:rPr lang="en-US" dirty="0"/>
              <a:t>, Auto-Weka (Java), …</a:t>
            </a:r>
          </a:p>
        </p:txBody>
      </p:sp>
    </p:spTree>
    <p:extLst>
      <p:ext uri="{BB962C8B-B14F-4D97-AF65-F5344CB8AC3E}">
        <p14:creationId xmlns:p14="http://schemas.microsoft.com/office/powerpoint/2010/main" val="187210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6D05E-5919-446E-95C9-60F15ACF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fil rouge : lactation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B12CC3-E1E2-485F-8B8B-4B5F74AC9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2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413792-FC2C-4F8B-B4BE-4D2D46664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 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DACE6EE-71C1-4BDC-A145-C6F3581CA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1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C229D-CE2E-4583-9C8B-1FB389E0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we care about machine learning?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D2BE21-24F0-4AA1-8530-099E1F898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can create predictive models from data</a:t>
            </a:r>
          </a:p>
          <a:p>
            <a:r>
              <a:rPr lang="en-US" dirty="0"/>
              <a:t>Algorithms are (relatively) easy to use, lots of libraries</a:t>
            </a:r>
          </a:p>
          <a:p>
            <a:r>
              <a:rPr lang="en-US" dirty="0"/>
              <a:t>Great amount of interest (and hype) since 2012</a:t>
            </a:r>
          </a:p>
          <a:p>
            <a:r>
              <a:rPr lang="en-US" dirty="0"/>
              <a:t>Useful for complex interactions (physics/chemistry/biology)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Have you already used any machine learning technique?</a:t>
            </a:r>
          </a:p>
        </p:txBody>
      </p:sp>
    </p:spTree>
    <p:extLst>
      <p:ext uri="{BB962C8B-B14F-4D97-AF65-F5344CB8AC3E}">
        <p14:creationId xmlns:p14="http://schemas.microsoft.com/office/powerpoint/2010/main" val="4920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478BB-23FA-4F54-A9A3-4A27F6B3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objective of this presentation?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110E0-B524-452D-9929-17307CBF3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overview of machine learning for modelling</a:t>
            </a:r>
          </a:p>
          <a:p>
            <a:r>
              <a:rPr lang="en-US" dirty="0"/>
              <a:t>Practical advice on algorithms and metrics to use</a:t>
            </a:r>
          </a:p>
          <a:p>
            <a:r>
              <a:rPr lang="en-US" dirty="0"/>
              <a:t>A couple of exercises in </a:t>
            </a:r>
            <a:r>
              <a:rPr lang="en-US" dirty="0" err="1"/>
              <a:t>Ipython</a:t>
            </a:r>
            <a:r>
              <a:rPr lang="en-US" dirty="0"/>
              <a:t> Notebooks (</a:t>
            </a:r>
            <a:r>
              <a:rPr lang="en-US" dirty="0" err="1"/>
              <a:t>browers</a:t>
            </a:r>
            <a:r>
              <a:rPr lang="en-US" dirty="0"/>
              <a:t>)</a:t>
            </a:r>
          </a:p>
          <a:p>
            <a:r>
              <a:rPr lang="en-US" dirty="0"/>
              <a:t>Examples on the “</a:t>
            </a:r>
            <a:r>
              <a:rPr lang="en-US" dirty="0" err="1"/>
              <a:t>données</a:t>
            </a:r>
            <a:r>
              <a:rPr lang="en-US" dirty="0"/>
              <a:t> fil rouge”</a:t>
            </a:r>
          </a:p>
        </p:txBody>
      </p:sp>
    </p:spTree>
    <p:extLst>
      <p:ext uri="{BB962C8B-B14F-4D97-AF65-F5344CB8AC3E}">
        <p14:creationId xmlns:p14="http://schemas.microsoft.com/office/powerpoint/2010/main" val="81154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(DR2)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Applied to biological/agri-food data</a:t>
            </a:r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985262" y="3314570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 task directly from examples</a:t>
            </a:r>
          </a:p>
          <a:p>
            <a:pPr lvl="1"/>
            <a:r>
              <a:rPr lang="en-US" dirty="0"/>
              <a:t>No need for theory, just large quantities of data</a:t>
            </a:r>
          </a:p>
          <a:p>
            <a:pPr lvl="1"/>
            <a:r>
              <a:rPr lang="en-US" i="1" dirty="0"/>
              <a:t>Samples</a:t>
            </a:r>
            <a:r>
              <a:rPr lang="en-US" dirty="0"/>
              <a:t> (rows) and </a:t>
            </a:r>
            <a:r>
              <a:rPr lang="en-US" i="1" dirty="0"/>
              <a:t>features</a:t>
            </a:r>
            <a:r>
              <a:rPr lang="en-US" dirty="0"/>
              <a:t> (columns)</a:t>
            </a:r>
          </a:p>
          <a:p>
            <a:r>
              <a:rPr lang="en-US" dirty="0"/>
              <a:t>“Dirty secret” of ML: it’s mostly optimization</a:t>
            </a:r>
          </a:p>
          <a:p>
            <a:pPr lvl="1"/>
            <a:r>
              <a:rPr lang="en-US" dirty="0"/>
              <a:t>Restate </a:t>
            </a:r>
            <a:r>
              <a:rPr lang="en-US" b="1" dirty="0">
                <a:solidFill>
                  <a:schemeClr val="accent6"/>
                </a:solidFill>
              </a:rPr>
              <a:t>learning task</a:t>
            </a:r>
            <a:r>
              <a:rPr lang="en-US" dirty="0"/>
              <a:t> as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optimization task</a:t>
            </a:r>
          </a:p>
          <a:p>
            <a:pPr lvl="1"/>
            <a:r>
              <a:rPr lang="en-US" dirty="0"/>
              <a:t>Solve it relying on available (training) data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60CB01FE-A5F1-4833-8EA9-33F01EEEFDFA}"/>
              </a:ext>
            </a:extLst>
          </p:cNvPr>
          <p:cNvGrpSpPr/>
          <p:nvPr/>
        </p:nvGrpSpPr>
        <p:grpSpPr>
          <a:xfrm>
            <a:off x="2552700" y="4536355"/>
            <a:ext cx="7086600" cy="1752600"/>
            <a:chOff x="762000" y="3429000"/>
            <a:chExt cx="7086600" cy="1752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93204C-1BD6-44B0-91C0-CC5BB531DC26}"/>
                </a:ext>
              </a:extLst>
            </p:cNvPr>
            <p:cNvSpPr/>
            <p:nvPr/>
          </p:nvSpPr>
          <p:spPr>
            <a:xfrm>
              <a:off x="7620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Learning</a:t>
              </a:r>
              <a:br>
                <a:rPr lang="en-US" sz="3000" b="1" dirty="0"/>
              </a:br>
              <a:r>
                <a:rPr lang="en-US" sz="3000" b="1" dirty="0"/>
                <a:t>Task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4DD3D-AFE3-45F9-BC75-A740E93197D2}"/>
                </a:ext>
              </a:extLst>
            </p:cNvPr>
            <p:cNvSpPr/>
            <p:nvPr/>
          </p:nvSpPr>
          <p:spPr>
            <a:xfrm>
              <a:off x="55626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Optimization</a:t>
              </a:r>
              <a:r>
                <a:rPr lang="en-US" sz="2800" b="1" dirty="0"/>
                <a:t> </a:t>
              </a:r>
              <a:r>
                <a:rPr lang="en-US" sz="3000" b="1" dirty="0"/>
                <a:t>Task</a:t>
              </a:r>
            </a:p>
          </p:txBody>
        </p:sp>
        <p:sp>
          <p:nvSpPr>
            <p:cNvPr id="7" name="Right Arrow 5">
              <a:extLst>
                <a:ext uri="{FF2B5EF4-FFF2-40B4-BE49-F238E27FC236}">
                  <a16:creationId xmlns:a16="http://schemas.microsoft.com/office/drawing/2014/main" id="{555CD8DC-DB17-4B15-A0E0-339DC7ABB8D8}"/>
                </a:ext>
              </a:extLst>
            </p:cNvPr>
            <p:cNvSpPr/>
            <p:nvPr/>
          </p:nvSpPr>
          <p:spPr>
            <a:xfrm>
              <a:off x="3165764" y="4076700"/>
              <a:ext cx="2286000" cy="457200"/>
            </a:xfrm>
            <a:prstGeom prst="rightArrow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42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1DB26C-A713-4921-987C-2397E988EA24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C7B8DB3-CC0C-45C8-83EF-3864D98E3C05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5951C88-100E-48CA-A638-A4977FE0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CD2A93B7-E415-44C0-AEB9-89F845018CC0}"/>
              </a:ext>
            </a:extLst>
          </p:cNvPr>
          <p:cNvSpPr/>
          <p:nvPr/>
        </p:nvSpPr>
        <p:spPr>
          <a:xfrm>
            <a:off x="7880810" y="4025245"/>
            <a:ext cx="3472989" cy="1436034"/>
          </a:xfrm>
          <a:prstGeom prst="wedgeRectCallout">
            <a:avLst>
              <a:gd name="adj1" fmla="val -74671"/>
              <a:gd name="adj2" fmla="val -63387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76E11780-D5D2-43F6-944E-584E23781BC6}"/>
              </a:ext>
            </a:extLst>
          </p:cNvPr>
          <p:cNvSpPr/>
          <p:nvPr/>
        </p:nvSpPr>
        <p:spPr>
          <a:xfrm>
            <a:off x="7880810" y="1233578"/>
            <a:ext cx="1404594" cy="2195422"/>
          </a:xfrm>
          <a:prstGeom prst="wedgeRectCallout">
            <a:avLst>
              <a:gd name="adj1" fmla="val -112813"/>
              <a:gd name="adj2" fmla="val 5966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8" name="Bulle narrative : rectangle 17">
            <a:extLst>
              <a:ext uri="{FF2B5EF4-FFF2-40B4-BE49-F238E27FC236}">
                <a16:creationId xmlns:a16="http://schemas.microsoft.com/office/drawing/2014/main" id="{3AFCC05A-5AB1-444E-ACB8-DE0BD8DA37A9}"/>
              </a:ext>
            </a:extLst>
          </p:cNvPr>
          <p:cNvSpPr/>
          <p:nvPr/>
        </p:nvSpPr>
        <p:spPr>
          <a:xfrm>
            <a:off x="1112363" y="1233579"/>
            <a:ext cx="2196445" cy="2195422"/>
          </a:xfrm>
          <a:prstGeom prst="wedgeRectCallout">
            <a:avLst>
              <a:gd name="adj1" fmla="val 103403"/>
              <a:gd name="adj2" fmla="val 46353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6D6866-0581-4792-AF9A-132F97C0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84" y="1384110"/>
            <a:ext cx="1937954" cy="1946435"/>
          </a:xfrm>
          <a:prstGeom prst="rect">
            <a:avLst/>
          </a:prstGeom>
        </p:spPr>
      </p:pic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94A9585E-1A11-4734-87F8-AC2895BAEEAA}"/>
              </a:ext>
            </a:extLst>
          </p:cNvPr>
          <p:cNvSpPr/>
          <p:nvPr/>
        </p:nvSpPr>
        <p:spPr>
          <a:xfrm>
            <a:off x="1442302" y="3799241"/>
            <a:ext cx="1404594" cy="2195422"/>
          </a:xfrm>
          <a:prstGeom prst="wedgeRectCallout">
            <a:avLst>
              <a:gd name="adj1" fmla="val 167052"/>
              <a:gd name="adj2" fmla="val -5326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C499652-4D7F-474B-AD64-73FA0BBA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16" y="3908964"/>
            <a:ext cx="1221663" cy="198131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2807BAF-FCB2-452E-80EC-EB88DAC19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120" y="1241982"/>
            <a:ext cx="1319284" cy="212863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AE92005-69DD-4D9C-ADBC-EB3BE2670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2424" y="4145891"/>
            <a:ext cx="3157982" cy="123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7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33916-0BCC-4E1F-A68A-B77C2F36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911A7-74AB-4B66-997F-A41974079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 from (hopefully) correct examples</a:t>
            </a:r>
          </a:p>
          <a:p>
            <a:pPr lvl="1"/>
            <a:r>
              <a:rPr lang="en-US" dirty="0"/>
              <a:t>Data contains measured values of the target (ground truth)</a:t>
            </a:r>
          </a:p>
          <a:p>
            <a:pPr lvl="1"/>
            <a:r>
              <a:rPr lang="en-US" dirty="0"/>
              <a:t>Minimize difference between model predictions and ground truth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Target is a continuous value (0.9, 22.5, 0.0017, …)</a:t>
            </a:r>
          </a:p>
          <a:p>
            <a:pPr lvl="1"/>
            <a:r>
              <a:rPr lang="en-US" dirty="0"/>
              <a:t>From the values of the features of a sample, predict target value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Target is a category (good/bad, high/medium/low, toxic/ok, …)</a:t>
            </a:r>
          </a:p>
          <a:p>
            <a:pPr lvl="1"/>
            <a:r>
              <a:rPr lang="en-US" dirty="0"/>
              <a:t>From the values of the features of a sample, assign to category</a:t>
            </a:r>
          </a:p>
        </p:txBody>
      </p:sp>
    </p:spTree>
    <p:extLst>
      <p:ext uri="{BB962C8B-B14F-4D97-AF65-F5344CB8AC3E}">
        <p14:creationId xmlns:p14="http://schemas.microsoft.com/office/powerpoint/2010/main" val="409022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/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/>
              <a:t>Training data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87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Microsoft Office PowerPoint</Application>
  <PresentationFormat>Grand écran</PresentationFormat>
  <Paragraphs>169</Paragraphs>
  <Slides>26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Raleway</vt:lpstr>
      <vt:lpstr>Thème Office</vt:lpstr>
      <vt:lpstr>Overview of Classification and Modeling with Machine Learning </vt:lpstr>
      <vt:lpstr>Présentation PowerPoint</vt:lpstr>
      <vt:lpstr>Why should we care about machine learning?</vt:lpstr>
      <vt:lpstr>What is the objective of this presentation?</vt:lpstr>
      <vt:lpstr>Who am I?</vt:lpstr>
      <vt:lpstr>Machine learning</vt:lpstr>
      <vt:lpstr>Machine learning</vt:lpstr>
      <vt:lpstr>Supervised machine learning</vt:lpstr>
      <vt:lpstr>Machine learning (supervised)</vt:lpstr>
      <vt:lpstr>Machine learning (supervised)</vt:lpstr>
      <vt:lpstr>Machine learning (supervised)</vt:lpstr>
      <vt:lpstr>Machine learning (supervised)</vt:lpstr>
      <vt:lpstr>Machine learning (supervised)</vt:lpstr>
      <vt:lpstr>Example #1</vt:lpstr>
      <vt:lpstr>Overfitting</vt:lpstr>
      <vt:lpstr>Overfitting</vt:lpstr>
      <vt:lpstr>Interpretability of the models</vt:lpstr>
      <vt:lpstr>Unsupervised…?</vt:lpstr>
      <vt:lpstr>Classification</vt:lpstr>
      <vt:lpstr>Example #2</vt:lpstr>
      <vt:lpstr>Tabular data vs Structured data</vt:lpstr>
      <vt:lpstr>Example #3</vt:lpstr>
      <vt:lpstr>Hyperparameter tuning and AutoML</vt:lpstr>
      <vt:lpstr>Hyperparameter tuning and AutoML</vt:lpstr>
      <vt:lpstr>Données fil rouge : lactation</vt:lpstr>
      <vt:lpstr>THANK YOU FOR YOUR TIME!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69</cp:revision>
  <dcterms:created xsi:type="dcterms:W3CDTF">2020-06-05T13:14:31Z</dcterms:created>
  <dcterms:modified xsi:type="dcterms:W3CDTF">2024-02-23T20:46:32Z</dcterms:modified>
</cp:coreProperties>
</file>