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9" r:id="rId11"/>
    <p:sldId id="268" r:id="rId12"/>
    <p:sldId id="265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/>
              <a:t>with git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23E1F-CA01-4C71-80EE-E82CF1E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recover </a:t>
            </a:r>
            <a:r>
              <a:rPr lang="en-US"/>
              <a:t>previous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1EDB1-2113-4FFB-AF66-A93CD1BB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4E6FFA-E72C-4FE8-B146-F61E0B0D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0FDB9-14DB-45D4-9FA7-79DEB455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2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067AC-FCB5-424B-807C-FE32EF5F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issues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71135B-EC76-49E5-B0EF-C94150C2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more of a GitHub use than git</a:t>
            </a:r>
          </a:p>
          <a:p>
            <a:pPr lvl="1"/>
            <a:r>
              <a:rPr lang="en-US" dirty="0"/>
              <a:t>If you are using a package and you identify a problem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open an issue</a:t>
            </a:r>
            <a:r>
              <a:rPr lang="en-US" dirty="0"/>
              <a:t> on their repository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85AED7-F173-4E68-9F8B-1099DC90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B27AA-DFF5-47AE-A036-E0B8AC41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563D0D-6FF3-46C2-A774-B53D221E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5896"/>
            <a:ext cx="5666474" cy="31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35B0-AC09-4168-971D-16D2252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pull requests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D3C53-BE44-4E3C-9444-94DF3681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permission: “Can I merge these changes?”</a:t>
            </a:r>
          </a:p>
          <a:p>
            <a:pPr lvl="1"/>
            <a:r>
              <a:rPr lang="en-US" dirty="0"/>
              <a:t>Require review from repo owners</a:t>
            </a:r>
          </a:p>
          <a:p>
            <a:pPr lvl="1"/>
            <a:r>
              <a:rPr lang="en-US" dirty="0"/>
              <a:t>I used this feature </a:t>
            </a:r>
            <a:r>
              <a:rPr lang="en-US" b="1" dirty="0"/>
              <a:t>twice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8EA83B-BF9C-4097-BD5F-BE2FD61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01AB4-7F57-402C-A7CC-65F8404A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A463C8-E9D4-4D6C-A961-E74F3124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1629"/>
            <a:ext cx="5029371" cy="31253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F22FF7-5B4A-49FA-B422-3712CB5D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79" y="3051628"/>
            <a:ext cx="5371107" cy="31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9BC99-AD01-4207-89AF-541AEE43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advice: structure your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E5D47-943E-4FD3-AC6B-9769AEA6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/>
              <a:t>subfolders</a:t>
            </a:r>
            <a:r>
              <a:rPr lang="en-US" dirty="0"/>
              <a:t> in your repository</a:t>
            </a:r>
          </a:p>
          <a:p>
            <a:pPr lvl="1"/>
            <a:r>
              <a:rPr lang="en-US" b="1" dirty="0"/>
              <a:t>data/</a:t>
            </a:r>
            <a:r>
              <a:rPr lang="en-US" dirty="0"/>
              <a:t> for all data files</a:t>
            </a:r>
          </a:p>
          <a:p>
            <a:pPr lvl="1"/>
            <a:r>
              <a:rPr lang="en-US" b="1" dirty="0"/>
              <a:t>docs/</a:t>
            </a:r>
            <a:r>
              <a:rPr lang="en-US" dirty="0"/>
              <a:t> for papers and stuff</a:t>
            </a:r>
            <a:endParaRPr lang="en-US" b="1" dirty="0"/>
          </a:p>
          <a:p>
            <a:pPr lvl="1"/>
            <a:r>
              <a:rPr lang="en-US" b="1" dirty="0" err="1"/>
              <a:t>src</a:t>
            </a:r>
            <a:r>
              <a:rPr lang="en-US" b="1" dirty="0"/>
              <a:t>/</a:t>
            </a:r>
            <a:r>
              <a:rPr lang="en-US" dirty="0"/>
              <a:t> for code</a:t>
            </a:r>
          </a:p>
          <a:p>
            <a:r>
              <a:rPr lang="en-US" dirty="0"/>
              <a:t>Root usually contains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README.md (markdown)</a:t>
            </a:r>
          </a:p>
          <a:p>
            <a:pPr lvl="1"/>
            <a:r>
              <a:rPr lang="en-US" dirty="0"/>
              <a:t>LICENSE.txt (optional)</a:t>
            </a:r>
          </a:p>
          <a:p>
            <a:pPr lvl="1"/>
            <a:r>
              <a:rPr lang="en-US" dirty="0"/>
              <a:t>Other stuff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03C32-340E-4960-BC96-DBB7B1AB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627ED-79EB-416C-8F4A-1A4FA66FC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31F2A3-AE77-4E72-A739-041C087D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05" y="1977892"/>
            <a:ext cx="6282730" cy="46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5776A-0987-49E8-95E9-26FF8945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25BA1-7255-45BB-88DD-9C4FD43E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  <a:p>
            <a:pPr lvl="1"/>
            <a:r>
              <a:rPr lang="en-US" dirty="0"/>
              <a:t>Similar to Dropbox, Google Drive, and many others</a:t>
            </a:r>
          </a:p>
          <a:p>
            <a:pPr lvl="1"/>
            <a:r>
              <a:rPr lang="en-US" dirty="0"/>
              <a:t>Differences: open source, independent from environment</a:t>
            </a:r>
          </a:p>
          <a:p>
            <a:pPr lvl="1"/>
            <a:r>
              <a:rPr lang="en-US" b="1" dirty="0"/>
              <a:t>GitHub.com</a:t>
            </a:r>
            <a:r>
              <a:rPr lang="en-US" dirty="0"/>
              <a:t> exists (Microsoft), local servers (Forge INRAE)</a:t>
            </a:r>
          </a:p>
          <a:p>
            <a:pPr lvl="1"/>
            <a:r>
              <a:rPr lang="en-US" dirty="0"/>
              <a:t>Author: </a:t>
            </a:r>
            <a:r>
              <a:rPr lang="en-US" dirty="0">
                <a:solidFill>
                  <a:schemeClr val="accent2"/>
                </a:solidFill>
              </a:rPr>
              <a:t>Linus Torvalds</a:t>
            </a:r>
            <a:r>
              <a:rPr lang="en-US" dirty="0"/>
              <a:t> (of Linux fame)</a:t>
            </a:r>
          </a:p>
          <a:p>
            <a:r>
              <a:rPr lang="en-US" dirty="0"/>
              <a:t>“Git” is British slang for “stupid idiot”, there is no official meaning for the acronym</a:t>
            </a:r>
          </a:p>
          <a:p>
            <a:r>
              <a:rPr lang="en-US" dirty="0"/>
              <a:t>Computer Scientists think they are </a:t>
            </a:r>
            <a:r>
              <a:rPr lang="en-US" i="1" dirty="0"/>
              <a:t>hilarious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D72B04-7BEE-485A-80B2-63DBA61D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F8533-291B-4CF6-9879-209E3CF39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6" name="Picture 2" descr="Tutoriel Git pour une bonne prise en main - Letecode">
            <a:extLst>
              <a:ext uri="{FF2B5EF4-FFF2-40B4-BE49-F238E27FC236}">
                <a16:creationId xmlns:a16="http://schemas.microsoft.com/office/drawing/2014/main" id="{61840195-3F4A-4617-9068-B1A29A7A2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t="13238" r="7421" b="19879"/>
          <a:stretch/>
        </p:blipFill>
        <p:spPr bwMode="auto">
          <a:xfrm>
            <a:off x="8605493" y="4670132"/>
            <a:ext cx="3252248" cy="14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5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806A2-5DB1-4105-BD0E-E536F662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143E3-3E08-4EAE-B83D-1EDE9549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great for </a:t>
            </a:r>
            <a:r>
              <a:rPr lang="en-US" u="sng" dirty="0"/>
              <a:t>collaborative development of code</a:t>
            </a:r>
          </a:p>
          <a:p>
            <a:pPr lvl="1"/>
            <a:r>
              <a:rPr lang="en-US" dirty="0"/>
              <a:t>Other uses: personal storage, share code, </a:t>
            </a:r>
            <a:r>
              <a:rPr lang="en-US" b="1" dirty="0"/>
              <a:t>website</a:t>
            </a:r>
          </a:p>
          <a:p>
            <a:pPr lvl="1"/>
            <a:r>
              <a:rPr lang="en-US" dirty="0"/>
              <a:t>Optimized for text files (and maybe a few images)</a:t>
            </a:r>
          </a:p>
          <a:p>
            <a:pPr lvl="1"/>
            <a:r>
              <a:rPr lang="en-US" dirty="0"/>
              <a:t>Git is fantastically integrated with a lot of other tools (Overleaf)</a:t>
            </a:r>
          </a:p>
          <a:p>
            <a:pPr lvl="1"/>
            <a:r>
              <a:rPr lang="en-US" dirty="0"/>
              <a:t>E.g. you can create your own Python package with Git!</a:t>
            </a:r>
          </a:p>
          <a:p>
            <a:pPr lvl="1"/>
            <a:r>
              <a:rPr lang="en-US" dirty="0"/>
              <a:t>Also, keep track of </a:t>
            </a:r>
            <a:r>
              <a:rPr lang="en-US" i="1" dirty="0"/>
              <a:t>just a few files</a:t>
            </a:r>
            <a:r>
              <a:rPr lang="en-US" dirty="0"/>
              <a:t> (different from DBX!)</a:t>
            </a:r>
          </a:p>
          <a:p>
            <a:pPr lvl="1"/>
            <a:endParaRPr lang="en-US" dirty="0"/>
          </a:p>
          <a:p>
            <a:r>
              <a:rPr lang="en-US" dirty="0"/>
              <a:t>Show here example of git-based, GitHub hosted site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9E0ACA-1A05-4C1E-B733-0D38F7B2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0E2F3-AE39-4F1D-B422-F4E7F407F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Blog Eleven Labs - How to git gud : quelles commandes Git utiliser pour  améliorer son workflow au quotidien ?">
            <a:extLst>
              <a:ext uri="{FF2B5EF4-FFF2-40B4-BE49-F238E27FC236}">
                <a16:creationId xmlns:a16="http://schemas.microsoft.com/office/drawing/2014/main" id="{0C21DC53-F2A7-4D83-95FB-22B2B811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44" y="3431210"/>
            <a:ext cx="2030882" cy="27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8B8-3C33-40F7-B52E-F373F948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EA6FA-4AE5-4240-A578-9594E36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72322-3AB5-4AAE-A5E5-13D187BB1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E2D0B9-B5A7-46D1-86DB-A7783EED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6" y="1234673"/>
            <a:ext cx="9716088" cy="4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DBA75-05EC-4884-93E5-4A23D218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5B3AD-2143-451C-92E0-FD1305F4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was originally designed as a </a:t>
            </a:r>
            <a:r>
              <a:rPr lang="en-US" b="1" dirty="0"/>
              <a:t>command-line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But now we have Graphical User Interface (GUI) tools</a:t>
            </a:r>
          </a:p>
          <a:p>
            <a:pPr lvl="1"/>
            <a:r>
              <a:rPr lang="en-US" dirty="0"/>
              <a:t>In fact, in CS </a:t>
            </a:r>
            <a:r>
              <a:rPr lang="en-US" u="sng" dirty="0"/>
              <a:t>almost everything is command line hidden by GUI</a:t>
            </a:r>
          </a:p>
          <a:p>
            <a:r>
              <a:rPr lang="en-US" dirty="0"/>
              <a:t>Follow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an account on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repository on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Download GitHub desktop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Generate public/private key pair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local copy of your repository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0AACFE-2478-406C-9FC4-C1BC57F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B25E5-B176-4FDB-8B24-BA1E509E7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3074" name="Picture 2" descr="Use GitHub Desktop to open your first Pull Request - DEV Community">
            <a:extLst>
              <a:ext uri="{FF2B5EF4-FFF2-40B4-BE49-F238E27FC236}">
                <a16:creationId xmlns:a16="http://schemas.microsoft.com/office/drawing/2014/main" id="{06A0B8A6-2A8B-4425-AAD5-6B8CB703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71" y="3339370"/>
            <a:ext cx="4114801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94A4-F08E-4ADF-82F1-31D2904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git fun!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4CBE3-9354-49B3-888E-4B1FEBA6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new files</a:t>
            </a:r>
          </a:p>
          <a:p>
            <a:pPr lvl="1"/>
            <a:r>
              <a:rPr lang="en-US" dirty="0"/>
              <a:t>“added.txt” and “ignored.txt”</a:t>
            </a:r>
          </a:p>
          <a:p>
            <a:pPr lvl="1"/>
            <a:r>
              <a:rPr lang="en-US" dirty="0"/>
              <a:t>GitHub Desktop automatically adds local files to </a:t>
            </a:r>
            <a:r>
              <a:rPr lang="en-US" b="1" dirty="0"/>
              <a:t>commits</a:t>
            </a:r>
          </a:p>
          <a:p>
            <a:pPr lvl="1"/>
            <a:r>
              <a:rPr lang="en-US" dirty="0"/>
              <a:t>You can manually tell it to ignore files</a:t>
            </a:r>
          </a:p>
          <a:p>
            <a:pPr lvl="1"/>
            <a:r>
              <a:rPr lang="en-US" dirty="0"/>
              <a:t>Add “added.txt” and ignore “ignored.txt”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the changes, then </a:t>
            </a:r>
            <a:r>
              <a:rPr lang="en-US" b="1" dirty="0"/>
              <a:t>push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Check the repository page on GitHub.com ; did it change?</a:t>
            </a:r>
          </a:p>
          <a:p>
            <a:r>
              <a:rPr lang="en-US" dirty="0"/>
              <a:t>Commit messages</a:t>
            </a:r>
          </a:p>
          <a:p>
            <a:pPr lvl="1"/>
            <a:r>
              <a:rPr lang="en-US" dirty="0"/>
              <a:t>Useful to keep track of what happened, </a:t>
            </a:r>
            <a:r>
              <a:rPr lang="en-US" b="1" dirty="0"/>
              <a:t>don’t leave them empty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19457B-4235-4391-AA55-C0B5A11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628B4-B3E5-4CF1-A50F-5433BB310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EC709-F55E-4A8C-8FDE-EED8B87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git 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5DA07-63C6-4A2C-AC86-56571AC6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modify local files with git…</a:t>
            </a:r>
          </a:p>
          <a:p>
            <a:pPr lvl="1"/>
            <a:r>
              <a:rPr lang="en-US" dirty="0"/>
              <a:t>…and someone else in the meantime commits/push?</a:t>
            </a:r>
          </a:p>
          <a:p>
            <a:pPr lvl="1"/>
            <a:r>
              <a:rPr lang="en-US" dirty="0"/>
              <a:t>The remote repository and your local files </a:t>
            </a:r>
            <a:r>
              <a:rPr lang="en-US" u="sng" dirty="0"/>
              <a:t>differ greatly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It becomes necessary to reconciliate the two versions</a:t>
            </a:r>
          </a:p>
          <a:p>
            <a:endParaRPr lang="en-US" dirty="0"/>
          </a:p>
          <a:p>
            <a:r>
              <a:rPr lang="en-US" dirty="0"/>
              <a:t>Let’s try it out </a:t>
            </a:r>
            <a:r>
              <a:rPr lang="en-US" i="1" dirty="0"/>
              <a:t>live</a:t>
            </a:r>
            <a:r>
              <a:rPr lang="en-US" dirty="0"/>
              <a:t>!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05C269-46EF-4CE1-BE8B-72BA5B0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1A343-A513-4C18-B3A1-0CFBF835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5122" name="Picture 2" descr="Senza Rete">
            <a:extLst>
              <a:ext uri="{FF2B5EF4-FFF2-40B4-BE49-F238E27FC236}">
                <a16:creationId xmlns:a16="http://schemas.microsoft.com/office/drawing/2014/main" id="{4F5454E0-D072-4477-B9C2-3DDB4A8EE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8767" r="8803" b="9709"/>
          <a:stretch/>
        </p:blipFill>
        <p:spPr bwMode="auto">
          <a:xfrm>
            <a:off x="8597552" y="3363011"/>
            <a:ext cx="2960017" cy="29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61EAA-19F2-44DF-8866-FD64A49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18510-6454-4FC7-B366-5D7BCE06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different “branches” on the same repository</a:t>
            </a:r>
          </a:p>
          <a:p>
            <a:pPr lvl="1"/>
            <a:r>
              <a:rPr lang="en-US" dirty="0"/>
              <a:t>Work independently on separate parts without merging every time</a:t>
            </a:r>
          </a:p>
          <a:p>
            <a:pPr lvl="1"/>
            <a:r>
              <a:rPr lang="en-US" dirty="0"/>
              <a:t>At the end of development, big merge between branches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is the default branch</a:t>
            </a:r>
          </a:p>
          <a:p>
            <a:pPr lvl="1"/>
            <a:endParaRPr lang="en-US" dirty="0"/>
          </a:p>
          <a:p>
            <a:r>
              <a:rPr lang="en-US" dirty="0"/>
              <a:t>Let’s try to create two different branches, then</a:t>
            </a:r>
          </a:p>
          <a:p>
            <a:pPr lvl="1"/>
            <a:r>
              <a:rPr lang="en-US" dirty="0"/>
              <a:t>Merge the first branch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Then merge the second branch also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2590E-3D15-4ADC-A957-CC11676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6EC1F-2E0D-4232-9925-C73A96E9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Grand écran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Thème Office</vt:lpstr>
      <vt:lpstr>Version control with git</vt:lpstr>
      <vt:lpstr>Another example of title for a slide</vt:lpstr>
      <vt:lpstr>What is GIT?</vt:lpstr>
      <vt:lpstr>Why should we care?</vt:lpstr>
      <vt:lpstr>How does it work?</vt:lpstr>
      <vt:lpstr>GitHub Desktop</vt:lpstr>
      <vt:lpstr>More git fun!</vt:lpstr>
      <vt:lpstr>Advanced use: git merge</vt:lpstr>
      <vt:lpstr>Advanced use: branches</vt:lpstr>
      <vt:lpstr>Advanced use: recover previous versions</vt:lpstr>
      <vt:lpstr>Advanced use: issues</vt:lpstr>
      <vt:lpstr>Advanced use: pull requests</vt:lpstr>
      <vt:lpstr>Practical advice: structure your repository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86</cp:revision>
  <dcterms:created xsi:type="dcterms:W3CDTF">2024-07-04T00:18:11Z</dcterms:created>
  <dcterms:modified xsi:type="dcterms:W3CDTF">2025-02-20T12:10:15Z</dcterms:modified>
</cp:coreProperties>
</file>