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7" r:id="rId2"/>
    <p:sldId id="258" r:id="rId3"/>
    <p:sldId id="259" r:id="rId4"/>
    <p:sldId id="273" r:id="rId5"/>
    <p:sldId id="260" r:id="rId6"/>
    <p:sldId id="261" r:id="rId7"/>
    <p:sldId id="262" r:id="rId8"/>
    <p:sldId id="263" r:id="rId9"/>
    <p:sldId id="268" r:id="rId10"/>
    <p:sldId id="264" r:id="rId11"/>
    <p:sldId id="267" r:id="rId12"/>
    <p:sldId id="265" r:id="rId13"/>
    <p:sldId id="266" r:id="rId14"/>
    <p:sldId id="269" r:id="rId15"/>
    <p:sldId id="270" r:id="rId16"/>
    <p:sldId id="275" r:id="rId17"/>
    <p:sldId id="272" r:id="rId18"/>
    <p:sldId id="271" r:id="rId19"/>
    <p:sldId id="274" r:id="rId20"/>
    <p:sldId id="277" r:id="rId21"/>
    <p:sldId id="278" r:id="rId22"/>
    <p:sldId id="279" r:id="rId23"/>
    <p:sldId id="276" r:id="rId24"/>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7979"/>
    <a:srgbClr val="00CC99"/>
    <a:srgbClr val="00A3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AA8967-1584-49FE-8FA4-B9793DEB31AA}" type="datetimeFigureOut">
              <a:rPr lang="en-US" smtClean="0"/>
              <a:t>6/8/2023</a:t>
            </a:fld>
            <a:endParaRPr lang="en-US"/>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4CDC94-00AE-4940-AE94-0065ADD8401E}" type="slidenum">
              <a:rPr lang="en-US" smtClean="0"/>
              <a:t>‹N°›</a:t>
            </a:fld>
            <a:endParaRPr lang="en-US"/>
          </a:p>
        </p:txBody>
      </p:sp>
    </p:spTree>
    <p:extLst>
      <p:ext uri="{BB962C8B-B14F-4D97-AF65-F5344CB8AC3E}">
        <p14:creationId xmlns:p14="http://schemas.microsoft.com/office/powerpoint/2010/main" val="9236971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There is one possible exception</a:t>
            </a:r>
            <a:r>
              <a:rPr lang="en-US"/>
              <a:t>, ontologies</a:t>
            </a:r>
          </a:p>
        </p:txBody>
      </p:sp>
      <p:sp>
        <p:nvSpPr>
          <p:cNvPr id="4" name="Espace réservé du numéro de diapositive 3"/>
          <p:cNvSpPr>
            <a:spLocks noGrp="1"/>
          </p:cNvSpPr>
          <p:nvPr>
            <p:ph type="sldNum" sz="quarter" idx="5"/>
          </p:nvPr>
        </p:nvSpPr>
        <p:spPr/>
        <p:txBody>
          <a:bodyPr/>
          <a:lstStyle/>
          <a:p>
            <a:fld id="{5A4CDC94-00AE-4940-AE94-0065ADD8401E}" type="slidenum">
              <a:rPr lang="en-US" smtClean="0"/>
              <a:t>22</a:t>
            </a:fld>
            <a:endParaRPr lang="en-US"/>
          </a:p>
        </p:txBody>
      </p:sp>
    </p:spTree>
    <p:extLst>
      <p:ext uri="{BB962C8B-B14F-4D97-AF65-F5344CB8AC3E}">
        <p14:creationId xmlns:p14="http://schemas.microsoft.com/office/powerpoint/2010/main" val="205195039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png"/><Relationship Id="rId4" Type="http://schemas.openxmlformats.org/officeDocument/2006/relationships/image" Target="../media/image9.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e de titre - Version 1">
    <p:bg>
      <p:bgPr>
        <a:solidFill>
          <a:schemeClr val="bg1"/>
        </a:solidFill>
        <a:effectLst/>
      </p:bgPr>
    </p:bg>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4405A067-B49C-4F11-A938-80BC29FEEB6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837638"/>
            <a:ext cx="4076700" cy="2790825"/>
          </a:xfrm>
          <a:prstGeom prst="rect">
            <a:avLst/>
          </a:prstGeom>
        </p:spPr>
      </p:pic>
      <p:pic>
        <p:nvPicPr>
          <p:cNvPr id="6" name="Image 5">
            <a:extLst>
              <a:ext uri="{FF2B5EF4-FFF2-40B4-BE49-F238E27FC236}">
                <a16:creationId xmlns:a16="http://schemas.microsoft.com/office/drawing/2014/main" id="{EC5A9449-A06C-4EA1-A540-CB2DC3C4934C}"/>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69308" y="2862269"/>
            <a:ext cx="314325" cy="428625"/>
          </a:xfrm>
          <a:prstGeom prst="rect">
            <a:avLst/>
          </a:prstGeom>
        </p:spPr>
      </p:pic>
      <p:sp>
        <p:nvSpPr>
          <p:cNvPr id="7" name="Rectangle 6">
            <a:extLst>
              <a:ext uri="{FF2B5EF4-FFF2-40B4-BE49-F238E27FC236}">
                <a16:creationId xmlns:a16="http://schemas.microsoft.com/office/drawing/2014/main" id="{0A9A26A8-F041-4097-AF69-174D33070FC9}"/>
              </a:ext>
            </a:extLst>
          </p:cNvPr>
          <p:cNvSpPr/>
          <p:nvPr userDrawn="1"/>
        </p:nvSpPr>
        <p:spPr>
          <a:xfrm>
            <a:off x="0" y="5994603"/>
            <a:ext cx="12192000" cy="8645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sz="1800">
              <a:ln>
                <a:noFill/>
              </a:ln>
              <a:solidFill>
                <a:schemeClr val="bg1"/>
              </a:solidFill>
            </a:endParaRPr>
          </a:p>
        </p:txBody>
      </p:sp>
      <p:sp>
        <p:nvSpPr>
          <p:cNvPr id="8" name="Title 1">
            <a:extLst>
              <a:ext uri="{FF2B5EF4-FFF2-40B4-BE49-F238E27FC236}">
                <a16:creationId xmlns:a16="http://schemas.microsoft.com/office/drawing/2014/main" id="{EBF5AA71-3F4D-4E9E-BA5E-688B6C5A5C68}"/>
              </a:ext>
            </a:extLst>
          </p:cNvPr>
          <p:cNvSpPr>
            <a:spLocks noGrp="1"/>
          </p:cNvSpPr>
          <p:nvPr>
            <p:ph type="ctrTitle"/>
          </p:nvPr>
        </p:nvSpPr>
        <p:spPr>
          <a:xfrm>
            <a:off x="2401843" y="2767207"/>
            <a:ext cx="9144000" cy="1057708"/>
          </a:xfrm>
          <a:prstGeom prst="rect">
            <a:avLst/>
          </a:prstGeom>
        </p:spPr>
        <p:txBody>
          <a:bodyPr anchor="t" anchorCtr="0">
            <a:normAutofit/>
          </a:bodyPr>
          <a:lstStyle>
            <a:lvl1pPr marL="0" indent="0" algn="l">
              <a:buFontTx/>
              <a:buNone/>
              <a:defRPr sz="3600"/>
            </a:lvl1pPr>
          </a:lstStyle>
          <a:p>
            <a:r>
              <a:rPr lang="fr-FR" dirty="0"/>
              <a:t>Modifiez le style du titre</a:t>
            </a:r>
            <a:endParaRPr lang="en-US" dirty="0"/>
          </a:p>
        </p:txBody>
      </p:sp>
      <p:sp>
        <p:nvSpPr>
          <p:cNvPr id="9" name="Subtitle 2">
            <a:extLst>
              <a:ext uri="{FF2B5EF4-FFF2-40B4-BE49-F238E27FC236}">
                <a16:creationId xmlns:a16="http://schemas.microsoft.com/office/drawing/2014/main" id="{74FC2D0F-6FA4-4470-9D28-7A04906292D7}"/>
              </a:ext>
            </a:extLst>
          </p:cNvPr>
          <p:cNvSpPr>
            <a:spLocks noGrp="1"/>
          </p:cNvSpPr>
          <p:nvPr>
            <p:ph type="subTitle" idx="1"/>
          </p:nvPr>
        </p:nvSpPr>
        <p:spPr>
          <a:xfrm>
            <a:off x="2401843" y="3634445"/>
            <a:ext cx="9144000" cy="654923"/>
          </a:xfrm>
          <a:prstGeom prst="rect">
            <a:avLst/>
          </a:prstGeom>
        </p:spPr>
        <p:txBody>
          <a:bodyPr/>
          <a:lstStyle>
            <a:lvl1pPr marL="0" indent="0" algn="l">
              <a:buNone/>
              <a:defRPr sz="2400">
                <a:solidFill>
                  <a:srgbClr val="275662"/>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fr-FR" dirty="0"/>
              <a:t>Modifiez le style des sous-titres du masque</a:t>
            </a:r>
            <a:endParaRPr lang="en-US" dirty="0"/>
          </a:p>
        </p:txBody>
      </p:sp>
      <p:pic>
        <p:nvPicPr>
          <p:cNvPr id="10" name="Image 9">
            <a:extLst>
              <a:ext uri="{FF2B5EF4-FFF2-40B4-BE49-F238E27FC236}">
                <a16:creationId xmlns:a16="http://schemas.microsoft.com/office/drawing/2014/main" id="{0BA136EC-F916-4BA0-840B-3A2D3BEC3691}"/>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401852" y="1272218"/>
            <a:ext cx="1546667" cy="417777"/>
          </a:xfrm>
          <a:prstGeom prst="rect">
            <a:avLst/>
          </a:prstGeom>
        </p:spPr>
      </p:pic>
      <p:pic>
        <p:nvPicPr>
          <p:cNvPr id="11" name="Image 10"/>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4140000" y="1018800"/>
            <a:ext cx="752657" cy="919914"/>
          </a:xfrm>
          <a:prstGeom prst="rect">
            <a:avLst/>
          </a:prstGeom>
        </p:spPr>
      </p:pic>
    </p:spTree>
    <p:extLst>
      <p:ext uri="{BB962C8B-B14F-4D97-AF65-F5344CB8AC3E}">
        <p14:creationId xmlns:p14="http://schemas.microsoft.com/office/powerpoint/2010/main" val="25773237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apositive de titre - Version 2">
    <p:bg>
      <p:bgPr>
        <a:solidFill>
          <a:srgbClr val="00A3A6"/>
        </a:solidFill>
        <a:effectLst/>
      </p:bgPr>
    </p:bg>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48F33C8C-4663-47F8-AAC2-AA7669DF27C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401852" y="1272218"/>
            <a:ext cx="1546667" cy="417778"/>
          </a:xfrm>
          <a:prstGeom prst="rect">
            <a:avLst/>
          </a:prstGeom>
        </p:spPr>
      </p:pic>
      <p:pic>
        <p:nvPicPr>
          <p:cNvPr id="5" name="Image 4">
            <a:extLst>
              <a:ext uri="{FF2B5EF4-FFF2-40B4-BE49-F238E27FC236}">
                <a16:creationId xmlns:a16="http://schemas.microsoft.com/office/drawing/2014/main" id="{4405A067-B49C-4F11-A938-80BC29FEEB6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 y="2837638"/>
            <a:ext cx="4076190" cy="2790476"/>
          </a:xfrm>
          <a:prstGeom prst="rect">
            <a:avLst/>
          </a:prstGeom>
        </p:spPr>
      </p:pic>
      <p:pic>
        <p:nvPicPr>
          <p:cNvPr id="6" name="Image 5">
            <a:extLst>
              <a:ext uri="{FF2B5EF4-FFF2-40B4-BE49-F238E27FC236}">
                <a16:creationId xmlns:a16="http://schemas.microsoft.com/office/drawing/2014/main" id="{EC5A9449-A06C-4EA1-A540-CB2DC3C4934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880962" y="2109006"/>
            <a:ext cx="379159" cy="517035"/>
          </a:xfrm>
          <a:prstGeom prst="rect">
            <a:avLst/>
          </a:prstGeom>
        </p:spPr>
      </p:pic>
      <p:sp>
        <p:nvSpPr>
          <p:cNvPr id="7" name="Rectangle 6">
            <a:extLst>
              <a:ext uri="{FF2B5EF4-FFF2-40B4-BE49-F238E27FC236}">
                <a16:creationId xmlns:a16="http://schemas.microsoft.com/office/drawing/2014/main" id="{0A9A26A8-F041-4097-AF69-174D33070FC9}"/>
              </a:ext>
            </a:extLst>
          </p:cNvPr>
          <p:cNvSpPr/>
          <p:nvPr userDrawn="1"/>
        </p:nvSpPr>
        <p:spPr>
          <a:xfrm>
            <a:off x="0" y="5994603"/>
            <a:ext cx="12192000" cy="864524"/>
          </a:xfrm>
          <a:prstGeom prst="rect">
            <a:avLst/>
          </a:prstGeom>
          <a:solidFill>
            <a:srgbClr val="00A3A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sz="1800">
              <a:ln>
                <a:noFill/>
              </a:ln>
              <a:solidFill>
                <a:schemeClr val="bg1"/>
              </a:solidFill>
            </a:endParaRPr>
          </a:p>
        </p:txBody>
      </p:sp>
      <p:sp>
        <p:nvSpPr>
          <p:cNvPr id="8" name="Title 1">
            <a:extLst>
              <a:ext uri="{FF2B5EF4-FFF2-40B4-BE49-F238E27FC236}">
                <a16:creationId xmlns:a16="http://schemas.microsoft.com/office/drawing/2014/main" id="{EBF5AA71-3F4D-4E9E-BA5E-688B6C5A5C68}"/>
              </a:ext>
            </a:extLst>
          </p:cNvPr>
          <p:cNvSpPr>
            <a:spLocks noGrp="1"/>
          </p:cNvSpPr>
          <p:nvPr>
            <p:ph type="ctrTitle"/>
          </p:nvPr>
        </p:nvSpPr>
        <p:spPr>
          <a:xfrm>
            <a:off x="2401843" y="1985871"/>
            <a:ext cx="9144000" cy="3106438"/>
          </a:xfrm>
          <a:prstGeom prst="rect">
            <a:avLst/>
          </a:prstGeom>
        </p:spPr>
        <p:txBody>
          <a:bodyPr anchor="t" anchorCtr="0">
            <a:normAutofit/>
          </a:bodyPr>
          <a:lstStyle>
            <a:lvl1pPr marL="0" indent="0" algn="l">
              <a:buFontTx/>
              <a:buNone/>
              <a:defRPr sz="6000">
                <a:solidFill>
                  <a:schemeClr val="bg1"/>
                </a:solidFill>
              </a:defRPr>
            </a:lvl1pPr>
          </a:lstStyle>
          <a:p>
            <a:r>
              <a:rPr lang="fr-FR" dirty="0"/>
              <a:t>Modifiez le style du titre</a:t>
            </a:r>
            <a:endParaRPr lang="en-US" dirty="0"/>
          </a:p>
        </p:txBody>
      </p:sp>
      <p:sp>
        <p:nvSpPr>
          <p:cNvPr id="9" name="Subtitle 2">
            <a:extLst>
              <a:ext uri="{FF2B5EF4-FFF2-40B4-BE49-F238E27FC236}">
                <a16:creationId xmlns:a16="http://schemas.microsoft.com/office/drawing/2014/main" id="{74FC2D0F-6FA4-4470-9D28-7A04906292D7}"/>
              </a:ext>
            </a:extLst>
          </p:cNvPr>
          <p:cNvSpPr>
            <a:spLocks noGrp="1"/>
          </p:cNvSpPr>
          <p:nvPr>
            <p:ph type="subTitle" idx="1"/>
          </p:nvPr>
        </p:nvSpPr>
        <p:spPr>
          <a:xfrm>
            <a:off x="2401843" y="5092309"/>
            <a:ext cx="9144000" cy="654923"/>
          </a:xfrm>
          <a:prstGeom prst="rect">
            <a:avLst/>
          </a:prstGeom>
        </p:spPr>
        <p:txBody>
          <a:bodyPr/>
          <a:lstStyle>
            <a:lvl1pPr marL="0" indent="0" algn="l">
              <a:buNone/>
              <a:defRPr sz="2400">
                <a:solidFill>
                  <a:schemeClr val="accent4">
                    <a:lumMod val="40000"/>
                    <a:lumOff val="60000"/>
                  </a:schemeClr>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fr-FR" dirty="0"/>
              <a:t>Modifiez le style des sous-titres du masque</a:t>
            </a:r>
            <a:endParaRPr lang="en-US" dirty="0"/>
          </a:p>
        </p:txBody>
      </p:sp>
      <p:pic>
        <p:nvPicPr>
          <p:cNvPr id="10" name="Image 9"/>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4139957" y="1020307"/>
            <a:ext cx="754036" cy="921600"/>
          </a:xfrm>
          <a:prstGeom prst="rect">
            <a:avLst/>
          </a:prstGeom>
        </p:spPr>
      </p:pic>
    </p:spTree>
    <p:extLst>
      <p:ext uri="{BB962C8B-B14F-4D97-AF65-F5344CB8AC3E}">
        <p14:creationId xmlns:p14="http://schemas.microsoft.com/office/powerpoint/2010/main" val="42619344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lassic slide, one colum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5" name="Espace réservé du texte 4"/>
          <p:cNvSpPr>
            <a:spLocks noGrp="1"/>
          </p:cNvSpPr>
          <p:nvPr>
            <p:ph type="body" sz="quarter" idx="10"/>
          </p:nvPr>
        </p:nvSpPr>
        <p:spPr>
          <a:xfrm>
            <a:off x="838200" y="1423358"/>
            <a:ext cx="10515600" cy="4675817"/>
          </a:xfrm>
        </p:spPr>
        <p:txBody>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pic>
        <p:nvPicPr>
          <p:cNvPr id="6" name="Imag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53800" y="330623"/>
            <a:ext cx="752657" cy="919914"/>
          </a:xfrm>
          <a:prstGeom prst="rect">
            <a:avLst/>
          </a:prstGeom>
        </p:spPr>
      </p:pic>
    </p:spTree>
    <p:extLst>
      <p:ext uri="{BB962C8B-B14F-4D97-AF65-F5344CB8AC3E}">
        <p14:creationId xmlns:p14="http://schemas.microsoft.com/office/powerpoint/2010/main" val="589260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Espace réservé du texte 2"/>
          <p:cNvSpPr>
            <a:spLocks noGrp="1"/>
          </p:cNvSpPr>
          <p:nvPr>
            <p:ph type="body" idx="1"/>
          </p:nvPr>
        </p:nvSpPr>
        <p:spPr>
          <a:xfrm>
            <a:off x="838200" y="1415981"/>
            <a:ext cx="10515600" cy="4660206"/>
          </a:xfrm>
          <a:prstGeom prst="rect">
            <a:avLst/>
          </a:prstGeom>
        </p:spPr>
        <p:txBody>
          <a:bodyPr vert="horz" lIns="91440" tIns="45720" rIns="91440" bIns="4572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8" name="Espace réservé du titre 1"/>
          <p:cNvSpPr>
            <a:spLocks noGrp="1"/>
          </p:cNvSpPr>
          <p:nvPr>
            <p:ph type="title"/>
          </p:nvPr>
        </p:nvSpPr>
        <p:spPr>
          <a:xfrm>
            <a:off x="838200" y="365126"/>
            <a:ext cx="10515600" cy="868452"/>
          </a:xfrm>
          <a:prstGeom prst="rect">
            <a:avLst/>
          </a:prstGeom>
        </p:spPr>
        <p:txBody>
          <a:bodyPr vert="horz" lIns="91440" tIns="45720" rIns="91440" bIns="45720" rtlCol="0" anchor="ctr">
            <a:normAutofit/>
          </a:bodyPr>
          <a:lstStyle/>
          <a:p>
            <a:r>
              <a:rPr lang="fr-FR" dirty="0"/>
              <a:t>Modifiez le style du titre</a:t>
            </a:r>
          </a:p>
        </p:txBody>
      </p:sp>
      <p:sp>
        <p:nvSpPr>
          <p:cNvPr id="14" name="ZoneTexte 13">
            <a:extLst>
              <a:ext uri="{FF2B5EF4-FFF2-40B4-BE49-F238E27FC236}">
                <a16:creationId xmlns:a16="http://schemas.microsoft.com/office/drawing/2014/main" id="{D85EF67C-DB3C-4ADC-829F-14D87A8664F8}"/>
              </a:ext>
            </a:extLst>
          </p:cNvPr>
          <p:cNvSpPr txBox="1"/>
          <p:nvPr userDrawn="1"/>
        </p:nvSpPr>
        <p:spPr>
          <a:xfrm>
            <a:off x="9923119" y="6337738"/>
            <a:ext cx="2088931" cy="276999"/>
          </a:xfrm>
          <a:prstGeom prst="rect">
            <a:avLst/>
          </a:prstGeom>
          <a:noFill/>
        </p:spPr>
        <p:txBody>
          <a:bodyPr wrap="square" rtlCol="0">
            <a:spAutoFit/>
          </a:bodyPr>
          <a:lstStyle/>
          <a:p>
            <a:pPr algn="r"/>
            <a:r>
              <a:rPr lang="fr-FR" sz="1200" b="0" dirty="0">
                <a:solidFill>
                  <a:srgbClr val="00A3A6"/>
                </a:solidFill>
                <a:latin typeface="Raleway" panose="020B0503030101060003" pitchFamily="34" charset="0"/>
              </a:rPr>
              <a:t>p. </a:t>
            </a:r>
            <a:fld id="{10B4F56D-375A-4CA4-ABA3-E73F3ECBB440}" type="slidenum">
              <a:rPr lang="fr-FR" sz="1200" b="0" smtClean="0">
                <a:solidFill>
                  <a:srgbClr val="00A3A6"/>
                </a:solidFill>
                <a:latin typeface="Raleway" panose="020B0503030101060003" pitchFamily="34" charset="0"/>
              </a:rPr>
              <a:pPr algn="r"/>
              <a:t>‹N°›</a:t>
            </a:fld>
            <a:endParaRPr lang="fr-FR" sz="1200" b="0" dirty="0">
              <a:solidFill>
                <a:srgbClr val="00A3A6"/>
              </a:solidFill>
              <a:latin typeface="Raleway" panose="020B0503030101060003" pitchFamily="34" charset="0"/>
            </a:endParaRPr>
          </a:p>
        </p:txBody>
      </p:sp>
      <p:pic>
        <p:nvPicPr>
          <p:cNvPr id="15" name="Image 14">
            <a:extLst>
              <a:ext uri="{FF2B5EF4-FFF2-40B4-BE49-F238E27FC236}">
                <a16:creationId xmlns:a16="http://schemas.microsoft.com/office/drawing/2014/main" id="{C31A273F-8B3B-4FFA-A6A7-5A556F5FD6D4}"/>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0" y="6076187"/>
            <a:ext cx="2000250" cy="800100"/>
          </a:xfrm>
          <a:prstGeom prst="rect">
            <a:avLst/>
          </a:prstGeom>
        </p:spPr>
      </p:pic>
      <p:sp>
        <p:nvSpPr>
          <p:cNvPr id="16" name="ZoneTexte 15">
            <a:extLst>
              <a:ext uri="{FF2B5EF4-FFF2-40B4-BE49-F238E27FC236}">
                <a16:creationId xmlns:a16="http://schemas.microsoft.com/office/drawing/2014/main" id="{DB30FD33-E435-4A46-B168-E07C4F5FE24A}"/>
              </a:ext>
            </a:extLst>
          </p:cNvPr>
          <p:cNvSpPr txBox="1"/>
          <p:nvPr userDrawn="1"/>
        </p:nvSpPr>
        <p:spPr>
          <a:xfrm>
            <a:off x="1142999" y="6350734"/>
            <a:ext cx="6716110" cy="253916"/>
          </a:xfrm>
          <a:prstGeom prst="rect">
            <a:avLst/>
          </a:prstGeom>
          <a:noFill/>
        </p:spPr>
        <p:txBody>
          <a:bodyPr wrap="square" rtlCol="0">
            <a:spAutoFit/>
          </a:bodyPr>
          <a:lstStyle/>
          <a:p>
            <a:r>
              <a:rPr lang="en-US" sz="1000" dirty="0">
                <a:solidFill>
                  <a:srgbClr val="275662"/>
                </a:solidFill>
                <a:latin typeface="+mn-lt"/>
              </a:rPr>
              <a:t>Optimization methods for Artificial Intelligence: Introduction</a:t>
            </a:r>
            <a:endParaRPr lang="fr-FR" sz="1000" dirty="0">
              <a:solidFill>
                <a:srgbClr val="275662"/>
              </a:solidFill>
              <a:latin typeface="+mn-lt"/>
            </a:endParaRPr>
          </a:p>
        </p:txBody>
      </p:sp>
      <p:sp>
        <p:nvSpPr>
          <p:cNvPr id="17" name="ZoneTexte 16">
            <a:extLst>
              <a:ext uri="{FF2B5EF4-FFF2-40B4-BE49-F238E27FC236}">
                <a16:creationId xmlns:a16="http://schemas.microsoft.com/office/drawing/2014/main" id="{8EB41401-1E18-450D-B56F-5BE5E627703C}"/>
              </a:ext>
            </a:extLst>
          </p:cNvPr>
          <p:cNvSpPr txBox="1"/>
          <p:nvPr userDrawn="1"/>
        </p:nvSpPr>
        <p:spPr>
          <a:xfrm>
            <a:off x="1142999" y="6533137"/>
            <a:ext cx="6716110" cy="253916"/>
          </a:xfrm>
          <a:prstGeom prst="rect">
            <a:avLst/>
          </a:prstGeom>
          <a:noFill/>
        </p:spPr>
        <p:txBody>
          <a:bodyPr wrap="square" rtlCol="0">
            <a:spAutoFit/>
          </a:bodyPr>
          <a:lstStyle/>
          <a:p>
            <a:r>
              <a:rPr lang="it-IT" sz="1000" dirty="0">
                <a:solidFill>
                  <a:srgbClr val="00A3A6"/>
                </a:solidFill>
                <a:latin typeface="+mj-lt"/>
              </a:rPr>
              <a:t>Alberto</a:t>
            </a:r>
            <a:r>
              <a:rPr lang="it-IT" sz="1000" baseline="0" dirty="0">
                <a:solidFill>
                  <a:srgbClr val="00A3A6"/>
                </a:solidFill>
                <a:latin typeface="+mj-lt"/>
              </a:rPr>
              <a:t> TONDA</a:t>
            </a:r>
            <a:r>
              <a:rPr lang="it-IT" sz="1000" baseline="0">
                <a:solidFill>
                  <a:srgbClr val="00A3A6"/>
                </a:solidFill>
                <a:latin typeface="+mj-lt"/>
              </a:rPr>
              <a:t>, Team EKINOCS</a:t>
            </a:r>
            <a:r>
              <a:rPr lang="it-IT" sz="1000" baseline="0" dirty="0">
                <a:solidFill>
                  <a:srgbClr val="00A3A6"/>
                </a:solidFill>
                <a:latin typeface="+mj-lt"/>
              </a:rPr>
              <a:t>, UMR 518 MIA-PS, INRAE, Université Paris-Saclay</a:t>
            </a:r>
            <a:endParaRPr lang="fr-FR" sz="1000" dirty="0">
              <a:solidFill>
                <a:srgbClr val="00A3A6"/>
              </a:solidFill>
              <a:latin typeface="+mj-lt"/>
            </a:endParaRPr>
          </a:p>
        </p:txBody>
      </p:sp>
    </p:spTree>
    <p:extLst>
      <p:ext uri="{BB962C8B-B14F-4D97-AF65-F5344CB8AC3E}">
        <p14:creationId xmlns:p14="http://schemas.microsoft.com/office/powerpoint/2010/main" val="1139621121"/>
      </p:ext>
    </p:extLst>
  </p:cSld>
  <p:clrMap bg1="lt1" tx1="dk1" bg2="lt2" tx2="dk2" accent1="accent1" accent2="accent2" accent3="accent3" accent4="accent4" accent5="accent5" accent6="accent6" hlink="hlink" folHlink="folHlink"/>
  <p:sldLayoutIdLst>
    <p:sldLayoutId id="2147483661" r:id="rId1"/>
    <p:sldLayoutId id="2147483660" r:id="rId2"/>
    <p:sldLayoutId id="2147483662" r:id="rId3"/>
  </p:sldLayoutIdLst>
  <p:txStyles>
    <p:titleStyle>
      <a:lvl1pPr marL="571500" indent="-571500" algn="l" defTabSz="914400" rtl="0" eaLnBrk="1" latinLnBrk="0" hangingPunct="1">
        <a:lnSpc>
          <a:spcPct val="90000"/>
        </a:lnSpc>
        <a:spcBef>
          <a:spcPct val="0"/>
        </a:spcBef>
        <a:buFontTx/>
        <a:buBlip>
          <a:blip r:embed="rId6"/>
        </a:buBlip>
        <a:defRPr sz="4400" b="1" kern="1200" baseline="0">
          <a:solidFill>
            <a:srgbClr val="00A3A6"/>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ctrTitle"/>
          </p:nvPr>
        </p:nvSpPr>
        <p:spPr/>
        <p:txBody>
          <a:bodyPr>
            <a:normAutofit/>
          </a:bodyPr>
          <a:lstStyle/>
          <a:p>
            <a:r>
              <a:rPr lang="it-IT" dirty="0"/>
              <a:t>Optimization methods for Artificial Intelligence: Introduction</a:t>
            </a:r>
            <a:endParaRPr lang="fr-FR" dirty="0"/>
          </a:p>
        </p:txBody>
      </p:sp>
      <p:sp>
        <p:nvSpPr>
          <p:cNvPr id="5" name="Sous-titre 4"/>
          <p:cNvSpPr>
            <a:spLocks noGrp="1"/>
          </p:cNvSpPr>
          <p:nvPr>
            <p:ph type="subTitle" idx="1"/>
          </p:nvPr>
        </p:nvSpPr>
        <p:spPr/>
        <p:txBody>
          <a:bodyPr>
            <a:noAutofit/>
          </a:bodyPr>
          <a:lstStyle/>
          <a:p>
            <a:r>
              <a:rPr lang="fr-FR" dirty="0"/>
              <a:t>Alberto TONDA, Senior </a:t>
            </a:r>
            <a:r>
              <a:rPr lang="fr-FR" dirty="0" err="1"/>
              <a:t>Researcher</a:t>
            </a:r>
            <a:r>
              <a:rPr lang="fr-FR" dirty="0"/>
              <a:t> (DR)</a:t>
            </a:r>
          </a:p>
          <a:p>
            <a:r>
              <a:rPr lang="fr-FR" i="1" dirty="0"/>
              <a:t>UMR 518 MIA-PS (</a:t>
            </a:r>
            <a:r>
              <a:rPr lang="fr-FR" i="1" dirty="0" err="1"/>
              <a:t>Applied</a:t>
            </a:r>
            <a:r>
              <a:rPr lang="fr-FR" i="1" dirty="0"/>
              <a:t> </a:t>
            </a:r>
            <a:r>
              <a:rPr lang="fr-FR" i="1" dirty="0" err="1"/>
              <a:t>Mathematics</a:t>
            </a:r>
            <a:r>
              <a:rPr lang="fr-FR" i="1" dirty="0"/>
              <a:t> and Computer Science)</a:t>
            </a:r>
            <a:br>
              <a:rPr lang="fr-FR" i="1" dirty="0"/>
            </a:br>
            <a:r>
              <a:rPr lang="fr-FR" i="1" dirty="0"/>
              <a:t>INRAE, AgroParisTech, Université Paris-Saclay</a:t>
            </a:r>
            <a:br>
              <a:rPr lang="fr-FR" i="1" dirty="0"/>
            </a:br>
            <a:r>
              <a:rPr lang="fr-FR" i="1" dirty="0"/>
              <a:t>Institut des Systèmes Complexes, Paris-Ile-de-France</a:t>
            </a:r>
          </a:p>
        </p:txBody>
      </p:sp>
    </p:spTree>
    <p:extLst>
      <p:ext uri="{BB962C8B-B14F-4D97-AF65-F5344CB8AC3E}">
        <p14:creationId xmlns:p14="http://schemas.microsoft.com/office/powerpoint/2010/main" val="10564452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8D4BB81-C1DD-432E-93C3-887461AA44D9}"/>
              </a:ext>
            </a:extLst>
          </p:cNvPr>
          <p:cNvSpPr>
            <a:spLocks noGrp="1"/>
          </p:cNvSpPr>
          <p:nvPr>
            <p:ph type="title"/>
          </p:nvPr>
        </p:nvSpPr>
        <p:spPr/>
        <p:txBody>
          <a:bodyPr/>
          <a:lstStyle/>
          <a:p>
            <a:r>
              <a:rPr lang="it-IT" dirty="0"/>
              <a:t>What is Artificial Intelligence?</a:t>
            </a:r>
            <a:endParaRPr lang="en-US" dirty="0"/>
          </a:p>
        </p:txBody>
      </p:sp>
      <p:sp>
        <p:nvSpPr>
          <p:cNvPr id="3" name="Espace réservé du texte 2">
            <a:extLst>
              <a:ext uri="{FF2B5EF4-FFF2-40B4-BE49-F238E27FC236}">
                <a16:creationId xmlns:a16="http://schemas.microsoft.com/office/drawing/2014/main" id="{9F050655-F2E6-48B2-90E3-A6E11C511879}"/>
              </a:ext>
            </a:extLst>
          </p:cNvPr>
          <p:cNvSpPr>
            <a:spLocks noGrp="1"/>
          </p:cNvSpPr>
          <p:nvPr>
            <p:ph type="body" sz="quarter" idx="10"/>
          </p:nvPr>
        </p:nvSpPr>
        <p:spPr/>
        <p:txBody>
          <a:bodyPr/>
          <a:lstStyle/>
          <a:p>
            <a:r>
              <a:rPr lang="it-IT" dirty="0"/>
              <a:t>Short answer, there is no clear definition</a:t>
            </a:r>
          </a:p>
          <a:p>
            <a:pPr lvl="1"/>
            <a:r>
              <a:rPr lang="it-IT" dirty="0"/>
              <a:t>We do not have a good definition of </a:t>
            </a:r>
            <a:r>
              <a:rPr lang="it-IT" i="1" dirty="0"/>
              <a:t>intelligence</a:t>
            </a:r>
            <a:r>
              <a:rPr lang="it-IT" dirty="0"/>
              <a:t>, so...</a:t>
            </a:r>
          </a:p>
          <a:p>
            <a:pPr lvl="1"/>
            <a:r>
              <a:rPr lang="it-IT" dirty="0"/>
              <a:t>Broadly speaking, AI defines a </a:t>
            </a:r>
            <a:r>
              <a:rPr lang="it-IT" i="1" dirty="0"/>
              <a:t>field</a:t>
            </a:r>
            <a:r>
              <a:rPr lang="it-IT" dirty="0"/>
              <a:t> more than a </a:t>
            </a:r>
            <a:r>
              <a:rPr lang="it-IT" i="1" dirty="0"/>
              <a:t>method</a:t>
            </a:r>
          </a:p>
          <a:p>
            <a:pPr lvl="1"/>
            <a:r>
              <a:rPr lang="it-IT" dirty="0"/>
              <a:t>Machine learning, reinforcement learning, symbolic AI, ...</a:t>
            </a:r>
          </a:p>
          <a:p>
            <a:r>
              <a:rPr lang="it-IT" dirty="0"/>
              <a:t>When a non-biological being successfully completes a task commonly believed to require biological intelligence</a:t>
            </a:r>
          </a:p>
          <a:p>
            <a:r>
              <a:rPr lang="it-IT" dirty="0"/>
              <a:t>Perceiving, synthesizing, and inferring information</a:t>
            </a:r>
          </a:p>
          <a:p>
            <a:r>
              <a:rPr lang="it-IT" dirty="0"/>
              <a:t>How do we </a:t>
            </a:r>
            <a:r>
              <a:rPr lang="it-IT" i="1" dirty="0"/>
              <a:t>measure</a:t>
            </a:r>
            <a:r>
              <a:rPr lang="it-IT" dirty="0"/>
              <a:t> intelligence?</a:t>
            </a:r>
            <a:endParaRPr lang="en-US" dirty="0"/>
          </a:p>
        </p:txBody>
      </p:sp>
    </p:spTree>
    <p:extLst>
      <p:ext uri="{BB962C8B-B14F-4D97-AF65-F5344CB8AC3E}">
        <p14:creationId xmlns:p14="http://schemas.microsoft.com/office/powerpoint/2010/main" val="13046932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8D4BB81-C1DD-432E-93C3-887461AA44D9}"/>
              </a:ext>
            </a:extLst>
          </p:cNvPr>
          <p:cNvSpPr>
            <a:spLocks noGrp="1"/>
          </p:cNvSpPr>
          <p:nvPr>
            <p:ph type="title"/>
          </p:nvPr>
        </p:nvSpPr>
        <p:spPr/>
        <p:txBody>
          <a:bodyPr/>
          <a:lstStyle/>
          <a:p>
            <a:r>
              <a:rPr lang="it-IT" dirty="0"/>
              <a:t>What is Artificial Intelligence?</a:t>
            </a:r>
            <a:endParaRPr lang="en-US" dirty="0"/>
          </a:p>
        </p:txBody>
      </p:sp>
      <p:sp>
        <p:nvSpPr>
          <p:cNvPr id="7" name="Rectangle 6">
            <a:extLst>
              <a:ext uri="{FF2B5EF4-FFF2-40B4-BE49-F238E27FC236}">
                <a16:creationId xmlns:a16="http://schemas.microsoft.com/office/drawing/2014/main" id="{9EA5D9A5-851B-4C24-B458-1DF52E7364BA}"/>
              </a:ext>
            </a:extLst>
          </p:cNvPr>
          <p:cNvSpPr/>
          <p:nvPr/>
        </p:nvSpPr>
        <p:spPr>
          <a:xfrm>
            <a:off x="1060315" y="1342417"/>
            <a:ext cx="5035685" cy="4630366"/>
          </a:xfrm>
          <a:prstGeom prst="rect">
            <a:avLst/>
          </a:prstGeom>
          <a:solidFill>
            <a:schemeClr val="accent6">
              <a:lumMod val="75000"/>
            </a:schemeClr>
          </a:solidFill>
          <a:ln w="381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it-IT" sz="4800" dirty="0"/>
              <a:t>NARROW / WEAK</a:t>
            </a:r>
          </a:p>
          <a:p>
            <a:r>
              <a:rPr lang="it-IT" sz="2400" i="1" dirty="0"/>
              <a:t>Focused on a specific task</a:t>
            </a:r>
          </a:p>
          <a:p>
            <a:endParaRPr lang="it-IT" sz="2400" i="1" dirty="0"/>
          </a:p>
          <a:p>
            <a:pPr marL="285750" indent="-285750">
              <a:buFontTx/>
              <a:buChar char="-"/>
            </a:pPr>
            <a:r>
              <a:rPr lang="it-IT" sz="2400" dirty="0"/>
              <a:t>Symbolic AI</a:t>
            </a:r>
          </a:p>
          <a:p>
            <a:pPr marL="742950" lvl="1" indent="-285750">
              <a:buFontTx/>
              <a:buChar char="-"/>
            </a:pPr>
            <a:r>
              <a:rPr lang="it-IT" sz="2400" dirty="0"/>
              <a:t>E.g. rule-based systems</a:t>
            </a:r>
          </a:p>
          <a:p>
            <a:pPr marL="285750" indent="-285750">
              <a:buFontTx/>
              <a:buChar char="-"/>
            </a:pPr>
            <a:r>
              <a:rPr lang="it-IT" sz="2400" dirty="0"/>
              <a:t>Machine learning</a:t>
            </a:r>
          </a:p>
          <a:p>
            <a:pPr marL="742950" lvl="1" indent="-285750">
              <a:buFontTx/>
              <a:buChar char="-"/>
            </a:pPr>
            <a:r>
              <a:rPr lang="it-IT" sz="2400" dirty="0"/>
              <a:t>Supervised, unsupervised</a:t>
            </a:r>
          </a:p>
          <a:p>
            <a:pPr marL="742950" lvl="1" indent="-285750">
              <a:buFontTx/>
              <a:buChar char="-"/>
            </a:pPr>
            <a:r>
              <a:rPr lang="it-IT" sz="2400" dirty="0"/>
              <a:t>Natural language processing</a:t>
            </a:r>
          </a:p>
          <a:p>
            <a:pPr marL="742950" lvl="1" indent="-285750">
              <a:buFontTx/>
              <a:buChar char="-"/>
            </a:pPr>
            <a:r>
              <a:rPr lang="it-IT" sz="2400" dirty="0"/>
              <a:t>Image recognition/segmentation</a:t>
            </a:r>
          </a:p>
          <a:p>
            <a:pPr marL="285750" indent="-285750">
              <a:buFontTx/>
              <a:buChar char="-"/>
            </a:pPr>
            <a:r>
              <a:rPr lang="it-IT" sz="2400" dirty="0"/>
              <a:t>Reinforcement learning</a:t>
            </a:r>
          </a:p>
          <a:p>
            <a:pPr marL="285750" indent="-285750">
              <a:buFontTx/>
              <a:buChar char="-"/>
            </a:pPr>
            <a:r>
              <a:rPr lang="it-IT" sz="2400" dirty="0"/>
              <a:t>Neuro-symbolic AI</a:t>
            </a:r>
            <a:endParaRPr lang="en-US" sz="2400" dirty="0"/>
          </a:p>
        </p:txBody>
      </p:sp>
      <p:sp>
        <p:nvSpPr>
          <p:cNvPr id="8" name="Rectangle 7">
            <a:extLst>
              <a:ext uri="{FF2B5EF4-FFF2-40B4-BE49-F238E27FC236}">
                <a16:creationId xmlns:a16="http://schemas.microsoft.com/office/drawing/2014/main" id="{56EA8B0A-F67B-4756-BA37-51C5CCB68B71}"/>
              </a:ext>
            </a:extLst>
          </p:cNvPr>
          <p:cNvSpPr/>
          <p:nvPr/>
        </p:nvSpPr>
        <p:spPr>
          <a:xfrm>
            <a:off x="6318115" y="1342417"/>
            <a:ext cx="5035685" cy="4630366"/>
          </a:xfrm>
          <a:prstGeom prst="rect">
            <a:avLst/>
          </a:prstGeom>
          <a:solidFill>
            <a:srgbClr val="FF7979"/>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4800" b="0" i="0" u="none" strike="noStrike" kern="1200" cap="none" spc="0" normalizeH="0" baseline="0" noProof="0" dirty="0">
                <a:ln>
                  <a:noFill/>
                </a:ln>
                <a:solidFill>
                  <a:prstClr val="white"/>
                </a:solidFill>
                <a:effectLst/>
                <a:uLnTx/>
                <a:uFillTx/>
                <a:latin typeface="Calibri" panose="020F0502020204030204"/>
                <a:ea typeface="+mn-ea"/>
                <a:cs typeface="+mn-cs"/>
              </a:rPr>
              <a:t>GENERAL (AGI)</a:t>
            </a:r>
          </a:p>
          <a:p>
            <a:pPr marR="0" lvl="0" algn="l" defTabSz="914400" rtl="0" eaLnBrk="1" fontAlgn="auto" latinLnBrk="0" hangingPunct="1">
              <a:lnSpc>
                <a:spcPct val="100000"/>
              </a:lnSpc>
              <a:spcBef>
                <a:spcPts val="0"/>
              </a:spcBef>
              <a:spcAft>
                <a:spcPts val="0"/>
              </a:spcAft>
              <a:buClrTx/>
              <a:buSzTx/>
              <a:tabLst/>
              <a:defRPr/>
            </a:pPr>
            <a:r>
              <a:rPr kumimoji="0" lang="it-IT" sz="2400" b="0" i="1" u="none" strike="noStrike" kern="1200" cap="none" spc="0" normalizeH="0" baseline="0" noProof="0" dirty="0">
                <a:ln>
                  <a:noFill/>
                </a:ln>
                <a:solidFill>
                  <a:prstClr val="white"/>
                </a:solidFill>
                <a:effectLst/>
                <a:uLnTx/>
                <a:uFillTx/>
                <a:latin typeface="Calibri" panose="020F0502020204030204"/>
                <a:ea typeface="+mn-ea"/>
                <a:cs typeface="+mn-cs"/>
              </a:rPr>
              <a:t>Can perform any type of (human?) task</a:t>
            </a:r>
          </a:p>
          <a:p>
            <a:pPr marR="0" lvl="0" algn="l" defTabSz="914400" rtl="0" eaLnBrk="1" fontAlgn="auto" latinLnBrk="0" hangingPunct="1">
              <a:lnSpc>
                <a:spcPct val="100000"/>
              </a:lnSpc>
              <a:spcBef>
                <a:spcPts val="0"/>
              </a:spcBef>
              <a:spcAft>
                <a:spcPts val="0"/>
              </a:spcAft>
              <a:buClrTx/>
              <a:buSzTx/>
              <a:tabLst/>
              <a:defRPr/>
            </a:pPr>
            <a:endParaRPr kumimoji="0" lang="it-IT" sz="2400" b="0" i="1" u="none" strike="noStrike" kern="1200" cap="none" spc="0" normalizeH="0" baseline="0" noProof="0" dirty="0">
              <a:ln>
                <a:noFill/>
              </a:ln>
              <a:solidFill>
                <a:prstClr val="white"/>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kumimoji="0" lang="it-IT" sz="3600" b="0" i="0" u="none" strike="noStrike" kern="1200" cap="none" spc="0" normalizeH="0" baseline="0" noProof="0" dirty="0">
                <a:ln>
                  <a:noFill/>
                </a:ln>
                <a:solidFill>
                  <a:prstClr val="white"/>
                </a:solidFill>
                <a:effectLst/>
                <a:uLnTx/>
                <a:uFillTx/>
                <a:latin typeface="Calibri" panose="020F0502020204030204"/>
                <a:ea typeface="+mn-ea"/>
                <a:cs typeface="+mn-cs"/>
              </a:rPr>
              <a:t>Does not exist (...yet?)</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it-IT" sz="2400" dirty="0">
                <a:solidFill>
                  <a:prstClr val="white"/>
                </a:solidFill>
                <a:latin typeface="Calibri" panose="020F0502020204030204"/>
              </a:rPr>
              <a:t>Closest thing is NLP: Large Language Models (LLM) like ChatGPT</a:t>
            </a:r>
            <a:endParaRPr lang="en-US" sz="2400" dirty="0"/>
          </a:p>
        </p:txBody>
      </p:sp>
    </p:spTree>
    <p:extLst>
      <p:ext uri="{BB962C8B-B14F-4D97-AF65-F5344CB8AC3E}">
        <p14:creationId xmlns:p14="http://schemas.microsoft.com/office/powerpoint/2010/main" val="16811170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8D4BB81-C1DD-432E-93C3-887461AA44D9}"/>
              </a:ext>
            </a:extLst>
          </p:cNvPr>
          <p:cNvSpPr>
            <a:spLocks noGrp="1"/>
          </p:cNvSpPr>
          <p:nvPr>
            <p:ph type="title"/>
          </p:nvPr>
        </p:nvSpPr>
        <p:spPr/>
        <p:txBody>
          <a:bodyPr/>
          <a:lstStyle/>
          <a:p>
            <a:r>
              <a:rPr lang="it-IT" dirty="0"/>
              <a:t>Symbolic AI</a:t>
            </a:r>
            <a:endParaRPr lang="en-US" dirty="0"/>
          </a:p>
        </p:txBody>
      </p:sp>
      <p:sp>
        <p:nvSpPr>
          <p:cNvPr id="3" name="Espace réservé du texte 2">
            <a:extLst>
              <a:ext uri="{FF2B5EF4-FFF2-40B4-BE49-F238E27FC236}">
                <a16:creationId xmlns:a16="http://schemas.microsoft.com/office/drawing/2014/main" id="{9F050655-F2E6-48B2-90E3-A6E11C511879}"/>
              </a:ext>
            </a:extLst>
          </p:cNvPr>
          <p:cNvSpPr>
            <a:spLocks noGrp="1"/>
          </p:cNvSpPr>
          <p:nvPr>
            <p:ph type="body" sz="quarter" idx="10"/>
          </p:nvPr>
        </p:nvSpPr>
        <p:spPr/>
        <p:txBody>
          <a:bodyPr/>
          <a:lstStyle/>
          <a:p>
            <a:r>
              <a:rPr lang="it-IT" dirty="0"/>
              <a:t>Symbolic manipulation</a:t>
            </a:r>
          </a:p>
          <a:p>
            <a:pPr lvl="1"/>
            <a:r>
              <a:rPr lang="it-IT" dirty="0"/>
              <a:t>Reality is </a:t>
            </a:r>
            <a:r>
              <a:rPr lang="it-IT" i="1" dirty="0"/>
              <a:t>continuous</a:t>
            </a:r>
            <a:r>
              <a:rPr lang="it-IT" dirty="0"/>
              <a:t> (with good approximation)</a:t>
            </a:r>
          </a:p>
          <a:p>
            <a:pPr lvl="1"/>
            <a:r>
              <a:rPr lang="it-IT" dirty="0"/>
              <a:t>Symbols are </a:t>
            </a:r>
            <a:r>
              <a:rPr lang="it-IT" i="1" dirty="0"/>
              <a:t>discrete</a:t>
            </a:r>
            <a:r>
              <a:rPr lang="it-IT" dirty="0"/>
              <a:t>, and humans are good at using them</a:t>
            </a:r>
            <a:endParaRPr lang="it-IT" i="1" dirty="0"/>
          </a:p>
        </p:txBody>
      </p:sp>
      <p:pic>
        <p:nvPicPr>
          <p:cNvPr id="5" name="Image 4">
            <a:extLst>
              <a:ext uri="{FF2B5EF4-FFF2-40B4-BE49-F238E27FC236}">
                <a16:creationId xmlns:a16="http://schemas.microsoft.com/office/drawing/2014/main" id="{FD922CE6-8BBD-467D-A0AF-9D5E1C2FEB4B}"/>
              </a:ext>
            </a:extLst>
          </p:cNvPr>
          <p:cNvPicPr>
            <a:picLocks noChangeAspect="1"/>
          </p:cNvPicPr>
          <p:nvPr/>
        </p:nvPicPr>
        <p:blipFill>
          <a:blip r:embed="rId2"/>
          <a:stretch>
            <a:fillRect/>
          </a:stretch>
        </p:blipFill>
        <p:spPr>
          <a:xfrm>
            <a:off x="1027521" y="3115559"/>
            <a:ext cx="5043237" cy="2738486"/>
          </a:xfrm>
          <a:prstGeom prst="rect">
            <a:avLst/>
          </a:prstGeom>
        </p:spPr>
      </p:pic>
      <p:pic>
        <p:nvPicPr>
          <p:cNvPr id="1026" name="Picture 2" descr="r/technicallythetruth - Everything in the universe is either a duck or not a duck">
            <a:extLst>
              <a:ext uri="{FF2B5EF4-FFF2-40B4-BE49-F238E27FC236}">
                <a16:creationId xmlns:a16="http://schemas.microsoft.com/office/drawing/2014/main" id="{D91FBC63-9AA3-4425-B871-A6C6DF996BE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58171" y="3114753"/>
            <a:ext cx="3606308" cy="27384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10066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32FF59C-468F-45B7-8590-1E54FBF357D4}"/>
              </a:ext>
            </a:extLst>
          </p:cNvPr>
          <p:cNvSpPr>
            <a:spLocks noGrp="1"/>
          </p:cNvSpPr>
          <p:nvPr>
            <p:ph type="title"/>
          </p:nvPr>
        </p:nvSpPr>
        <p:spPr/>
        <p:txBody>
          <a:bodyPr/>
          <a:lstStyle/>
          <a:p>
            <a:r>
              <a:rPr lang="it-IT" dirty="0"/>
              <a:t>Symbolic AI</a:t>
            </a:r>
            <a:endParaRPr lang="en-US" dirty="0"/>
          </a:p>
        </p:txBody>
      </p:sp>
      <p:sp>
        <p:nvSpPr>
          <p:cNvPr id="3" name="Espace réservé du texte 2">
            <a:extLst>
              <a:ext uri="{FF2B5EF4-FFF2-40B4-BE49-F238E27FC236}">
                <a16:creationId xmlns:a16="http://schemas.microsoft.com/office/drawing/2014/main" id="{D4620115-7A3D-4E1B-A396-6F1EBC385B33}"/>
              </a:ext>
            </a:extLst>
          </p:cNvPr>
          <p:cNvSpPr>
            <a:spLocks noGrp="1"/>
          </p:cNvSpPr>
          <p:nvPr>
            <p:ph type="body" sz="quarter" idx="10"/>
          </p:nvPr>
        </p:nvSpPr>
        <p:spPr/>
        <p:txBody>
          <a:bodyPr>
            <a:normAutofit/>
          </a:bodyPr>
          <a:lstStyle/>
          <a:p>
            <a:r>
              <a:rPr lang="it-IT" dirty="0"/>
              <a:t>Symbols seem normal and natural, map into the real world (in linguistics, it’s called </a:t>
            </a:r>
            <a:r>
              <a:rPr lang="it-IT" i="1" dirty="0"/>
              <a:t>extension</a:t>
            </a:r>
            <a:r>
              <a:rPr lang="it-IT" dirty="0"/>
              <a:t>)</a:t>
            </a:r>
          </a:p>
          <a:p>
            <a:r>
              <a:rPr lang="it-IT" dirty="0"/>
              <a:t>Natural language is a powerful human symbol manipulator</a:t>
            </a:r>
          </a:p>
          <a:p>
            <a:r>
              <a:rPr lang="it-IT" dirty="0"/>
              <a:t>However, there is chaos hidden under the surface</a:t>
            </a:r>
          </a:p>
          <a:p>
            <a:pPr lvl="1"/>
            <a:r>
              <a:rPr lang="en-US" dirty="0"/>
              <a:t>What is the reality of a </a:t>
            </a:r>
            <a:r>
              <a:rPr lang="en-US" i="1" dirty="0"/>
              <a:t>river</a:t>
            </a:r>
            <a:r>
              <a:rPr lang="en-US" dirty="0"/>
              <a:t>?</a:t>
            </a:r>
          </a:p>
          <a:p>
            <a:pPr lvl="1"/>
            <a:r>
              <a:rPr lang="en-US" dirty="0"/>
              <a:t>What is the reality of a </a:t>
            </a:r>
            <a:r>
              <a:rPr lang="en-US" i="1" dirty="0"/>
              <a:t>chair</a:t>
            </a:r>
            <a:r>
              <a:rPr lang="en-US" dirty="0"/>
              <a:t>?</a:t>
            </a:r>
          </a:p>
          <a:p>
            <a:pPr lvl="1"/>
            <a:r>
              <a:rPr lang="en-US" dirty="0"/>
              <a:t>What is the reality of a </a:t>
            </a:r>
            <a:r>
              <a:rPr lang="en-US" i="1" dirty="0"/>
              <a:t>number</a:t>
            </a:r>
            <a:r>
              <a:rPr lang="en-US" dirty="0"/>
              <a:t>?</a:t>
            </a:r>
          </a:p>
        </p:txBody>
      </p:sp>
    </p:spTree>
    <p:extLst>
      <p:ext uri="{BB962C8B-B14F-4D97-AF65-F5344CB8AC3E}">
        <p14:creationId xmlns:p14="http://schemas.microsoft.com/office/powerpoint/2010/main" val="32216904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Virgin Plato vs Chad Diogenes : r/HistoryMemes">
            <a:extLst>
              <a:ext uri="{FF2B5EF4-FFF2-40B4-BE49-F238E27FC236}">
                <a16:creationId xmlns:a16="http://schemas.microsoft.com/office/drawing/2014/main" id="{3CB9DF6F-E03D-4F1F-BE6B-535071A8DB7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09355" y="3278008"/>
            <a:ext cx="5244445" cy="2950000"/>
          </a:xfrm>
          <a:prstGeom prst="rect">
            <a:avLst/>
          </a:prstGeom>
          <a:noFill/>
          <a:extLst>
            <a:ext uri="{909E8E84-426E-40DD-AFC4-6F175D3DCCD1}">
              <a14:hiddenFill xmlns:a14="http://schemas.microsoft.com/office/drawing/2010/main">
                <a:solidFill>
                  <a:srgbClr val="FFFFFF"/>
                </a:solidFill>
              </a14:hiddenFill>
            </a:ext>
          </a:extLst>
        </p:spPr>
      </p:pic>
      <p:sp>
        <p:nvSpPr>
          <p:cNvPr id="2" name="Titre 1">
            <a:extLst>
              <a:ext uri="{FF2B5EF4-FFF2-40B4-BE49-F238E27FC236}">
                <a16:creationId xmlns:a16="http://schemas.microsoft.com/office/drawing/2014/main" id="{B32FF59C-468F-45B7-8590-1E54FBF357D4}"/>
              </a:ext>
            </a:extLst>
          </p:cNvPr>
          <p:cNvSpPr>
            <a:spLocks noGrp="1"/>
          </p:cNvSpPr>
          <p:nvPr>
            <p:ph type="title"/>
          </p:nvPr>
        </p:nvSpPr>
        <p:spPr/>
        <p:txBody>
          <a:bodyPr/>
          <a:lstStyle/>
          <a:p>
            <a:r>
              <a:rPr lang="it-IT" dirty="0"/>
              <a:t>Symbolic AI</a:t>
            </a:r>
            <a:endParaRPr lang="en-US" dirty="0"/>
          </a:p>
        </p:txBody>
      </p:sp>
      <p:sp>
        <p:nvSpPr>
          <p:cNvPr id="3" name="Espace réservé du texte 2">
            <a:extLst>
              <a:ext uri="{FF2B5EF4-FFF2-40B4-BE49-F238E27FC236}">
                <a16:creationId xmlns:a16="http://schemas.microsoft.com/office/drawing/2014/main" id="{D4620115-7A3D-4E1B-A396-6F1EBC385B33}"/>
              </a:ext>
            </a:extLst>
          </p:cNvPr>
          <p:cNvSpPr>
            <a:spLocks noGrp="1"/>
          </p:cNvSpPr>
          <p:nvPr>
            <p:ph type="body" sz="quarter" idx="10"/>
          </p:nvPr>
        </p:nvSpPr>
        <p:spPr/>
        <p:txBody>
          <a:bodyPr>
            <a:normAutofit/>
          </a:bodyPr>
          <a:lstStyle/>
          <a:p>
            <a:r>
              <a:rPr lang="en-US" dirty="0"/>
              <a:t>In general, really hard to define, but we grasp it intuitively</a:t>
            </a:r>
          </a:p>
          <a:p>
            <a:pPr lvl="1"/>
            <a:r>
              <a:rPr lang="en-US" dirty="0"/>
              <a:t>It’s an old, old problem: see Plato and Diogenes</a:t>
            </a:r>
          </a:p>
          <a:p>
            <a:pPr lvl="1"/>
            <a:r>
              <a:rPr lang="en-US" i="1" dirty="0"/>
              <a:t>Entire fields of research </a:t>
            </a:r>
            <a:r>
              <a:rPr lang="en-US" dirty="0"/>
              <a:t>on this (neuroscience, cognitive sciences, neurolinguistics, …)</a:t>
            </a:r>
          </a:p>
          <a:p>
            <a:r>
              <a:rPr lang="en-US" dirty="0"/>
              <a:t>“Explaining” symbols to AI is harder yet</a:t>
            </a:r>
          </a:p>
          <a:p>
            <a:r>
              <a:rPr lang="en-US" dirty="0"/>
              <a:t>Issues with “common sense”</a:t>
            </a:r>
          </a:p>
          <a:p>
            <a:r>
              <a:rPr lang="en-US" dirty="0"/>
              <a:t>Reached limits in the 1980s</a:t>
            </a:r>
          </a:p>
        </p:txBody>
      </p:sp>
    </p:spTree>
    <p:extLst>
      <p:ext uri="{BB962C8B-B14F-4D97-AF65-F5344CB8AC3E}">
        <p14:creationId xmlns:p14="http://schemas.microsoft.com/office/powerpoint/2010/main" val="25246811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32FF59C-468F-45B7-8590-1E54FBF357D4}"/>
              </a:ext>
            </a:extLst>
          </p:cNvPr>
          <p:cNvSpPr>
            <a:spLocks noGrp="1"/>
          </p:cNvSpPr>
          <p:nvPr>
            <p:ph type="title"/>
          </p:nvPr>
        </p:nvSpPr>
        <p:spPr/>
        <p:txBody>
          <a:bodyPr/>
          <a:lstStyle/>
          <a:p>
            <a:r>
              <a:rPr lang="it-IT" dirty="0"/>
              <a:t>Machine learning</a:t>
            </a:r>
            <a:endParaRPr lang="en-US" dirty="0"/>
          </a:p>
        </p:txBody>
      </p:sp>
      <p:sp>
        <p:nvSpPr>
          <p:cNvPr id="3" name="Espace réservé du texte 2">
            <a:extLst>
              <a:ext uri="{FF2B5EF4-FFF2-40B4-BE49-F238E27FC236}">
                <a16:creationId xmlns:a16="http://schemas.microsoft.com/office/drawing/2014/main" id="{D4620115-7A3D-4E1B-A396-6F1EBC385B33}"/>
              </a:ext>
            </a:extLst>
          </p:cNvPr>
          <p:cNvSpPr>
            <a:spLocks noGrp="1"/>
          </p:cNvSpPr>
          <p:nvPr>
            <p:ph type="body" sz="quarter" idx="10"/>
          </p:nvPr>
        </p:nvSpPr>
        <p:spPr/>
        <p:txBody>
          <a:bodyPr>
            <a:normAutofit lnSpcReduction="10000"/>
          </a:bodyPr>
          <a:lstStyle/>
          <a:p>
            <a:r>
              <a:rPr lang="en-US" dirty="0"/>
              <a:t>Learn a task directly from examples</a:t>
            </a:r>
          </a:p>
          <a:p>
            <a:pPr lvl="1"/>
            <a:r>
              <a:rPr lang="en-US" dirty="0"/>
              <a:t>No need for symbols, just large quantities of data</a:t>
            </a:r>
          </a:p>
          <a:p>
            <a:pPr lvl="1"/>
            <a:r>
              <a:rPr lang="en-US" i="1" dirty="0"/>
              <a:t>Samples</a:t>
            </a:r>
            <a:r>
              <a:rPr lang="en-US" dirty="0"/>
              <a:t> (rows) and </a:t>
            </a:r>
            <a:r>
              <a:rPr lang="en-US" i="1" dirty="0"/>
              <a:t>features</a:t>
            </a:r>
            <a:r>
              <a:rPr lang="en-US" dirty="0"/>
              <a:t> (columns)</a:t>
            </a:r>
          </a:p>
          <a:p>
            <a:pPr marL="457200" lvl="1" indent="0">
              <a:buNone/>
            </a:pPr>
            <a:endParaRPr lang="en-US" dirty="0"/>
          </a:p>
          <a:p>
            <a:r>
              <a:rPr lang="en-US" dirty="0"/>
              <a:t>Dominant paradigm since the 90s</a:t>
            </a:r>
          </a:p>
          <a:p>
            <a:r>
              <a:rPr lang="en-US" dirty="0"/>
              <a:t>Feature engineering</a:t>
            </a:r>
          </a:p>
          <a:p>
            <a:r>
              <a:rPr lang="en-US" dirty="0"/>
              <a:t>Trade-off between effectiveness and interpretability</a:t>
            </a:r>
          </a:p>
          <a:p>
            <a:r>
              <a:rPr lang="en-US" dirty="0"/>
              <a:t>Black-box effects</a:t>
            </a:r>
          </a:p>
          <a:p>
            <a:r>
              <a:rPr lang="en-US"/>
              <a:t>Deep learning</a:t>
            </a:r>
            <a:endParaRPr lang="en-US" dirty="0"/>
          </a:p>
        </p:txBody>
      </p:sp>
    </p:spTree>
    <p:extLst>
      <p:ext uri="{BB962C8B-B14F-4D97-AF65-F5344CB8AC3E}">
        <p14:creationId xmlns:p14="http://schemas.microsoft.com/office/powerpoint/2010/main" val="7214294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BF2B6A1-6B5B-4608-B847-4CC61EE0D57D}"/>
              </a:ext>
            </a:extLst>
          </p:cNvPr>
          <p:cNvSpPr>
            <a:spLocks noGrp="1"/>
          </p:cNvSpPr>
          <p:nvPr>
            <p:ph type="title"/>
          </p:nvPr>
        </p:nvSpPr>
        <p:spPr/>
        <p:txBody>
          <a:bodyPr/>
          <a:lstStyle/>
          <a:p>
            <a:r>
              <a:rPr lang="en-US" dirty="0"/>
              <a:t>Reinforcement learning</a:t>
            </a:r>
          </a:p>
        </p:txBody>
      </p:sp>
      <p:sp>
        <p:nvSpPr>
          <p:cNvPr id="3" name="Espace réservé du texte 2">
            <a:extLst>
              <a:ext uri="{FF2B5EF4-FFF2-40B4-BE49-F238E27FC236}">
                <a16:creationId xmlns:a16="http://schemas.microsoft.com/office/drawing/2014/main" id="{ADB2DD4C-65CD-47DD-AF86-CBFD75ABACB5}"/>
              </a:ext>
            </a:extLst>
          </p:cNvPr>
          <p:cNvSpPr>
            <a:spLocks noGrp="1"/>
          </p:cNvSpPr>
          <p:nvPr>
            <p:ph type="body" sz="quarter" idx="10"/>
          </p:nvPr>
        </p:nvSpPr>
        <p:spPr/>
        <p:txBody>
          <a:bodyPr/>
          <a:lstStyle/>
          <a:p>
            <a:r>
              <a:rPr lang="en-US" dirty="0"/>
              <a:t>Similar to ML, but not exactly</a:t>
            </a:r>
          </a:p>
          <a:p>
            <a:pPr lvl="1"/>
            <a:r>
              <a:rPr lang="en-US" dirty="0"/>
              <a:t>No value associated to a single decision</a:t>
            </a:r>
          </a:p>
          <a:p>
            <a:pPr lvl="1"/>
            <a:r>
              <a:rPr lang="en-US" dirty="0"/>
              <a:t>Reward is consequence of a </a:t>
            </a:r>
            <a:r>
              <a:rPr lang="en-US" i="1" dirty="0"/>
              <a:t>series</a:t>
            </a:r>
            <a:r>
              <a:rPr lang="en-US" dirty="0"/>
              <a:t> of decisions</a:t>
            </a:r>
          </a:p>
          <a:p>
            <a:pPr lvl="1"/>
            <a:r>
              <a:rPr lang="en-US" dirty="0"/>
              <a:t>Example: chess game; is trading a Queen for a Knight good? Well, it depends on the board state</a:t>
            </a:r>
          </a:p>
          <a:p>
            <a:pPr lvl="1"/>
            <a:endParaRPr lang="en-US" dirty="0"/>
          </a:p>
        </p:txBody>
      </p:sp>
    </p:spTree>
    <p:extLst>
      <p:ext uri="{BB962C8B-B14F-4D97-AF65-F5344CB8AC3E}">
        <p14:creationId xmlns:p14="http://schemas.microsoft.com/office/powerpoint/2010/main" val="12142482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0A95C8A-6E61-4586-AE10-B5D51600B4B0}"/>
              </a:ext>
            </a:extLst>
          </p:cNvPr>
          <p:cNvSpPr>
            <a:spLocks noGrp="1"/>
          </p:cNvSpPr>
          <p:nvPr>
            <p:ph type="title"/>
          </p:nvPr>
        </p:nvSpPr>
        <p:spPr/>
        <p:txBody>
          <a:bodyPr/>
          <a:lstStyle/>
          <a:p>
            <a:r>
              <a:rPr lang="en-US" dirty="0"/>
              <a:t>Neuro-symbolic AI</a:t>
            </a:r>
          </a:p>
        </p:txBody>
      </p:sp>
      <p:sp>
        <p:nvSpPr>
          <p:cNvPr id="3" name="Espace réservé du texte 2">
            <a:extLst>
              <a:ext uri="{FF2B5EF4-FFF2-40B4-BE49-F238E27FC236}">
                <a16:creationId xmlns:a16="http://schemas.microsoft.com/office/drawing/2014/main" id="{DD173D4B-1221-4D29-96A0-68CF7052176D}"/>
              </a:ext>
            </a:extLst>
          </p:cNvPr>
          <p:cNvSpPr>
            <a:spLocks noGrp="1"/>
          </p:cNvSpPr>
          <p:nvPr>
            <p:ph type="body" sz="quarter" idx="10"/>
          </p:nvPr>
        </p:nvSpPr>
        <p:spPr/>
        <p:txBody>
          <a:bodyPr/>
          <a:lstStyle/>
          <a:p>
            <a:r>
              <a:rPr lang="en-US" dirty="0"/>
              <a:t>Might look complex, but the general idea is intuitive</a:t>
            </a:r>
          </a:p>
          <a:p>
            <a:pPr lvl="1"/>
            <a:r>
              <a:rPr lang="en-US" dirty="0"/>
              <a:t>Use neural/ML approach to map from data to symbols</a:t>
            </a:r>
          </a:p>
          <a:p>
            <a:pPr lvl="1"/>
            <a:r>
              <a:rPr lang="en-US" dirty="0"/>
              <a:t>Use symbolic AI to reason on symbols</a:t>
            </a:r>
          </a:p>
          <a:p>
            <a:pPr lvl="1"/>
            <a:r>
              <a:rPr lang="en-US" dirty="0"/>
              <a:t>(possibly) Go back to data using another neural/ML approach</a:t>
            </a:r>
          </a:p>
          <a:p>
            <a:r>
              <a:rPr lang="en-US" dirty="0"/>
              <a:t>Interestingly, some of the biggest ML successes are </a:t>
            </a:r>
            <a:r>
              <a:rPr lang="en-US" dirty="0" err="1"/>
              <a:t>NeSy</a:t>
            </a:r>
            <a:endParaRPr lang="en-US" dirty="0"/>
          </a:p>
          <a:p>
            <a:pPr lvl="1"/>
            <a:r>
              <a:rPr lang="en-US" dirty="0"/>
              <a:t>AlphaGo uses a mix of symbolic </a:t>
            </a:r>
          </a:p>
        </p:txBody>
      </p:sp>
    </p:spTree>
    <p:extLst>
      <p:ext uri="{BB962C8B-B14F-4D97-AF65-F5344CB8AC3E}">
        <p14:creationId xmlns:p14="http://schemas.microsoft.com/office/powerpoint/2010/main" val="38208756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707CEDE-7FA4-4ED4-93BB-5C912FFFA40A}"/>
              </a:ext>
            </a:extLst>
          </p:cNvPr>
          <p:cNvSpPr>
            <a:spLocks noGrp="1"/>
          </p:cNvSpPr>
          <p:nvPr>
            <p:ph type="title"/>
          </p:nvPr>
        </p:nvSpPr>
        <p:spPr/>
        <p:txBody>
          <a:bodyPr/>
          <a:lstStyle/>
          <a:p>
            <a:r>
              <a:rPr lang="en-US" dirty="0"/>
              <a:t>Artificial General Intelligence</a:t>
            </a:r>
          </a:p>
        </p:txBody>
      </p:sp>
      <p:sp>
        <p:nvSpPr>
          <p:cNvPr id="3" name="Espace réservé du texte 2">
            <a:extLst>
              <a:ext uri="{FF2B5EF4-FFF2-40B4-BE49-F238E27FC236}">
                <a16:creationId xmlns:a16="http://schemas.microsoft.com/office/drawing/2014/main" id="{E159C557-5AEC-4E1D-8D18-CDB966C95939}"/>
              </a:ext>
            </a:extLst>
          </p:cNvPr>
          <p:cNvSpPr>
            <a:spLocks noGrp="1"/>
          </p:cNvSpPr>
          <p:nvPr>
            <p:ph type="body" sz="quarter" idx="10"/>
          </p:nvPr>
        </p:nvSpPr>
        <p:spPr/>
        <p:txBody>
          <a:bodyPr/>
          <a:lstStyle/>
          <a:p>
            <a:r>
              <a:rPr lang="en-US" dirty="0"/>
              <a:t>Hypothetical artificial intelligent agent</a:t>
            </a:r>
          </a:p>
          <a:p>
            <a:pPr lvl="1"/>
            <a:r>
              <a:rPr lang="en-US" dirty="0"/>
              <a:t>“It can learn (rapidly and cheaply) to perform any task that a human or another animal could perform, with minimal amounts of errors”</a:t>
            </a:r>
          </a:p>
          <a:p>
            <a:pPr lvl="1"/>
            <a:r>
              <a:rPr lang="en-US" dirty="0"/>
              <a:t>It does not exist</a:t>
            </a:r>
          </a:p>
        </p:txBody>
      </p:sp>
    </p:spTree>
    <p:extLst>
      <p:ext uri="{BB962C8B-B14F-4D97-AF65-F5344CB8AC3E}">
        <p14:creationId xmlns:p14="http://schemas.microsoft.com/office/powerpoint/2010/main" val="25331951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76AB8AB-556E-4BAF-A232-9DAA8149E817}"/>
              </a:ext>
            </a:extLst>
          </p:cNvPr>
          <p:cNvSpPr>
            <a:spLocks noGrp="1"/>
          </p:cNvSpPr>
          <p:nvPr>
            <p:ph type="title"/>
          </p:nvPr>
        </p:nvSpPr>
        <p:spPr/>
        <p:txBody>
          <a:bodyPr/>
          <a:lstStyle/>
          <a:p>
            <a:r>
              <a:rPr lang="en-US" dirty="0"/>
              <a:t>Is optimization a kind of AI?</a:t>
            </a:r>
          </a:p>
        </p:txBody>
      </p:sp>
      <p:sp>
        <p:nvSpPr>
          <p:cNvPr id="3" name="Espace réservé du texte 2">
            <a:extLst>
              <a:ext uri="{FF2B5EF4-FFF2-40B4-BE49-F238E27FC236}">
                <a16:creationId xmlns:a16="http://schemas.microsoft.com/office/drawing/2014/main" id="{CAB251DF-4F3B-449B-8038-5CBB1B85649E}"/>
              </a:ext>
            </a:extLst>
          </p:cNvPr>
          <p:cNvSpPr>
            <a:spLocks noGrp="1"/>
          </p:cNvSpPr>
          <p:nvPr>
            <p:ph type="body" sz="quarter" idx="10"/>
          </p:nvPr>
        </p:nvSpPr>
        <p:spPr/>
        <p:txBody>
          <a:bodyPr/>
          <a:lstStyle/>
          <a:p>
            <a:r>
              <a:rPr lang="en-US" dirty="0"/>
              <a:t>Debatable, some experts would say “yes”</a:t>
            </a:r>
          </a:p>
          <a:p>
            <a:r>
              <a:rPr lang="en-US" dirty="0"/>
              <a:t>My opinion: optimization is the </a:t>
            </a:r>
            <a:r>
              <a:rPr lang="en-US" b="1" dirty="0"/>
              <a:t>engine</a:t>
            </a:r>
            <a:r>
              <a:rPr lang="en-US" dirty="0"/>
              <a:t> of AI</a:t>
            </a:r>
          </a:p>
        </p:txBody>
      </p:sp>
      <p:pic>
        <p:nvPicPr>
          <p:cNvPr id="1026" name="Picture 2" descr="15 Beast Photos Of Muscle Cars With Oversized Engines">
            <a:extLst>
              <a:ext uri="{FF2B5EF4-FFF2-40B4-BE49-F238E27FC236}">
                <a16:creationId xmlns:a16="http://schemas.microsoft.com/office/drawing/2014/main" id="{D4A1D447-8214-4ECF-A252-F7A5198A864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54045" y="3221113"/>
            <a:ext cx="5499755" cy="28780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28039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dirty="0" err="1"/>
              <a:t>Outline</a:t>
            </a:r>
            <a:endParaRPr lang="fr-FR" dirty="0"/>
          </a:p>
        </p:txBody>
      </p:sp>
      <p:sp>
        <p:nvSpPr>
          <p:cNvPr id="5" name="Espace réservé du texte 4"/>
          <p:cNvSpPr>
            <a:spLocks noGrp="1"/>
          </p:cNvSpPr>
          <p:nvPr>
            <p:ph type="body" sz="quarter" idx="10"/>
          </p:nvPr>
        </p:nvSpPr>
        <p:spPr/>
        <p:txBody>
          <a:bodyPr>
            <a:noAutofit/>
          </a:bodyPr>
          <a:lstStyle/>
          <a:p>
            <a:r>
              <a:rPr lang="it-IT" dirty="0"/>
              <a:t>What is this class about?</a:t>
            </a:r>
          </a:p>
          <a:p>
            <a:r>
              <a:rPr lang="it-IT" dirty="0"/>
              <a:t>Who am I?</a:t>
            </a:r>
          </a:p>
          <a:p>
            <a:r>
              <a:rPr lang="it-IT" dirty="0"/>
              <a:t>What is optimization?</a:t>
            </a:r>
          </a:p>
          <a:p>
            <a:r>
              <a:rPr lang="it-IT" dirty="0"/>
              <a:t>What is Artificial Intelligence?</a:t>
            </a:r>
          </a:p>
          <a:p>
            <a:r>
              <a:rPr lang="it-IT" dirty="0"/>
              <a:t>Is optimization a kind of Artificial Intelligence?</a:t>
            </a:r>
          </a:p>
          <a:p>
            <a:r>
              <a:rPr lang="it-IT" dirty="0"/>
              <a:t>What is the relationship between AI and optimization?</a:t>
            </a:r>
          </a:p>
          <a:p>
            <a:r>
              <a:rPr lang="it-IT" dirty="0"/>
              <a:t>Why are we still here? </a:t>
            </a:r>
            <a:r>
              <a:rPr lang="it-IT" i="1" dirty="0"/>
              <a:t>Just to suffer? </a:t>
            </a:r>
            <a:r>
              <a:rPr lang="en-US" i="1" dirty="0"/>
              <a:t>Every night, I can feel my leg... And my arm... even my fingers... The body I've lost... the comrades I've lost... won't stop hurting... It's like they're all still there. You feel it, too, don't you? I'm </a:t>
            </a:r>
            <a:r>
              <a:rPr lang="en-US" i="1" dirty="0" err="1"/>
              <a:t>gonna</a:t>
            </a:r>
            <a:r>
              <a:rPr lang="en-US" i="1" dirty="0"/>
              <a:t> make them give back our past!</a:t>
            </a:r>
            <a:endParaRPr lang="it-IT" i="1" dirty="0"/>
          </a:p>
        </p:txBody>
      </p:sp>
    </p:spTree>
    <p:extLst>
      <p:ext uri="{BB962C8B-B14F-4D97-AF65-F5344CB8AC3E}">
        <p14:creationId xmlns:p14="http://schemas.microsoft.com/office/powerpoint/2010/main" val="4543497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CECB326-6D55-4011-BF4F-AD05E1FB780C}"/>
              </a:ext>
            </a:extLst>
          </p:cNvPr>
          <p:cNvSpPr>
            <a:spLocks noGrp="1"/>
          </p:cNvSpPr>
          <p:nvPr>
            <p:ph type="title"/>
          </p:nvPr>
        </p:nvSpPr>
        <p:spPr/>
        <p:txBody>
          <a:bodyPr>
            <a:normAutofit/>
          </a:bodyPr>
          <a:lstStyle/>
          <a:p>
            <a:r>
              <a:rPr lang="it-IT" dirty="0"/>
              <a:t>Relationship between AI and optimization?</a:t>
            </a:r>
          </a:p>
        </p:txBody>
      </p:sp>
      <p:sp>
        <p:nvSpPr>
          <p:cNvPr id="3" name="Espace réservé du texte 2">
            <a:extLst>
              <a:ext uri="{FF2B5EF4-FFF2-40B4-BE49-F238E27FC236}">
                <a16:creationId xmlns:a16="http://schemas.microsoft.com/office/drawing/2014/main" id="{2B8B208A-023A-4A17-A5C6-0D8B4915411E}"/>
              </a:ext>
            </a:extLst>
          </p:cNvPr>
          <p:cNvSpPr>
            <a:spLocks noGrp="1"/>
          </p:cNvSpPr>
          <p:nvPr>
            <p:ph type="body" sz="quarter" idx="10"/>
          </p:nvPr>
        </p:nvSpPr>
        <p:spPr/>
        <p:txBody>
          <a:bodyPr/>
          <a:lstStyle/>
          <a:p>
            <a:r>
              <a:rPr lang="en-US" dirty="0"/>
              <a:t>Most “Intelligence” requires making </a:t>
            </a:r>
            <a:r>
              <a:rPr lang="en-US" u="sng" dirty="0"/>
              <a:t>good choices</a:t>
            </a:r>
          </a:p>
          <a:p>
            <a:pPr lvl="1"/>
            <a:r>
              <a:rPr lang="en-US" dirty="0"/>
              <a:t>Predict the next value in a time series, as precisely as possible</a:t>
            </a:r>
          </a:p>
          <a:p>
            <a:pPr lvl="1"/>
            <a:r>
              <a:rPr lang="en-US" dirty="0"/>
              <a:t>Correctly identify the human poses in a video</a:t>
            </a:r>
          </a:p>
          <a:p>
            <a:pPr lvl="1"/>
            <a:r>
              <a:rPr lang="en-US" dirty="0"/>
              <a:t>Make the best possible chess move, given the situation</a:t>
            </a:r>
          </a:p>
          <a:p>
            <a:pPr lvl="1"/>
            <a:r>
              <a:rPr lang="en-US" dirty="0"/>
              <a:t>Maximize your score in Super Mario</a:t>
            </a:r>
          </a:p>
          <a:p>
            <a:pPr lvl="1"/>
            <a:r>
              <a:rPr lang="en-US" dirty="0"/>
              <a:t>Generate a sequence of words that best follows the input</a:t>
            </a:r>
          </a:p>
          <a:p>
            <a:pPr lvl="1"/>
            <a:r>
              <a:rPr lang="en-US" dirty="0"/>
              <a:t>Create the painting that best corresponds to a written prompt</a:t>
            </a:r>
          </a:p>
          <a:p>
            <a:pPr lvl="1"/>
            <a:endParaRPr lang="en-US" dirty="0"/>
          </a:p>
          <a:p>
            <a:pPr lvl="1"/>
            <a:endParaRPr lang="en-US" dirty="0"/>
          </a:p>
        </p:txBody>
      </p:sp>
    </p:spTree>
    <p:extLst>
      <p:ext uri="{BB962C8B-B14F-4D97-AF65-F5344CB8AC3E}">
        <p14:creationId xmlns:p14="http://schemas.microsoft.com/office/powerpoint/2010/main" val="15717335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CECB326-6D55-4011-BF4F-AD05E1FB780C}"/>
              </a:ext>
            </a:extLst>
          </p:cNvPr>
          <p:cNvSpPr>
            <a:spLocks noGrp="1"/>
          </p:cNvSpPr>
          <p:nvPr>
            <p:ph type="title"/>
          </p:nvPr>
        </p:nvSpPr>
        <p:spPr/>
        <p:txBody>
          <a:bodyPr>
            <a:normAutofit/>
          </a:bodyPr>
          <a:lstStyle/>
          <a:p>
            <a:r>
              <a:rPr lang="it-IT" dirty="0"/>
              <a:t>Relationship between AI and optimization?</a:t>
            </a:r>
          </a:p>
        </p:txBody>
      </p:sp>
      <p:sp>
        <p:nvSpPr>
          <p:cNvPr id="3" name="Espace réservé du texte 2">
            <a:extLst>
              <a:ext uri="{FF2B5EF4-FFF2-40B4-BE49-F238E27FC236}">
                <a16:creationId xmlns:a16="http://schemas.microsoft.com/office/drawing/2014/main" id="{2B8B208A-023A-4A17-A5C6-0D8B4915411E}"/>
              </a:ext>
            </a:extLst>
          </p:cNvPr>
          <p:cNvSpPr>
            <a:spLocks noGrp="1"/>
          </p:cNvSpPr>
          <p:nvPr>
            <p:ph type="body" sz="quarter" idx="10"/>
          </p:nvPr>
        </p:nvSpPr>
        <p:spPr/>
        <p:txBody>
          <a:bodyPr/>
          <a:lstStyle/>
          <a:p>
            <a:r>
              <a:rPr lang="en-US" dirty="0"/>
              <a:t>Most “Intelligence” requires making </a:t>
            </a:r>
            <a:r>
              <a:rPr lang="en-US" u="sng" dirty="0"/>
              <a:t>good choices</a:t>
            </a:r>
          </a:p>
          <a:p>
            <a:pPr lvl="1"/>
            <a:r>
              <a:rPr lang="en-US" dirty="0"/>
              <a:t>Predict the next value in a time series, </a:t>
            </a:r>
            <a:r>
              <a:rPr lang="en-US" b="1" dirty="0"/>
              <a:t>as precisely as possible</a:t>
            </a:r>
          </a:p>
          <a:p>
            <a:pPr lvl="1"/>
            <a:r>
              <a:rPr lang="en-US" b="1" dirty="0"/>
              <a:t>Correctly</a:t>
            </a:r>
            <a:r>
              <a:rPr lang="en-US" dirty="0"/>
              <a:t> identify the human poses in a video</a:t>
            </a:r>
          </a:p>
          <a:p>
            <a:pPr lvl="1"/>
            <a:r>
              <a:rPr lang="en-US" dirty="0"/>
              <a:t>Make the </a:t>
            </a:r>
            <a:r>
              <a:rPr lang="en-US" b="1" dirty="0"/>
              <a:t>best possible</a:t>
            </a:r>
            <a:r>
              <a:rPr lang="en-US" dirty="0"/>
              <a:t> chess move, given the situation</a:t>
            </a:r>
          </a:p>
          <a:p>
            <a:pPr lvl="1"/>
            <a:r>
              <a:rPr lang="en-US" b="1" dirty="0"/>
              <a:t>Maximize</a:t>
            </a:r>
            <a:r>
              <a:rPr lang="en-US" dirty="0"/>
              <a:t> your score in Super Mario</a:t>
            </a:r>
          </a:p>
          <a:p>
            <a:pPr lvl="1"/>
            <a:r>
              <a:rPr lang="en-US" dirty="0"/>
              <a:t>Generate a sequence of words that </a:t>
            </a:r>
            <a:r>
              <a:rPr lang="en-US" b="1" dirty="0"/>
              <a:t>best follows the input</a:t>
            </a:r>
          </a:p>
          <a:p>
            <a:pPr lvl="1"/>
            <a:r>
              <a:rPr lang="en-US" dirty="0"/>
              <a:t>Create the painting that </a:t>
            </a:r>
            <a:r>
              <a:rPr lang="en-US" b="1" dirty="0"/>
              <a:t>best corresponds</a:t>
            </a:r>
            <a:r>
              <a:rPr lang="en-US" dirty="0"/>
              <a:t> to a written prompt</a:t>
            </a:r>
          </a:p>
          <a:p>
            <a:pPr lvl="1"/>
            <a:endParaRPr lang="en-US" dirty="0"/>
          </a:p>
          <a:p>
            <a:pPr lvl="1"/>
            <a:endParaRPr lang="en-US" dirty="0"/>
          </a:p>
        </p:txBody>
      </p:sp>
    </p:spTree>
    <p:extLst>
      <p:ext uri="{BB962C8B-B14F-4D97-AF65-F5344CB8AC3E}">
        <p14:creationId xmlns:p14="http://schemas.microsoft.com/office/powerpoint/2010/main" val="20601985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AD7C835-BCBB-4CDE-A4B9-CBD6867DA959}"/>
              </a:ext>
            </a:extLst>
          </p:cNvPr>
          <p:cNvSpPr>
            <a:spLocks noGrp="1"/>
          </p:cNvSpPr>
          <p:nvPr>
            <p:ph type="title"/>
          </p:nvPr>
        </p:nvSpPr>
        <p:spPr/>
        <p:txBody>
          <a:bodyPr/>
          <a:lstStyle/>
          <a:p>
            <a:r>
              <a:rPr lang="en-US" dirty="0"/>
              <a:t>Relationship between AI and optimization?</a:t>
            </a:r>
          </a:p>
        </p:txBody>
      </p:sp>
      <p:sp>
        <p:nvSpPr>
          <p:cNvPr id="3" name="Espace réservé du texte 2">
            <a:extLst>
              <a:ext uri="{FF2B5EF4-FFF2-40B4-BE49-F238E27FC236}">
                <a16:creationId xmlns:a16="http://schemas.microsoft.com/office/drawing/2014/main" id="{3586AAC0-F49F-42BD-B72C-328EDEAC1CF5}"/>
              </a:ext>
            </a:extLst>
          </p:cNvPr>
          <p:cNvSpPr>
            <a:spLocks noGrp="1"/>
          </p:cNvSpPr>
          <p:nvPr>
            <p:ph type="body" sz="quarter" idx="10"/>
          </p:nvPr>
        </p:nvSpPr>
        <p:spPr/>
        <p:txBody>
          <a:bodyPr/>
          <a:lstStyle/>
          <a:p>
            <a:r>
              <a:rPr lang="en-US" dirty="0"/>
              <a:t>AI: from many (many!!!) possible choices, pick the best</a:t>
            </a:r>
          </a:p>
          <a:p>
            <a:r>
              <a:rPr lang="en-US" dirty="0"/>
              <a:t>If you can evaluate your choices, you can optimize</a:t>
            </a:r>
          </a:p>
          <a:p>
            <a:r>
              <a:rPr lang="en-US" dirty="0"/>
              <a:t>(</a:t>
            </a:r>
            <a:r>
              <a:rPr lang="en-US" b="1" dirty="0">
                <a:solidFill>
                  <a:srgbClr val="FF0000"/>
                </a:solidFill>
              </a:rPr>
              <a:t>AFAIK</a:t>
            </a:r>
            <a:r>
              <a:rPr lang="en-US" dirty="0"/>
              <a:t>) </a:t>
            </a:r>
            <a:r>
              <a:rPr lang="en-US" b="1" dirty="0"/>
              <a:t>All AI systems</a:t>
            </a:r>
            <a:r>
              <a:rPr lang="en-US" dirty="0"/>
              <a:t> include some type of optimization</a:t>
            </a:r>
          </a:p>
        </p:txBody>
      </p:sp>
    </p:spTree>
    <p:extLst>
      <p:ext uri="{BB962C8B-B14F-4D97-AF65-F5344CB8AC3E}">
        <p14:creationId xmlns:p14="http://schemas.microsoft.com/office/powerpoint/2010/main" val="32334638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6BEAEF10-6F05-46A4-8D9E-0BFA69A33914}"/>
              </a:ext>
            </a:extLst>
          </p:cNvPr>
          <p:cNvSpPr>
            <a:spLocks noGrp="1"/>
          </p:cNvSpPr>
          <p:nvPr>
            <p:ph type="ctrTitle"/>
          </p:nvPr>
        </p:nvSpPr>
        <p:spPr/>
        <p:txBody>
          <a:bodyPr/>
          <a:lstStyle/>
          <a:p>
            <a:r>
              <a:rPr lang="en-US" dirty="0"/>
              <a:t>Questions?</a:t>
            </a:r>
          </a:p>
        </p:txBody>
      </p:sp>
      <p:sp>
        <p:nvSpPr>
          <p:cNvPr id="5" name="Sous-titre 4">
            <a:extLst>
              <a:ext uri="{FF2B5EF4-FFF2-40B4-BE49-F238E27FC236}">
                <a16:creationId xmlns:a16="http://schemas.microsoft.com/office/drawing/2014/main" id="{55A84D86-426F-472B-B50C-533D94D44711}"/>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5397173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FC4A858-CA64-44B1-922B-4F94EAD12CCB}"/>
              </a:ext>
            </a:extLst>
          </p:cNvPr>
          <p:cNvSpPr>
            <a:spLocks noGrp="1"/>
          </p:cNvSpPr>
          <p:nvPr>
            <p:ph type="title"/>
          </p:nvPr>
        </p:nvSpPr>
        <p:spPr/>
        <p:txBody>
          <a:bodyPr/>
          <a:lstStyle/>
          <a:p>
            <a:r>
              <a:rPr lang="it-IT" dirty="0"/>
              <a:t>What is this class about?</a:t>
            </a:r>
            <a:endParaRPr lang="en-US" dirty="0"/>
          </a:p>
        </p:txBody>
      </p:sp>
      <p:sp>
        <p:nvSpPr>
          <p:cNvPr id="3" name="Espace réservé du texte 2">
            <a:extLst>
              <a:ext uri="{FF2B5EF4-FFF2-40B4-BE49-F238E27FC236}">
                <a16:creationId xmlns:a16="http://schemas.microsoft.com/office/drawing/2014/main" id="{BB5606FD-04C9-4630-A9A9-4BAC26946C2C}"/>
              </a:ext>
            </a:extLst>
          </p:cNvPr>
          <p:cNvSpPr>
            <a:spLocks noGrp="1"/>
          </p:cNvSpPr>
          <p:nvPr>
            <p:ph type="body" sz="quarter" idx="10"/>
          </p:nvPr>
        </p:nvSpPr>
        <p:spPr/>
        <p:txBody>
          <a:bodyPr>
            <a:normAutofit/>
          </a:bodyPr>
          <a:lstStyle/>
          <a:p>
            <a:r>
              <a:rPr lang="it-IT" dirty="0"/>
              <a:t>Optimization!</a:t>
            </a:r>
          </a:p>
          <a:p>
            <a:pPr lvl="1"/>
            <a:r>
              <a:rPr lang="it-IT" dirty="0"/>
              <a:t>Overview of optimization techniques, when/how to use them</a:t>
            </a:r>
          </a:p>
          <a:p>
            <a:pPr lvl="1"/>
            <a:r>
              <a:rPr lang="it-IT" dirty="0"/>
              <a:t>How these techniques power modern Artificial Intelligence</a:t>
            </a:r>
          </a:p>
          <a:p>
            <a:pPr lvl="1"/>
            <a:r>
              <a:rPr lang="it-IT" dirty="0"/>
              <a:t>Optimization to improve performance of AI methods</a:t>
            </a:r>
          </a:p>
          <a:p>
            <a:r>
              <a:rPr lang="it-IT" dirty="0"/>
              <a:t>At the end of the class, you should know</a:t>
            </a:r>
          </a:p>
          <a:p>
            <a:pPr lvl="1"/>
            <a:r>
              <a:rPr lang="it-IT" dirty="0"/>
              <a:t>What techniques are more appriopriate for different problems</a:t>
            </a:r>
          </a:p>
          <a:p>
            <a:pPr lvl="1"/>
            <a:r>
              <a:rPr lang="it-IT" dirty="0"/>
              <a:t>How (several) AI systems work, especially for Machine Learning</a:t>
            </a:r>
          </a:p>
          <a:p>
            <a:pPr lvl="1"/>
            <a:r>
              <a:rPr lang="it-IT" dirty="0"/>
              <a:t>Hyperparameter optimization for your AI applications</a:t>
            </a:r>
          </a:p>
          <a:p>
            <a:pPr lvl="1"/>
            <a:r>
              <a:rPr lang="it-IT" dirty="0"/>
              <a:t>Keywords to perform further research (e.g. Neuro-symbolic, AutoML)</a:t>
            </a:r>
          </a:p>
          <a:p>
            <a:endParaRPr lang="en-US" dirty="0"/>
          </a:p>
        </p:txBody>
      </p:sp>
    </p:spTree>
    <p:extLst>
      <p:ext uri="{BB962C8B-B14F-4D97-AF65-F5344CB8AC3E}">
        <p14:creationId xmlns:p14="http://schemas.microsoft.com/office/powerpoint/2010/main" val="4918725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FC4A858-CA64-44B1-922B-4F94EAD12CCB}"/>
              </a:ext>
            </a:extLst>
          </p:cNvPr>
          <p:cNvSpPr>
            <a:spLocks noGrp="1"/>
          </p:cNvSpPr>
          <p:nvPr>
            <p:ph type="title"/>
          </p:nvPr>
        </p:nvSpPr>
        <p:spPr/>
        <p:txBody>
          <a:bodyPr/>
          <a:lstStyle/>
          <a:p>
            <a:r>
              <a:rPr lang="it-IT" dirty="0"/>
              <a:t>What is this class about?</a:t>
            </a:r>
            <a:endParaRPr lang="en-US" dirty="0"/>
          </a:p>
        </p:txBody>
      </p:sp>
      <p:sp>
        <p:nvSpPr>
          <p:cNvPr id="3" name="Espace réservé du texte 2">
            <a:extLst>
              <a:ext uri="{FF2B5EF4-FFF2-40B4-BE49-F238E27FC236}">
                <a16:creationId xmlns:a16="http://schemas.microsoft.com/office/drawing/2014/main" id="{BB5606FD-04C9-4630-A9A9-4BAC26946C2C}"/>
              </a:ext>
            </a:extLst>
          </p:cNvPr>
          <p:cNvSpPr>
            <a:spLocks noGrp="1"/>
          </p:cNvSpPr>
          <p:nvPr>
            <p:ph type="body" sz="quarter" idx="10"/>
          </p:nvPr>
        </p:nvSpPr>
        <p:spPr/>
        <p:txBody>
          <a:bodyPr>
            <a:normAutofit/>
          </a:bodyPr>
          <a:lstStyle/>
          <a:p>
            <a:r>
              <a:rPr lang="it-IT" dirty="0"/>
              <a:t>Optimization!</a:t>
            </a:r>
          </a:p>
          <a:p>
            <a:pPr lvl="1"/>
            <a:r>
              <a:rPr lang="it-IT" b="1" dirty="0"/>
              <a:t>Overview of optimization techniques, when/how to use them</a:t>
            </a:r>
          </a:p>
          <a:p>
            <a:pPr lvl="1"/>
            <a:r>
              <a:rPr lang="it-IT" dirty="0"/>
              <a:t>How these techniques power modern Artificial Intelligence</a:t>
            </a:r>
          </a:p>
          <a:p>
            <a:pPr lvl="1"/>
            <a:r>
              <a:rPr lang="it-IT" b="1" dirty="0"/>
              <a:t>Optimization to improve performance of AI methods</a:t>
            </a:r>
          </a:p>
          <a:p>
            <a:r>
              <a:rPr lang="it-IT" dirty="0"/>
              <a:t>At the end of the class, you should know</a:t>
            </a:r>
          </a:p>
          <a:p>
            <a:pPr lvl="1"/>
            <a:r>
              <a:rPr lang="it-IT" dirty="0"/>
              <a:t>What techniques are more appriopriate for different problems</a:t>
            </a:r>
          </a:p>
          <a:p>
            <a:pPr lvl="1"/>
            <a:r>
              <a:rPr lang="it-IT" dirty="0"/>
              <a:t>How (several) AI systems work, especially for Machine Learning</a:t>
            </a:r>
          </a:p>
          <a:p>
            <a:pPr lvl="1"/>
            <a:r>
              <a:rPr lang="it-IT" dirty="0"/>
              <a:t>Hyperparameter optimization for your AI applications</a:t>
            </a:r>
          </a:p>
          <a:p>
            <a:endParaRPr lang="en-US" dirty="0"/>
          </a:p>
        </p:txBody>
      </p:sp>
      <p:sp>
        <p:nvSpPr>
          <p:cNvPr id="4" name="Flèche : droite 3">
            <a:extLst>
              <a:ext uri="{FF2B5EF4-FFF2-40B4-BE49-F238E27FC236}">
                <a16:creationId xmlns:a16="http://schemas.microsoft.com/office/drawing/2014/main" id="{28B78CCC-2FD7-466A-9F23-3857E21A2FB8}"/>
              </a:ext>
            </a:extLst>
          </p:cNvPr>
          <p:cNvSpPr/>
          <p:nvPr/>
        </p:nvSpPr>
        <p:spPr>
          <a:xfrm>
            <a:off x="641022" y="1932495"/>
            <a:ext cx="603316" cy="414779"/>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solidFill>
                <a:schemeClr val="dk1"/>
              </a:solidFill>
            </a:endParaRPr>
          </a:p>
        </p:txBody>
      </p:sp>
      <p:sp>
        <p:nvSpPr>
          <p:cNvPr id="5" name="Flèche : droite 4">
            <a:extLst>
              <a:ext uri="{FF2B5EF4-FFF2-40B4-BE49-F238E27FC236}">
                <a16:creationId xmlns:a16="http://schemas.microsoft.com/office/drawing/2014/main" id="{5161A449-136D-4FE0-88D8-B33DCC2E4CBC}"/>
              </a:ext>
            </a:extLst>
          </p:cNvPr>
          <p:cNvSpPr/>
          <p:nvPr/>
        </p:nvSpPr>
        <p:spPr>
          <a:xfrm>
            <a:off x="641022" y="2838801"/>
            <a:ext cx="603316" cy="414779"/>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966010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952D00C-B651-4C34-B0C2-F66ACE962D88}"/>
              </a:ext>
            </a:extLst>
          </p:cNvPr>
          <p:cNvSpPr>
            <a:spLocks noGrp="1"/>
          </p:cNvSpPr>
          <p:nvPr>
            <p:ph type="title"/>
          </p:nvPr>
        </p:nvSpPr>
        <p:spPr/>
        <p:txBody>
          <a:bodyPr/>
          <a:lstStyle/>
          <a:p>
            <a:r>
              <a:rPr lang="it-IT" dirty="0"/>
              <a:t>Who am I?</a:t>
            </a:r>
            <a:endParaRPr lang="en-US" dirty="0"/>
          </a:p>
        </p:txBody>
      </p:sp>
      <p:sp>
        <p:nvSpPr>
          <p:cNvPr id="3" name="Espace réservé du texte 2">
            <a:extLst>
              <a:ext uri="{FF2B5EF4-FFF2-40B4-BE49-F238E27FC236}">
                <a16:creationId xmlns:a16="http://schemas.microsoft.com/office/drawing/2014/main" id="{F7BA5FCD-3509-40BD-A256-54FAD13A5F1A}"/>
              </a:ext>
            </a:extLst>
          </p:cNvPr>
          <p:cNvSpPr>
            <a:spLocks noGrp="1"/>
          </p:cNvSpPr>
          <p:nvPr>
            <p:ph type="body" sz="quarter" idx="10"/>
          </p:nvPr>
        </p:nvSpPr>
        <p:spPr/>
        <p:txBody>
          <a:bodyPr>
            <a:noAutofit/>
          </a:bodyPr>
          <a:lstStyle/>
          <a:p>
            <a:r>
              <a:rPr lang="en-US" dirty="0"/>
              <a:t>Career</a:t>
            </a:r>
          </a:p>
          <a:p>
            <a:pPr lvl="1"/>
            <a:r>
              <a:rPr lang="en-US" dirty="0"/>
              <a:t>Bachelor and Master in Computer Science Engineering</a:t>
            </a:r>
          </a:p>
          <a:p>
            <a:pPr lvl="1"/>
            <a:r>
              <a:rPr lang="en-US" dirty="0"/>
              <a:t>Ph.D. from </a:t>
            </a:r>
            <a:r>
              <a:rPr lang="en-US" dirty="0" err="1"/>
              <a:t>Politecnico</a:t>
            </a:r>
            <a:r>
              <a:rPr lang="en-US" dirty="0"/>
              <a:t> di Torino, Italy, in 2011</a:t>
            </a:r>
          </a:p>
          <a:p>
            <a:pPr lvl="1"/>
            <a:r>
              <a:rPr lang="en-US" dirty="0"/>
              <a:t>Permanent researcher in France since 2012 (INRAE)</a:t>
            </a:r>
          </a:p>
          <a:p>
            <a:pPr lvl="1"/>
            <a:r>
              <a:rPr lang="en-US" dirty="0"/>
              <a:t>Senior researcher since 2023</a:t>
            </a:r>
          </a:p>
          <a:p>
            <a:r>
              <a:rPr lang="en-US" dirty="0"/>
              <a:t>Research interests</a:t>
            </a:r>
          </a:p>
          <a:p>
            <a:pPr lvl="1"/>
            <a:r>
              <a:rPr lang="en-US" dirty="0"/>
              <a:t>Stochastic optimization</a:t>
            </a:r>
          </a:p>
          <a:p>
            <a:pPr lvl="1"/>
            <a:r>
              <a:rPr lang="en-US" dirty="0"/>
              <a:t>Machine learning (Explainable AI)</a:t>
            </a:r>
          </a:p>
          <a:p>
            <a:pPr lvl="1"/>
            <a:r>
              <a:rPr lang="en-US" dirty="0"/>
              <a:t>Applied to biological/agri-food data</a:t>
            </a:r>
          </a:p>
          <a:p>
            <a:pPr lvl="1"/>
            <a:r>
              <a:rPr lang="en-US" dirty="0"/>
              <a:t>Mostly applied research</a:t>
            </a:r>
          </a:p>
        </p:txBody>
      </p:sp>
      <p:pic>
        <p:nvPicPr>
          <p:cNvPr id="4" name="Picture 2" descr="Image result for polandball italy france">
            <a:extLst>
              <a:ext uri="{FF2B5EF4-FFF2-40B4-BE49-F238E27FC236}">
                <a16:creationId xmlns:a16="http://schemas.microsoft.com/office/drawing/2014/main" id="{83A51F7B-A966-419B-8382-5C79D76BF39F}"/>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r="6930"/>
          <a:stretch/>
        </p:blipFill>
        <p:spPr bwMode="auto">
          <a:xfrm>
            <a:off x="6985262" y="3314570"/>
            <a:ext cx="5206738" cy="29743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26679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93234B6-6DE7-4400-B38B-559A02222C52}"/>
              </a:ext>
            </a:extLst>
          </p:cNvPr>
          <p:cNvSpPr>
            <a:spLocks noGrp="1"/>
          </p:cNvSpPr>
          <p:nvPr>
            <p:ph type="title"/>
          </p:nvPr>
        </p:nvSpPr>
        <p:spPr/>
        <p:txBody>
          <a:bodyPr/>
          <a:lstStyle/>
          <a:p>
            <a:r>
              <a:rPr lang="it-IT" dirty="0"/>
              <a:t>What is optimization?</a:t>
            </a:r>
            <a:endParaRPr lang="en-US" dirty="0"/>
          </a:p>
        </p:txBody>
      </p:sp>
      <p:sp>
        <p:nvSpPr>
          <p:cNvPr id="3" name="Espace réservé du texte 2">
            <a:extLst>
              <a:ext uri="{FF2B5EF4-FFF2-40B4-BE49-F238E27FC236}">
                <a16:creationId xmlns:a16="http://schemas.microsoft.com/office/drawing/2014/main" id="{5067E361-E602-45DA-BEE8-E06A55F756B2}"/>
              </a:ext>
            </a:extLst>
          </p:cNvPr>
          <p:cNvSpPr>
            <a:spLocks noGrp="1"/>
          </p:cNvSpPr>
          <p:nvPr>
            <p:ph type="body" sz="quarter" idx="10"/>
          </p:nvPr>
        </p:nvSpPr>
        <p:spPr/>
        <p:txBody>
          <a:bodyPr/>
          <a:lstStyle/>
          <a:p>
            <a:r>
              <a:rPr lang="it-IT" dirty="0"/>
              <a:t>Nearly every choice is an optimization problem</a:t>
            </a:r>
          </a:p>
          <a:p>
            <a:pPr lvl="1"/>
            <a:r>
              <a:rPr lang="it-IT" dirty="0"/>
              <a:t>Shape of a car to minimize wind resistance</a:t>
            </a:r>
          </a:p>
          <a:p>
            <a:pPr lvl="1"/>
            <a:r>
              <a:rPr lang="it-IT" dirty="0"/>
              <a:t>Values of the weights of a neural network to best perform a task</a:t>
            </a:r>
          </a:p>
          <a:p>
            <a:pPr lvl="1"/>
            <a:r>
              <a:rPr lang="it-IT" dirty="0"/>
              <a:t>Weight distribution in a plane to minimize shaking</a:t>
            </a:r>
          </a:p>
          <a:p>
            <a:pPr lvl="1"/>
            <a:r>
              <a:rPr lang="it-IT" dirty="0"/>
              <a:t>Pick a stock market portfolio to maximize revenue</a:t>
            </a:r>
          </a:p>
          <a:p>
            <a:pPr lvl="1"/>
            <a:r>
              <a:rPr lang="it-IT" dirty="0"/>
              <a:t>Trace route inside a city to reach a point as fast as possible</a:t>
            </a:r>
          </a:p>
          <a:p>
            <a:pPr lvl="1"/>
            <a:r>
              <a:rPr lang="it-IT" dirty="0"/>
              <a:t>Choose career that makes you satisfied and happy</a:t>
            </a:r>
          </a:p>
          <a:p>
            <a:pPr lvl="1"/>
            <a:r>
              <a:rPr lang="it-IT" dirty="0"/>
              <a:t>...</a:t>
            </a:r>
            <a:endParaRPr lang="en-US" dirty="0"/>
          </a:p>
        </p:txBody>
      </p:sp>
    </p:spTree>
    <p:extLst>
      <p:ext uri="{BB962C8B-B14F-4D97-AF65-F5344CB8AC3E}">
        <p14:creationId xmlns:p14="http://schemas.microsoft.com/office/powerpoint/2010/main" val="3621434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93234B6-6DE7-4400-B38B-559A02222C52}"/>
              </a:ext>
            </a:extLst>
          </p:cNvPr>
          <p:cNvSpPr>
            <a:spLocks noGrp="1"/>
          </p:cNvSpPr>
          <p:nvPr>
            <p:ph type="title"/>
          </p:nvPr>
        </p:nvSpPr>
        <p:spPr/>
        <p:txBody>
          <a:bodyPr/>
          <a:lstStyle/>
          <a:p>
            <a:r>
              <a:rPr lang="it-IT" dirty="0"/>
              <a:t>What is optimization?</a:t>
            </a:r>
            <a:endParaRPr lang="en-US" dirty="0"/>
          </a:p>
        </p:txBody>
      </p:sp>
      <p:sp>
        <p:nvSpPr>
          <p:cNvPr id="3" name="Espace réservé du texte 2">
            <a:extLst>
              <a:ext uri="{FF2B5EF4-FFF2-40B4-BE49-F238E27FC236}">
                <a16:creationId xmlns:a16="http://schemas.microsoft.com/office/drawing/2014/main" id="{5067E361-E602-45DA-BEE8-E06A55F756B2}"/>
              </a:ext>
            </a:extLst>
          </p:cNvPr>
          <p:cNvSpPr>
            <a:spLocks noGrp="1"/>
          </p:cNvSpPr>
          <p:nvPr>
            <p:ph type="body" sz="quarter" idx="10"/>
          </p:nvPr>
        </p:nvSpPr>
        <p:spPr/>
        <p:txBody>
          <a:bodyPr/>
          <a:lstStyle/>
          <a:p>
            <a:r>
              <a:rPr lang="it-IT" dirty="0"/>
              <a:t>Nearly every choice is an optimization problem</a:t>
            </a:r>
          </a:p>
          <a:p>
            <a:pPr lvl="1"/>
            <a:r>
              <a:rPr lang="it-IT" dirty="0"/>
              <a:t>Shape of a car to </a:t>
            </a:r>
            <a:r>
              <a:rPr lang="it-IT" b="1" dirty="0"/>
              <a:t>minimize wind resistance</a:t>
            </a:r>
          </a:p>
          <a:p>
            <a:pPr lvl="1"/>
            <a:r>
              <a:rPr lang="it-IT" dirty="0"/>
              <a:t>Values of the weights of a neural network to </a:t>
            </a:r>
            <a:r>
              <a:rPr lang="it-IT" b="1" dirty="0"/>
              <a:t>best perform a task</a:t>
            </a:r>
          </a:p>
          <a:p>
            <a:pPr lvl="1"/>
            <a:r>
              <a:rPr lang="it-IT" dirty="0"/>
              <a:t>Weight distribution in a plane to </a:t>
            </a:r>
            <a:r>
              <a:rPr lang="it-IT" b="1" dirty="0"/>
              <a:t>minimize shaking</a:t>
            </a:r>
          </a:p>
          <a:p>
            <a:pPr lvl="1"/>
            <a:r>
              <a:rPr lang="it-IT" dirty="0"/>
              <a:t>Pick a stock market portfolio to </a:t>
            </a:r>
            <a:r>
              <a:rPr lang="it-IT" b="1" dirty="0"/>
              <a:t>maximize revenue</a:t>
            </a:r>
          </a:p>
          <a:p>
            <a:pPr lvl="1"/>
            <a:r>
              <a:rPr lang="it-IT" dirty="0"/>
              <a:t>Trace route inside a city to </a:t>
            </a:r>
            <a:r>
              <a:rPr lang="it-IT" b="1" dirty="0"/>
              <a:t>reach a point as fast as possible</a:t>
            </a:r>
          </a:p>
          <a:p>
            <a:pPr lvl="1"/>
            <a:r>
              <a:rPr lang="it-IT" dirty="0"/>
              <a:t>Choose career that </a:t>
            </a:r>
            <a:r>
              <a:rPr lang="it-IT" b="1" dirty="0"/>
              <a:t>makes you satisfied and happy</a:t>
            </a:r>
          </a:p>
          <a:p>
            <a:pPr lvl="1"/>
            <a:r>
              <a:rPr lang="it-IT" dirty="0"/>
              <a:t>...</a:t>
            </a:r>
            <a:endParaRPr lang="en-US" dirty="0"/>
          </a:p>
        </p:txBody>
      </p:sp>
      <p:sp>
        <p:nvSpPr>
          <p:cNvPr id="4" name="Rectangle 3">
            <a:extLst>
              <a:ext uri="{FF2B5EF4-FFF2-40B4-BE49-F238E27FC236}">
                <a16:creationId xmlns:a16="http://schemas.microsoft.com/office/drawing/2014/main" id="{DE010185-EA89-4A75-A7C6-3D10BA25D8EB}"/>
              </a:ext>
            </a:extLst>
          </p:cNvPr>
          <p:cNvSpPr/>
          <p:nvPr/>
        </p:nvSpPr>
        <p:spPr>
          <a:xfrm>
            <a:off x="3197258" y="4911365"/>
            <a:ext cx="5797484" cy="1187777"/>
          </a:xfrm>
          <a:prstGeom prst="rect">
            <a:avLst/>
          </a:prstGeom>
          <a:solidFill>
            <a:srgbClr val="00A3A6"/>
          </a:solidFill>
          <a:ln w="381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4400" dirty="0"/>
              <a:t>OBJECTIVE FUNCTION</a:t>
            </a:r>
            <a:endParaRPr lang="en-US" sz="4400" dirty="0"/>
          </a:p>
        </p:txBody>
      </p:sp>
    </p:spTree>
    <p:extLst>
      <p:ext uri="{BB962C8B-B14F-4D97-AF65-F5344CB8AC3E}">
        <p14:creationId xmlns:p14="http://schemas.microsoft.com/office/powerpoint/2010/main" val="31046499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93234B6-6DE7-4400-B38B-559A02222C52}"/>
              </a:ext>
            </a:extLst>
          </p:cNvPr>
          <p:cNvSpPr>
            <a:spLocks noGrp="1"/>
          </p:cNvSpPr>
          <p:nvPr>
            <p:ph type="title"/>
          </p:nvPr>
        </p:nvSpPr>
        <p:spPr/>
        <p:txBody>
          <a:bodyPr/>
          <a:lstStyle/>
          <a:p>
            <a:r>
              <a:rPr lang="it-IT" dirty="0"/>
              <a:t>What is optimization?</a:t>
            </a:r>
            <a:endParaRPr lang="en-US" dirty="0"/>
          </a:p>
        </p:txBody>
      </p:sp>
      <p:sp>
        <p:nvSpPr>
          <p:cNvPr id="3" name="Espace réservé du texte 2">
            <a:extLst>
              <a:ext uri="{FF2B5EF4-FFF2-40B4-BE49-F238E27FC236}">
                <a16:creationId xmlns:a16="http://schemas.microsoft.com/office/drawing/2014/main" id="{5067E361-E602-45DA-BEE8-E06A55F756B2}"/>
              </a:ext>
            </a:extLst>
          </p:cNvPr>
          <p:cNvSpPr>
            <a:spLocks noGrp="1"/>
          </p:cNvSpPr>
          <p:nvPr>
            <p:ph type="body" sz="quarter" idx="10"/>
          </p:nvPr>
        </p:nvSpPr>
        <p:spPr/>
        <p:txBody>
          <a:bodyPr/>
          <a:lstStyle/>
          <a:p>
            <a:r>
              <a:rPr lang="it-IT" dirty="0"/>
              <a:t>Nearly every choice is an optimization problem</a:t>
            </a:r>
          </a:p>
          <a:p>
            <a:pPr lvl="1"/>
            <a:r>
              <a:rPr lang="it-IT" dirty="0"/>
              <a:t>Shape of a car to </a:t>
            </a:r>
            <a:r>
              <a:rPr lang="it-IT" b="1" dirty="0"/>
              <a:t>minimize wind resistance</a:t>
            </a:r>
          </a:p>
          <a:p>
            <a:pPr lvl="1"/>
            <a:r>
              <a:rPr lang="it-IT" dirty="0"/>
              <a:t>Values of the weights of a neural network to </a:t>
            </a:r>
            <a:r>
              <a:rPr lang="it-IT" b="1" dirty="0"/>
              <a:t>best perform a task</a:t>
            </a:r>
          </a:p>
          <a:p>
            <a:pPr lvl="1"/>
            <a:r>
              <a:rPr lang="it-IT" dirty="0"/>
              <a:t>Weight distribution in a plane to </a:t>
            </a:r>
            <a:r>
              <a:rPr lang="it-IT" b="1" dirty="0"/>
              <a:t>minimize shaking</a:t>
            </a:r>
          </a:p>
          <a:p>
            <a:pPr lvl="1"/>
            <a:r>
              <a:rPr lang="it-IT" dirty="0"/>
              <a:t>Pick a stock market portfolio to </a:t>
            </a:r>
            <a:r>
              <a:rPr lang="it-IT" b="1" dirty="0"/>
              <a:t>maximize revenue</a:t>
            </a:r>
          </a:p>
          <a:p>
            <a:pPr lvl="1"/>
            <a:r>
              <a:rPr lang="it-IT" dirty="0"/>
              <a:t>Trace route inside a city to </a:t>
            </a:r>
            <a:r>
              <a:rPr lang="it-IT" b="1" dirty="0"/>
              <a:t>reach a point as fast as possible</a:t>
            </a:r>
          </a:p>
          <a:p>
            <a:pPr lvl="1"/>
            <a:r>
              <a:rPr lang="it-IT" dirty="0"/>
              <a:t>Choose career that </a:t>
            </a:r>
            <a:r>
              <a:rPr lang="it-IT" b="1" dirty="0"/>
              <a:t>makes you satisfied and happy</a:t>
            </a:r>
          </a:p>
          <a:p>
            <a:pPr lvl="1"/>
            <a:r>
              <a:rPr lang="it-IT" dirty="0"/>
              <a:t>...</a:t>
            </a:r>
            <a:endParaRPr lang="en-US" dirty="0"/>
          </a:p>
        </p:txBody>
      </p:sp>
      <p:sp>
        <p:nvSpPr>
          <p:cNvPr id="4" name="Rectangle 3">
            <a:extLst>
              <a:ext uri="{FF2B5EF4-FFF2-40B4-BE49-F238E27FC236}">
                <a16:creationId xmlns:a16="http://schemas.microsoft.com/office/drawing/2014/main" id="{DE010185-EA89-4A75-A7C6-3D10BA25D8EB}"/>
              </a:ext>
            </a:extLst>
          </p:cNvPr>
          <p:cNvSpPr/>
          <p:nvPr/>
        </p:nvSpPr>
        <p:spPr>
          <a:xfrm>
            <a:off x="3197258" y="4911365"/>
            <a:ext cx="5797484" cy="1187777"/>
          </a:xfrm>
          <a:prstGeom prst="rect">
            <a:avLst/>
          </a:prstGeom>
          <a:solidFill>
            <a:srgbClr val="00A3A6"/>
          </a:solidFill>
          <a:ln w="381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4400" dirty="0"/>
              <a:t>OBJECTIVE FUNCTION</a:t>
            </a:r>
            <a:endParaRPr lang="en-US" sz="4400" dirty="0"/>
          </a:p>
        </p:txBody>
      </p:sp>
      <p:sp>
        <p:nvSpPr>
          <p:cNvPr id="5" name="Bulle narrative : rectangle 4">
            <a:extLst>
              <a:ext uri="{FF2B5EF4-FFF2-40B4-BE49-F238E27FC236}">
                <a16:creationId xmlns:a16="http://schemas.microsoft.com/office/drawing/2014/main" id="{AB7EF8CC-4B8B-4C44-B6F1-589001E67254}"/>
              </a:ext>
            </a:extLst>
          </p:cNvPr>
          <p:cNvSpPr/>
          <p:nvPr/>
        </p:nvSpPr>
        <p:spPr>
          <a:xfrm>
            <a:off x="9846691" y="4529579"/>
            <a:ext cx="1791092" cy="763572"/>
          </a:xfrm>
          <a:prstGeom prst="wedgeRectCallout">
            <a:avLst>
              <a:gd name="adj1" fmla="val -110307"/>
              <a:gd name="adj2" fmla="val 30401"/>
            </a:avLst>
          </a:prstGeom>
          <a:solidFill>
            <a:srgbClr val="00CC99"/>
          </a:solidFill>
          <a:ln w="28575">
            <a:solidFill>
              <a:schemeClr val="accent6">
                <a:lumMod val="50000"/>
              </a:schemeClr>
            </a:solidFill>
          </a:ln>
        </p:spPr>
        <p:style>
          <a:lnRef idx="3">
            <a:schemeClr val="lt1"/>
          </a:lnRef>
          <a:fillRef idx="1">
            <a:schemeClr val="accent6"/>
          </a:fillRef>
          <a:effectRef idx="1">
            <a:schemeClr val="accent6"/>
          </a:effectRef>
          <a:fontRef idx="minor">
            <a:schemeClr val="lt1"/>
          </a:fontRef>
        </p:style>
        <p:txBody>
          <a:bodyPr rtlCol="0" anchor="ctr"/>
          <a:lstStyle/>
          <a:p>
            <a:pPr algn="ctr"/>
            <a:r>
              <a:rPr lang="it-IT" dirty="0"/>
              <a:t>COST FUNCTION</a:t>
            </a:r>
            <a:endParaRPr lang="en-US" dirty="0"/>
          </a:p>
        </p:txBody>
      </p:sp>
      <p:sp>
        <p:nvSpPr>
          <p:cNvPr id="6" name="Bulle narrative : rectangle 5">
            <a:extLst>
              <a:ext uri="{FF2B5EF4-FFF2-40B4-BE49-F238E27FC236}">
                <a16:creationId xmlns:a16="http://schemas.microsoft.com/office/drawing/2014/main" id="{CDF17709-6DFC-4F94-9EAC-0EDBDB0478B2}"/>
              </a:ext>
            </a:extLst>
          </p:cNvPr>
          <p:cNvSpPr/>
          <p:nvPr/>
        </p:nvSpPr>
        <p:spPr>
          <a:xfrm>
            <a:off x="311085" y="5194167"/>
            <a:ext cx="2048758" cy="763572"/>
          </a:xfrm>
          <a:prstGeom prst="wedgeRectCallout">
            <a:avLst>
              <a:gd name="adj1" fmla="val 99435"/>
              <a:gd name="adj2" fmla="val -15277"/>
            </a:avLst>
          </a:prstGeom>
          <a:ln w="28575">
            <a:solidFill>
              <a:schemeClr val="accent6">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it-IT" dirty="0"/>
              <a:t>FITNESS FUNCTION</a:t>
            </a:r>
            <a:endParaRPr lang="en-US" dirty="0"/>
          </a:p>
        </p:txBody>
      </p:sp>
      <p:sp>
        <p:nvSpPr>
          <p:cNvPr id="7" name="Bulle narrative : rectangle 6">
            <a:extLst>
              <a:ext uri="{FF2B5EF4-FFF2-40B4-BE49-F238E27FC236}">
                <a16:creationId xmlns:a16="http://schemas.microsoft.com/office/drawing/2014/main" id="{3EE912F6-B404-497A-A6B7-A9EBD46D9736}"/>
              </a:ext>
            </a:extLst>
          </p:cNvPr>
          <p:cNvSpPr/>
          <p:nvPr/>
        </p:nvSpPr>
        <p:spPr>
          <a:xfrm>
            <a:off x="9846691" y="5649029"/>
            <a:ext cx="1791092" cy="763572"/>
          </a:xfrm>
          <a:prstGeom prst="wedgeRectCallout">
            <a:avLst>
              <a:gd name="adj1" fmla="val -107149"/>
              <a:gd name="adj2" fmla="val -31327"/>
            </a:avLst>
          </a:prstGeom>
          <a:solidFill>
            <a:schemeClr val="accent6">
              <a:lumMod val="20000"/>
              <a:lumOff val="80000"/>
            </a:schemeClr>
          </a:solidFill>
          <a:ln w="28575">
            <a:solidFill>
              <a:schemeClr val="accent6">
                <a:lumMod val="50000"/>
              </a:schemeClr>
            </a:solidFill>
          </a:ln>
        </p:spPr>
        <p:style>
          <a:lnRef idx="3">
            <a:schemeClr val="lt1"/>
          </a:lnRef>
          <a:fillRef idx="1">
            <a:schemeClr val="accent6"/>
          </a:fillRef>
          <a:effectRef idx="1">
            <a:schemeClr val="accent6"/>
          </a:effectRef>
          <a:fontRef idx="minor">
            <a:schemeClr val="lt1"/>
          </a:fontRef>
        </p:style>
        <p:txBody>
          <a:bodyPr rtlCol="0" anchor="ctr"/>
          <a:lstStyle/>
          <a:p>
            <a:pPr algn="ctr"/>
            <a:r>
              <a:rPr lang="it-IT" dirty="0">
                <a:solidFill>
                  <a:schemeClr val="tx1"/>
                </a:solidFill>
              </a:rPr>
              <a:t>LOSS FUNCTION</a:t>
            </a:r>
            <a:endParaRPr lang="en-US" dirty="0">
              <a:solidFill>
                <a:schemeClr val="tx1"/>
              </a:solidFill>
            </a:endParaRPr>
          </a:p>
        </p:txBody>
      </p:sp>
    </p:spTree>
    <p:extLst>
      <p:ext uri="{BB962C8B-B14F-4D97-AF65-F5344CB8AC3E}">
        <p14:creationId xmlns:p14="http://schemas.microsoft.com/office/powerpoint/2010/main" val="8458540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93234B6-6DE7-4400-B38B-559A02222C52}"/>
              </a:ext>
            </a:extLst>
          </p:cNvPr>
          <p:cNvSpPr>
            <a:spLocks noGrp="1"/>
          </p:cNvSpPr>
          <p:nvPr>
            <p:ph type="title"/>
          </p:nvPr>
        </p:nvSpPr>
        <p:spPr/>
        <p:txBody>
          <a:bodyPr/>
          <a:lstStyle/>
          <a:p>
            <a:r>
              <a:rPr lang="it-IT" dirty="0"/>
              <a:t>What is optimization?</a:t>
            </a:r>
            <a:endParaRPr lang="en-US" dirty="0"/>
          </a:p>
        </p:txBody>
      </p:sp>
      <mc:AlternateContent xmlns:mc="http://schemas.openxmlformats.org/markup-compatibility/2006" xmlns:a14="http://schemas.microsoft.com/office/drawing/2010/main">
        <mc:Choice Requires="a14">
          <p:sp>
            <p:nvSpPr>
              <p:cNvPr id="3" name="Espace réservé du texte 2">
                <a:extLst>
                  <a:ext uri="{FF2B5EF4-FFF2-40B4-BE49-F238E27FC236}">
                    <a16:creationId xmlns:a16="http://schemas.microsoft.com/office/drawing/2014/main" id="{5067E361-E602-45DA-BEE8-E06A55F756B2}"/>
                  </a:ext>
                </a:extLst>
              </p:cNvPr>
              <p:cNvSpPr>
                <a:spLocks noGrp="1"/>
              </p:cNvSpPr>
              <p:nvPr>
                <p:ph type="body" sz="quarter" idx="10"/>
              </p:nvPr>
            </p:nvSpPr>
            <p:spPr/>
            <p:txBody>
              <a:bodyPr>
                <a:normAutofit/>
              </a:bodyPr>
              <a:lstStyle/>
              <a:p>
                <a:r>
                  <a:rPr lang="it-IT" dirty="0"/>
                  <a:t>Objective function</a:t>
                </a:r>
              </a:p>
              <a:p>
                <a:pPr lvl="1"/>
                <a:r>
                  <a:rPr lang="it-IT" dirty="0"/>
                  <a:t>Measure of goodness of a candidate solution</a:t>
                </a:r>
              </a:p>
              <a:p>
                <a:pPr lvl="1"/>
                <a:r>
                  <a:rPr lang="it-IT" dirty="0"/>
                  <a:t>Quantitative, not qualitative (unless we can somehow sort it)</a:t>
                </a:r>
              </a:p>
              <a:p>
                <a:pPr lvl="1"/>
                <a:r>
                  <a:rPr lang="it-IT" dirty="0"/>
                  <a:t>Good candidate solutions are usually close to other good solutions</a:t>
                </a:r>
              </a:p>
              <a:p>
                <a:pPr lvl="1"/>
                <a:r>
                  <a:rPr lang="it-IT" dirty="0"/>
                  <a:t>If you pick the wrong objective function, you are screwed</a:t>
                </a:r>
              </a:p>
              <a:p>
                <a:r>
                  <a:rPr lang="it-IT" dirty="0"/>
                  <a:t>Candidate solutions</a:t>
                </a:r>
              </a:p>
              <a:p>
                <a:pPr lvl="1"/>
                <a:r>
                  <a:rPr lang="it-IT" dirty="0"/>
                  <a:t>Possible inputs of the objective function</a:t>
                </a:r>
              </a:p>
              <a:p>
                <a:pPr lvl="1"/>
                <a:r>
                  <a:rPr lang="it-IT" dirty="0"/>
                  <a:t>High-level representation that includes all possible solutions</a:t>
                </a:r>
              </a:p>
              <a:p>
                <a:pPr lvl="1"/>
                <a:r>
                  <a:rPr lang="it-IT" dirty="0"/>
                  <a:t>Example: </a:t>
                </a:r>
                <a14:m>
                  <m:oMath xmlns:m="http://schemas.openxmlformats.org/officeDocument/2006/math">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𝑥</m:t>
                        </m:r>
                      </m:e>
                      <m:sub>
                        <m:r>
                          <a:rPr lang="it-IT" b="0" i="1" smtClean="0">
                            <a:latin typeface="Cambria Math" panose="02040503050406030204" pitchFamily="18" charset="0"/>
                          </a:rPr>
                          <m:t>0</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𝑥</m:t>
                        </m:r>
                      </m:e>
                      <m:sub>
                        <m:r>
                          <a:rPr lang="it-IT" b="0" i="1" smtClean="0">
                            <a:latin typeface="Cambria Math" panose="02040503050406030204" pitchFamily="18" charset="0"/>
                          </a:rPr>
                          <m:t>1</m:t>
                        </m:r>
                      </m:sub>
                    </m:sSub>
                    <m:r>
                      <a:rPr lang="it-IT" b="0" i="1" smtClean="0">
                        <a:latin typeface="Cambria Math" panose="02040503050406030204" pitchFamily="18" charset="0"/>
                      </a:rPr>
                      <m:t>, …, </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𝑥</m:t>
                        </m:r>
                      </m:e>
                      <m:sub>
                        <m:r>
                          <a:rPr lang="it-IT" b="0" i="1" smtClean="0">
                            <a:latin typeface="Cambria Math" panose="02040503050406030204" pitchFamily="18" charset="0"/>
                          </a:rPr>
                          <m:t>𝑛</m:t>
                        </m:r>
                      </m:sub>
                    </m:sSub>
                    <m:r>
                      <a:rPr lang="it-IT" b="0" i="1" smtClean="0">
                        <a:latin typeface="Cambria Math" panose="02040503050406030204" pitchFamily="18" charset="0"/>
                      </a:rPr>
                      <m:t>}</m:t>
                    </m:r>
                  </m:oMath>
                </a14:m>
                <a:r>
                  <a:rPr lang="it-IT" dirty="0"/>
                  <a:t> with </a:t>
                </a:r>
                <a14:m>
                  <m:oMath xmlns:m="http://schemas.openxmlformats.org/officeDocument/2006/math">
                    <m:sSub>
                      <m:sSubPr>
                        <m:ctrlPr>
                          <a:rPr lang="it-IT" i="1" smtClean="0">
                            <a:latin typeface="Cambria Math" panose="02040503050406030204" pitchFamily="18" charset="0"/>
                          </a:rPr>
                        </m:ctrlPr>
                      </m:sSubPr>
                      <m:e>
                        <m:r>
                          <a:rPr lang="it-IT" b="0" i="1" smtClean="0">
                            <a:latin typeface="Cambria Math" panose="02040503050406030204" pitchFamily="18" charset="0"/>
                          </a:rPr>
                          <m:t>𝑥</m:t>
                        </m:r>
                      </m:e>
                      <m:sub>
                        <m:r>
                          <a:rPr lang="it-IT" b="0" i="1" smtClean="0">
                            <a:latin typeface="Cambria Math" panose="02040503050406030204" pitchFamily="18" charset="0"/>
                          </a:rPr>
                          <m:t>𝑖</m:t>
                        </m:r>
                      </m:sub>
                    </m:sSub>
                    <m:r>
                      <a:rPr lang="it-IT" i="1" smtClean="0">
                        <a:latin typeface="Cambria Math" panose="02040503050406030204" pitchFamily="18" charset="0"/>
                        <a:ea typeface="Cambria Math" panose="02040503050406030204" pitchFamily="18" charset="0"/>
                      </a:rPr>
                      <m:t>∈</m:t>
                    </m:r>
                    <m:r>
                      <a:rPr lang="it-IT" b="0" i="1" smtClean="0">
                        <a:latin typeface="Cambria Math" panose="02040503050406030204" pitchFamily="18" charset="0"/>
                        <a:ea typeface="Cambria Math" panose="02040503050406030204" pitchFamily="18" charset="0"/>
                      </a:rPr>
                      <m:t>(0,1)∩</m:t>
                    </m:r>
                    <m:r>
                      <a:rPr lang="it-IT" b="0" i="1" smtClean="0">
                        <a:latin typeface="Cambria Math" panose="02040503050406030204" pitchFamily="18" charset="0"/>
                        <a:ea typeface="Cambria Math" panose="02040503050406030204" pitchFamily="18" charset="0"/>
                      </a:rPr>
                      <m:t>ℝ</m:t>
                    </m:r>
                  </m:oMath>
                </a14:m>
                <a:endParaRPr lang="it-IT" dirty="0"/>
              </a:p>
            </p:txBody>
          </p:sp>
        </mc:Choice>
        <mc:Fallback xmlns="">
          <p:sp>
            <p:nvSpPr>
              <p:cNvPr id="3" name="Espace réservé du texte 2">
                <a:extLst>
                  <a:ext uri="{FF2B5EF4-FFF2-40B4-BE49-F238E27FC236}">
                    <a16:creationId xmlns:a16="http://schemas.microsoft.com/office/drawing/2014/main" id="{5067E361-E602-45DA-BEE8-E06A55F756B2}"/>
                  </a:ext>
                </a:extLst>
              </p:cNvPr>
              <p:cNvSpPr>
                <a:spLocks noGrp="1" noRot="1" noChangeAspect="1" noMove="1" noResize="1" noEditPoints="1" noAdjustHandles="1" noChangeArrowheads="1" noChangeShapeType="1" noTextEdit="1"/>
              </p:cNvSpPr>
              <p:nvPr>
                <p:ph type="body" sz="quarter" idx="10"/>
              </p:nvPr>
            </p:nvSpPr>
            <p:spPr>
              <a:blipFill>
                <a:blip r:embed="rId2"/>
                <a:stretch>
                  <a:fillRect l="-1333" t="-2734" r="-464"/>
                </a:stretch>
              </a:blipFill>
            </p:spPr>
            <p:txBody>
              <a:bodyPr/>
              <a:lstStyle/>
              <a:p>
                <a:r>
                  <a:rPr lang="en-US">
                    <a:noFill/>
                  </a:rPr>
                  <a:t> </a:t>
                </a:r>
              </a:p>
            </p:txBody>
          </p:sp>
        </mc:Fallback>
      </mc:AlternateContent>
    </p:spTree>
    <p:extLst>
      <p:ext uri="{BB962C8B-B14F-4D97-AF65-F5344CB8AC3E}">
        <p14:creationId xmlns:p14="http://schemas.microsoft.com/office/powerpoint/2010/main" val="960008844"/>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1342</Words>
  <Application>Microsoft Office PowerPoint</Application>
  <PresentationFormat>Grand écran</PresentationFormat>
  <Paragraphs>178</Paragraphs>
  <Slides>23</Slides>
  <Notes>1</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23</vt:i4>
      </vt:variant>
    </vt:vector>
  </HeadingPairs>
  <TitlesOfParts>
    <vt:vector size="29" baseType="lpstr">
      <vt:lpstr>Arial</vt:lpstr>
      <vt:lpstr>Calibri</vt:lpstr>
      <vt:lpstr>Calibri Light</vt:lpstr>
      <vt:lpstr>Cambria Math</vt:lpstr>
      <vt:lpstr>Raleway</vt:lpstr>
      <vt:lpstr>Thème Office</vt:lpstr>
      <vt:lpstr>Optimization methods for Artificial Intelligence: Introduction</vt:lpstr>
      <vt:lpstr>Outline</vt:lpstr>
      <vt:lpstr>What is this class about?</vt:lpstr>
      <vt:lpstr>What is this class about?</vt:lpstr>
      <vt:lpstr>Who am I?</vt:lpstr>
      <vt:lpstr>What is optimization?</vt:lpstr>
      <vt:lpstr>What is optimization?</vt:lpstr>
      <vt:lpstr>What is optimization?</vt:lpstr>
      <vt:lpstr>What is optimization?</vt:lpstr>
      <vt:lpstr>What is Artificial Intelligence?</vt:lpstr>
      <vt:lpstr>What is Artificial Intelligence?</vt:lpstr>
      <vt:lpstr>Symbolic AI</vt:lpstr>
      <vt:lpstr>Symbolic AI</vt:lpstr>
      <vt:lpstr>Symbolic AI</vt:lpstr>
      <vt:lpstr>Machine learning</vt:lpstr>
      <vt:lpstr>Reinforcement learning</vt:lpstr>
      <vt:lpstr>Neuro-symbolic AI</vt:lpstr>
      <vt:lpstr>Artificial General Intelligence</vt:lpstr>
      <vt:lpstr>Is optimization a kind of AI?</vt:lpstr>
      <vt:lpstr>Relationship between AI and optimization?</vt:lpstr>
      <vt:lpstr>Relationship between AI and optimization?</vt:lpstr>
      <vt:lpstr>Relationship between AI and optimization?</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Alberto Tonda</dc:creator>
  <cp:lastModifiedBy>Alberto Tonda</cp:lastModifiedBy>
  <cp:revision>131</cp:revision>
  <dcterms:created xsi:type="dcterms:W3CDTF">2020-06-05T13:14:31Z</dcterms:created>
  <dcterms:modified xsi:type="dcterms:W3CDTF">2023-06-08T09:38:51Z</dcterms:modified>
</cp:coreProperties>
</file>