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2" r:id="rId4"/>
    <p:sldId id="324" r:id="rId5"/>
    <p:sldId id="326" r:id="rId6"/>
    <p:sldId id="325" r:id="rId7"/>
    <p:sldId id="327" r:id="rId8"/>
    <p:sldId id="293" r:id="rId9"/>
    <p:sldId id="294" r:id="rId10"/>
    <p:sldId id="295" r:id="rId11"/>
    <p:sldId id="276" r:id="rId12"/>
    <p:sldId id="275" r:id="rId13"/>
    <p:sldId id="315" r:id="rId14"/>
    <p:sldId id="320" r:id="rId15"/>
    <p:sldId id="321" r:id="rId16"/>
    <p:sldId id="406" r:id="rId17"/>
    <p:sldId id="322" r:id="rId18"/>
    <p:sldId id="323" r:id="rId19"/>
    <p:sldId id="291" r:id="rId20"/>
    <p:sldId id="408" r:id="rId21"/>
    <p:sldId id="409" r:id="rId22"/>
    <p:sldId id="407" r:id="rId23"/>
    <p:sldId id="40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INTERMEDIATE PYTORCH CONCEPTS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epdatascience.wordpress.com/2017/02/03/optimiser-choic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randomness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n.html#non-linear-activations-other" TargetMode="External"/><Relationship Id="rId2" Type="http://schemas.openxmlformats.org/officeDocument/2006/relationships/hyperlink" Target="https://pytorch.org/docs/stable/nn.html#non-linear-activations-weighted-sum-nonlinearity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orch.org/docs/stable/notes/faq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Intermediate pytorch concepts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52D2D-081E-4198-AC08-ECB6739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Stochastic 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E72DC6-DF87-406B-B0CE-A3C661B3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Nobody uses SGD anymore</a:t>
            </a:r>
          </a:p>
          <a:p>
            <a:pPr lvl="1"/>
            <a:r>
              <a:rPr lang="en-US" dirty="0"/>
              <a:t>However, its descendants thrive!</a:t>
            </a:r>
          </a:p>
          <a:p>
            <a:pPr lvl="1"/>
            <a:r>
              <a:rPr lang="en-US" dirty="0"/>
              <a:t>A cumulative research effort over generations to overcome issues</a:t>
            </a:r>
          </a:p>
          <a:p>
            <a:endParaRPr lang="en-US" dirty="0"/>
          </a:p>
          <a:p>
            <a:r>
              <a:rPr lang="en-US" dirty="0"/>
              <a:t>Issues of gradient-based techniques</a:t>
            </a:r>
          </a:p>
          <a:p>
            <a:pPr lvl="1"/>
            <a:r>
              <a:rPr lang="en-US" dirty="0"/>
              <a:t>Hard/impossible to get out of local optima</a:t>
            </a:r>
          </a:p>
          <a:p>
            <a:pPr lvl="1"/>
            <a:r>
              <a:rPr lang="en-US" dirty="0"/>
              <a:t>Starting point of exploration matters</a:t>
            </a:r>
          </a:p>
          <a:p>
            <a:pPr lvl="1"/>
            <a:r>
              <a:rPr lang="en-US" dirty="0"/>
              <a:t>Step size? Too small / too large leads to convergence issues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5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point of exploration matters</a:t>
            </a:r>
          </a:p>
        </p:txBody>
      </p:sp>
      <p:pic>
        <p:nvPicPr>
          <p:cNvPr id="1026" name="Picture 2" descr="What is Stochastic Gradient Descent- A Super Easy Complete Guide!">
            <a:extLst>
              <a:ext uri="{FF2B5EF4-FFF2-40B4-BE49-F238E27FC236}">
                <a16:creationId xmlns:a16="http://schemas.microsoft.com/office/drawing/2014/main" id="{4BE96C7B-E561-44A3-9382-D23337EE7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 b="27595"/>
          <a:stretch/>
        </p:blipFill>
        <p:spPr bwMode="auto">
          <a:xfrm>
            <a:off x="3171727" y="2111015"/>
            <a:ext cx="5848546" cy="37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5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size? Too small / too large lead to convergence issues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40AC21-2824-490D-BCD3-C3E6E4C7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2207326"/>
            <a:ext cx="919290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8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47F70-6651-4222-B872-94F7A2DC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1932826-8677-4023-A8C9-835A7CBF0EE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Momentum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Accumulates “velocity” like a ball rolling down an incline</a:t>
                </a:r>
              </a:p>
              <a:p>
                <a:pPr lvl="1"/>
                <a:r>
                  <a:rPr lang="en-US" dirty="0"/>
                  <a:t>Much faster at traversing nearly flat areas of search space</a:t>
                </a:r>
              </a:p>
              <a:p>
                <a:r>
                  <a:rPr lang="en-US" dirty="0"/>
                  <a:t>However, it adds an extra parameter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still the learning rate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represents the importance given to velocity during update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1932826-8677-4023-A8C9-835A7CBF0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 b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E2245CBF-07A2-48E0-8BAD-0863CCF2E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82" y="1857084"/>
            <a:ext cx="341042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8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527CB-E0C8-454A-A66E-5DCF5A2F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4F2154-FC33-417F-9C31-00CA1C487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now it cumulates </a:t>
            </a:r>
            <a:r>
              <a:rPr lang="en-US" i="1" dirty="0"/>
              <a:t>too much</a:t>
            </a:r>
            <a:r>
              <a:rPr lang="en-US" dirty="0"/>
              <a:t> momentum!</a:t>
            </a:r>
          </a:p>
          <a:p>
            <a:r>
              <a:rPr lang="en-US" dirty="0" err="1"/>
              <a:t>Nesterov</a:t>
            </a:r>
            <a:r>
              <a:rPr lang="en-US" dirty="0"/>
              <a:t> momentum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Evaluate the gradient at the point planned to end in</a:t>
            </a:r>
          </a:p>
          <a:p>
            <a:pPr lvl="1"/>
            <a:r>
              <a:rPr lang="en-US" dirty="0"/>
              <a:t>Velocity is rescaled accordingly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9E6DD5-D23F-40F9-811C-FC5A991C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2738341"/>
            <a:ext cx="524900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8F535-B12A-404A-A778-22A336C0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4B4128-1CCC-4F89-9A4C-556B29B42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Further issues motivated further advances (</a:t>
            </a:r>
            <a:r>
              <a:rPr lang="en-US" b="1" dirty="0" err="1"/>
              <a:t>Adagrad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step size could be different in each dimension</a:t>
            </a:r>
          </a:p>
          <a:p>
            <a:pPr lvl="1"/>
            <a:r>
              <a:rPr lang="en-US" dirty="0"/>
              <a:t>Maintain a “memory” of the gradient values in each direction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However, this leads to the step size always decreasing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517113-2B78-4488-8066-E5FC79C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46" y="2918148"/>
            <a:ext cx="4305901" cy="12479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4D802E-B5C4-4157-A915-021D83431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338" y="4052975"/>
            <a:ext cx="246731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5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9472A-5C29-4D79-AD60-3772019F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10B7F4-7E33-45D0-9A64-C7381E1FC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756F1B-96C0-4842-AE43-7F047DCAF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23358"/>
            <a:ext cx="5905500" cy="4572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4F8CD7-7B05-4A98-9F28-9AF925692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423358"/>
            <a:ext cx="5905500" cy="457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10644C-51AB-447F-AD91-77F81330A2FA}"/>
              </a:ext>
            </a:extLst>
          </p:cNvPr>
          <p:cNvSpPr/>
          <p:nvPr/>
        </p:nvSpPr>
        <p:spPr>
          <a:xfrm>
            <a:off x="4072379" y="5882326"/>
            <a:ext cx="7706020" cy="518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https://deepdatascience.wordpress.com/2017/02/03/optimiser-choice/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5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7C697-5692-4C32-BA45-881788CF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15DC7E-BAAC-481B-B3CC-48984E712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 to issues of previous algorithms create new issues</a:t>
            </a:r>
          </a:p>
          <a:p>
            <a:pPr lvl="1"/>
            <a:r>
              <a:rPr lang="en-US" dirty="0"/>
              <a:t>Commonly used </a:t>
            </a:r>
            <a:r>
              <a:rPr lang="en-US" b="1" dirty="0"/>
              <a:t>Adam</a:t>
            </a:r>
            <a:r>
              <a:rPr lang="en-US" dirty="0"/>
              <a:t> and </a:t>
            </a:r>
            <a:r>
              <a:rPr lang="en-US" b="1" dirty="0" err="1"/>
              <a:t>RMSProp</a:t>
            </a:r>
            <a:r>
              <a:rPr lang="en-US" dirty="0"/>
              <a:t> have 3-4 parameters</a:t>
            </a:r>
          </a:p>
          <a:p>
            <a:pPr lvl="1"/>
            <a:r>
              <a:rPr lang="en-US" dirty="0"/>
              <a:t>Also take more memory (history of gradient values)</a:t>
            </a:r>
          </a:p>
          <a:p>
            <a:pPr lvl="1"/>
            <a:r>
              <a:rPr lang="en-US" dirty="0"/>
              <a:t>Default values work reasonably well (but not always)</a:t>
            </a:r>
          </a:p>
          <a:p>
            <a:endParaRPr lang="en-US" dirty="0"/>
          </a:p>
          <a:p>
            <a:r>
              <a:rPr lang="en-US" dirty="0"/>
              <a:t>Practical advice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Adam</a:t>
            </a:r>
            <a:r>
              <a:rPr lang="en-US" dirty="0"/>
              <a:t> (Adaptive Moment Estimation) in most cases</a:t>
            </a:r>
          </a:p>
          <a:p>
            <a:pPr lvl="1"/>
            <a:r>
              <a:rPr lang="en-US" dirty="0"/>
              <a:t>Check out new algorithms! torch.optim.*</a:t>
            </a:r>
          </a:p>
        </p:txBody>
      </p:sp>
    </p:spTree>
    <p:extLst>
      <p:ext uri="{BB962C8B-B14F-4D97-AF65-F5344CB8AC3E}">
        <p14:creationId xmlns:p14="http://schemas.microsoft.com/office/powerpoint/2010/main" val="180646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64417-C8AF-44B1-8DC4-3C255B8A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C0BCF54-28F4-47BE-AB76-618F660D422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Adapt optimizer hyperparameters </a:t>
                </a:r>
                <a:r>
                  <a:rPr lang="en-US" b="1" dirty="0"/>
                  <a:t>during training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Especially learning rate!</a:t>
                </a:r>
              </a:p>
              <a:p>
                <a:pPr lvl="1"/>
                <a:r>
                  <a:rPr lang="en-US" dirty="0"/>
                  <a:t>In general, large(r) initial learning rate, small(er) at the end</a:t>
                </a:r>
              </a:p>
              <a:p>
                <a:pPr lvl="1"/>
                <a:r>
                  <a:rPr lang="en-US" dirty="0"/>
                  <a:t>“Exploration vs Exploitation”</a:t>
                </a:r>
              </a:p>
              <a:p>
                <a:r>
                  <a:rPr lang="en-US" dirty="0"/>
                  <a:t>Example: </a:t>
                </a:r>
                <a:r>
                  <a:rPr lang="en-US" dirty="0" err="1"/>
                  <a:t>torch.optim.lr_scheduler.ExponentialLR</a:t>
                </a:r>
                <a:endParaRPr lang="en-US" dirty="0"/>
              </a:p>
              <a:p>
                <a:pPr lvl="1"/>
                <a:r>
                  <a:rPr lang="en-US" dirty="0"/>
                  <a:t>All hyperparameters, epoch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&lt;1.0</m:t>
                    </m:r>
                  </m:oMath>
                </a14:m>
                <a:endParaRPr lang="it-IT" b="0" dirty="0"/>
              </a:p>
              <a:p>
                <a:pPr lvl="1"/>
                <a:r>
                  <a:rPr lang="it-IT" b="0" dirty="0"/>
                  <a:t>In practice, all hyperparameter values slowly become smaller</a:t>
                </a:r>
              </a:p>
              <a:p>
                <a:pPr lvl="1"/>
                <a:r>
                  <a:rPr lang="it-IT" b="0" dirty="0"/>
                  <a:t>Common values: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=0.9,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it-IT" b="0" dirty="0"/>
              </a:p>
              <a:p>
                <a:r>
                  <a:rPr lang="en-US" dirty="0"/>
                  <a:t>Other ideas: torch.optim.lr_scheduler.*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C0BCF54-28F4-47BE-AB76-618F660D4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86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7B2FE-95FF-4919-841B-B4EC1E6C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Pseudo-random number generation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05BCD-2FEE-456E-93BC-62FA819BC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Unfortunately, it’s not easy</a:t>
            </a:r>
          </a:p>
          <a:p>
            <a:pPr lvl="1"/>
            <a:r>
              <a:rPr lang="en-US" dirty="0"/>
              <a:t>Computing on GPUs makes consistent PRNG difficult</a:t>
            </a:r>
          </a:p>
          <a:p>
            <a:pPr lvl="1"/>
            <a:r>
              <a:rPr lang="en-US" dirty="0"/>
              <a:t>Libraries optimized for </a:t>
            </a:r>
            <a:r>
              <a:rPr lang="en-US" i="1" dirty="0"/>
              <a:t>speed</a:t>
            </a:r>
            <a:r>
              <a:rPr lang="en-US" dirty="0"/>
              <a:t>, not consistent behavior</a:t>
            </a:r>
          </a:p>
          <a:p>
            <a:endParaRPr lang="en-US" dirty="0"/>
          </a:p>
          <a:p>
            <a:r>
              <a:rPr lang="en-US" dirty="0"/>
              <a:t>Still, good practices: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https://pytorch.org/docs/stable/notes/randomness.html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Monitor performance</a:t>
            </a:r>
          </a:p>
          <a:p>
            <a:r>
              <a:rPr lang="it-IT" dirty="0"/>
              <a:t>Tensorboard</a:t>
            </a:r>
          </a:p>
          <a:p>
            <a:r>
              <a:rPr lang="it-IT" dirty="0"/>
              <a:t>Stochastic Gradient Descent</a:t>
            </a:r>
          </a:p>
          <a:p>
            <a:r>
              <a:rPr lang="it-IT" dirty="0"/>
              <a:t>Activation functions</a:t>
            </a:r>
          </a:p>
          <a:p>
            <a:r>
              <a:rPr lang="it-IT" dirty="0"/>
              <a:t>Checkpointing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EA2D2-04D7-46F1-A168-E5F9008B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1A092-49E1-4E7F-910E-C7DF1FDF5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far, we used one of the most basic activation functions</a:t>
            </a:r>
          </a:p>
          <a:p>
            <a:pPr lvl="1"/>
            <a:r>
              <a:rPr lang="en-US" dirty="0"/>
              <a:t>But there are several others, more modern</a:t>
            </a:r>
          </a:p>
          <a:p>
            <a:pPr lvl="1"/>
            <a:r>
              <a:rPr lang="en-US" dirty="0"/>
              <a:t>Better theoretical properties and empirical results</a:t>
            </a:r>
          </a:p>
        </p:txBody>
      </p:sp>
      <p:pic>
        <p:nvPicPr>
          <p:cNvPr id="1026" name="Picture 2" descr="The basic activation functions of the neural networks(Neural Networks... |  Download Scientific Diagram">
            <a:extLst>
              <a:ext uri="{FF2B5EF4-FFF2-40B4-BE49-F238E27FC236}">
                <a16:creationId xmlns:a16="http://schemas.microsoft.com/office/drawing/2014/main" id="{0908E624-0283-4F27-A040-1531E23F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06" y="3176834"/>
            <a:ext cx="6124839" cy="26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97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3A59F-CF81-4117-B2BB-CA91F0DC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ABD61-F279-4069-A2D9-3E0B0688E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  <a:p>
            <a:pPr lvl="1"/>
            <a:r>
              <a:rPr lang="en-US" dirty="0"/>
              <a:t>Check function typically used in literature for target application</a:t>
            </a:r>
          </a:p>
          <a:p>
            <a:pPr lvl="1"/>
            <a:r>
              <a:rPr lang="en-US" dirty="0"/>
              <a:t>For recurrent neural networks, </a:t>
            </a:r>
            <a:r>
              <a:rPr lang="en-US" dirty="0" err="1"/>
              <a:t>TanH</a:t>
            </a:r>
            <a:r>
              <a:rPr lang="en-US" dirty="0"/>
              <a:t> or Sigmoid</a:t>
            </a:r>
          </a:p>
          <a:p>
            <a:pPr lvl="1"/>
            <a:r>
              <a:rPr lang="en-US" dirty="0"/>
              <a:t>When in doubt, go for </a:t>
            </a:r>
            <a:r>
              <a:rPr lang="en-US" dirty="0" err="1"/>
              <a:t>ReLUs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available activation functions</a:t>
            </a:r>
          </a:p>
          <a:p>
            <a:pPr lvl="1"/>
            <a:r>
              <a:rPr lang="en-US" dirty="0">
                <a:hlinkClick r:id="rId2"/>
              </a:rPr>
              <a:t>https://pytorch.org/docs/stable/nn.html#non-linear-activations-weighted-sum-nonlinearity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https://pytorch.org/docs/stable/nn.html#non-linear-activations-other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33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A5B1-D659-4AA7-A982-AFFFF9A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21698-57DA-4AA6-834F-D9B2D0F6D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Training neural networks can take a long time</a:t>
            </a:r>
          </a:p>
          <a:p>
            <a:pPr lvl="1"/>
            <a:r>
              <a:rPr lang="en-US" dirty="0"/>
              <a:t>We can </a:t>
            </a:r>
            <a:r>
              <a:rPr lang="en-US" b="1" dirty="0"/>
              <a:t>save the state of the network</a:t>
            </a:r>
            <a:r>
              <a:rPr lang="en-US" dirty="0"/>
              <a:t> during training!</a:t>
            </a:r>
          </a:p>
          <a:p>
            <a:pPr lvl="1"/>
            <a:r>
              <a:rPr lang="en-US" dirty="0"/>
              <a:t>State depends only on weight values (+ optimizer, + scheduler)</a:t>
            </a:r>
          </a:p>
          <a:p>
            <a:pPr lvl="1"/>
            <a:r>
              <a:rPr lang="en-US" dirty="0"/>
              <a:t>Stop and resume training</a:t>
            </a:r>
          </a:p>
          <a:p>
            <a:pPr lvl="1"/>
            <a:r>
              <a:rPr lang="en-US" b="1" dirty="0"/>
              <a:t>Share weights</a:t>
            </a:r>
            <a:r>
              <a:rPr lang="en-US" dirty="0"/>
              <a:t> with other people!</a:t>
            </a:r>
          </a:p>
          <a:p>
            <a:pPr lvl="1"/>
            <a:endParaRPr lang="en-US" dirty="0"/>
          </a:p>
          <a:p>
            <a:r>
              <a:rPr lang="en-US" dirty="0"/>
              <a:t>Checkpoints are the starting point of </a:t>
            </a:r>
            <a:r>
              <a:rPr lang="en-US" b="1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110053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pytorch</a:t>
            </a:r>
            <a:r>
              <a:rPr lang="en-US" dirty="0"/>
              <a:t> FAQs, </a:t>
            </a:r>
            <a:r>
              <a:rPr lang="en-US" dirty="0">
                <a:hlinkClick r:id="rId2"/>
              </a:rPr>
              <a:t>https://pytorch.org/docs/stable/notes/faq.html</a:t>
            </a:r>
            <a:endParaRPr lang="en-US" dirty="0"/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80FA7-DC8C-4D58-9020-8696C877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F3A6C9-4A06-4D3C-AB08-9480561A2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Assess performance during training</a:t>
            </a:r>
          </a:p>
          <a:p>
            <a:pPr lvl="1"/>
            <a:r>
              <a:rPr lang="en-US" dirty="0"/>
              <a:t>But performance is better evaluated on </a:t>
            </a:r>
            <a:r>
              <a:rPr lang="en-US" b="1" dirty="0"/>
              <a:t>test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Evaluating performance on training is not very informative</a:t>
            </a:r>
          </a:p>
          <a:p>
            <a:pPr lvl="1"/>
            <a:r>
              <a:rPr lang="en-US" dirty="0"/>
              <a:t>Overfitting gives the illusion of increasing performance on training</a:t>
            </a:r>
          </a:p>
          <a:p>
            <a:r>
              <a:rPr lang="en-US" dirty="0"/>
              <a:t>We want to know performance on unseen data!</a:t>
            </a:r>
          </a:p>
          <a:p>
            <a:r>
              <a:rPr lang="en-US" dirty="0"/>
              <a:t>But at the same time, we don’t want to use the test set!</a:t>
            </a:r>
          </a:p>
          <a:p>
            <a:r>
              <a:rPr lang="en-US" dirty="0"/>
              <a:t>How can we solve this conundrum?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1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3AD26-C6C2-4243-89CA-7F9A170D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C3BF1-C431-43CE-A8EF-3DE22A45B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Further split in the data</a:t>
            </a:r>
          </a:p>
          <a:p>
            <a:pPr lvl="1"/>
            <a:r>
              <a:rPr lang="en-US" dirty="0"/>
              <a:t>Three parts: training, </a:t>
            </a:r>
            <a:r>
              <a:rPr lang="en-US" b="1" dirty="0"/>
              <a:t>validation</a:t>
            </a:r>
            <a:r>
              <a:rPr lang="en-US" dirty="0"/>
              <a:t>, test</a:t>
            </a:r>
          </a:p>
          <a:p>
            <a:pPr lvl="1"/>
            <a:r>
              <a:rPr lang="en-US" dirty="0"/>
              <a:t>Validation is used to assess performance at a given epoch</a:t>
            </a:r>
          </a:p>
          <a:p>
            <a:pPr lvl="1"/>
            <a:r>
              <a:rPr lang="en-US" dirty="0"/>
              <a:t>Commonly called “validation loss” (vs “training loss”)</a:t>
            </a:r>
          </a:p>
          <a:p>
            <a:endParaRPr lang="en-US" dirty="0"/>
          </a:p>
        </p:txBody>
      </p:sp>
      <p:pic>
        <p:nvPicPr>
          <p:cNvPr id="3074" name="Picture 2" descr="Understanding Train, Test, and Validation Split in Simple Quick Terms | by  Rahul Chavan | Medium">
            <a:extLst>
              <a:ext uri="{FF2B5EF4-FFF2-40B4-BE49-F238E27FC236}">
                <a16:creationId xmlns:a16="http://schemas.microsoft.com/office/drawing/2014/main" id="{D0C5B998-5CAA-4335-B0B3-EE9E58FC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84" y="3566719"/>
            <a:ext cx="4376520" cy="24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ain Test Validation Split: How To &amp; Best Practices [2023]">
            <a:extLst>
              <a:ext uri="{FF2B5EF4-FFF2-40B4-BE49-F238E27FC236}">
                <a16:creationId xmlns:a16="http://schemas.microsoft.com/office/drawing/2014/main" id="{4B432992-48D1-4456-A479-9A8C329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5F9"/>
              </a:clrFrom>
              <a:clrTo>
                <a:srgbClr val="F1F5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02" y="3494170"/>
            <a:ext cx="3645801" cy="260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9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FEE0D-CFB8-45C3-B5BC-B434F238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5C852-4C98-4314-A122-B81E89E94E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training loss and validation loss, </a:t>
            </a:r>
            <a:r>
              <a:rPr lang="en-US" b="1" dirty="0"/>
              <a:t>detect overfitting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58081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3AD26-C6C2-4243-89CA-7F9A170D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C3BF1-C431-43CE-A8EF-3DE22A45B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training loss and validation loss, </a:t>
            </a:r>
            <a:r>
              <a:rPr lang="en-US" b="1" dirty="0"/>
              <a:t>detect overfitting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When training loss keeps decreasing, but validation loss </a:t>
            </a:r>
            <a:r>
              <a:rPr lang="en-US" i="1" dirty="0"/>
              <a:t>increases</a:t>
            </a:r>
          </a:p>
          <a:p>
            <a:pPr lvl="1"/>
            <a:r>
              <a:rPr lang="en-US" dirty="0"/>
              <a:t>…or remains stationary for a long time</a:t>
            </a:r>
          </a:p>
          <a:p>
            <a:endParaRPr lang="en-US" dirty="0"/>
          </a:p>
        </p:txBody>
      </p:sp>
      <p:pic>
        <p:nvPicPr>
          <p:cNvPr id="4102" name="Picture 6" descr="training-loss in deep-learning">
            <a:extLst>
              <a:ext uri="{FF2B5EF4-FFF2-40B4-BE49-F238E27FC236}">
                <a16:creationId xmlns:a16="http://schemas.microsoft.com/office/drawing/2014/main" id="{24BD0C6B-56A7-4D9C-856D-84F18BAF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44" y="3061649"/>
            <a:ext cx="4653356" cy="292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66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8B196-0F04-42F1-BB14-60018282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CFECB5-BB0F-46D9-8DEB-B6384899F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developed by Google (part of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During training, write logs to text files</a:t>
            </a:r>
          </a:p>
          <a:p>
            <a:pPr lvl="1"/>
            <a:r>
              <a:rPr lang="en-US" dirty="0"/>
              <a:t>Read text files and present a visualization</a:t>
            </a:r>
          </a:p>
        </p:txBody>
      </p:sp>
      <p:pic>
        <p:nvPicPr>
          <p:cNvPr id="5122" name="Picture 2" descr="python - How to display the accuracy graph on TensorBoard? - Stack Overflow">
            <a:extLst>
              <a:ext uri="{FF2B5EF4-FFF2-40B4-BE49-F238E27FC236}">
                <a16:creationId xmlns:a16="http://schemas.microsoft.com/office/drawing/2014/main" id="{8586F868-60D6-4732-8F49-893F0CB6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523" y="3002693"/>
            <a:ext cx="6319102" cy="32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6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E7644-466D-4E6E-91F3-2C8E2BDB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A7EAA-7783-40C2-8DF2-0FB7964C0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already used SGD in the exercises</a:t>
            </a:r>
          </a:p>
          <a:p>
            <a:r>
              <a:rPr lang="en-US" dirty="0"/>
              <a:t>What is </a:t>
            </a:r>
            <a:r>
              <a:rPr lang="en-US" i="1" dirty="0"/>
              <a:t>stochastic</a:t>
            </a:r>
            <a:r>
              <a:rPr lang="en-US" dirty="0"/>
              <a:t> about SGD?</a:t>
            </a:r>
          </a:p>
        </p:txBody>
      </p:sp>
    </p:spTree>
    <p:extLst>
      <p:ext uri="{BB962C8B-B14F-4D97-AF65-F5344CB8AC3E}">
        <p14:creationId xmlns:p14="http://schemas.microsoft.com/office/powerpoint/2010/main" val="416766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22912-A111-4935-9FDA-5E871CD8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(Really) Stochastic 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9BE0D7-23A4-4D68-A513-F98195102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was NOT STOCHASTIC AT ALL!</a:t>
            </a:r>
          </a:p>
          <a:p>
            <a:r>
              <a:rPr lang="en-US" dirty="0"/>
              <a:t>Difference between SGD and GD</a:t>
            </a:r>
          </a:p>
          <a:p>
            <a:pPr lvl="1"/>
            <a:r>
              <a:rPr lang="en-US" dirty="0"/>
              <a:t>SGD updates gradients after seeing a </a:t>
            </a:r>
            <a:r>
              <a:rPr lang="en-US" i="1" dirty="0"/>
              <a:t>random subset</a:t>
            </a:r>
            <a:r>
              <a:rPr lang="en-US" dirty="0"/>
              <a:t> of the data</a:t>
            </a:r>
          </a:p>
          <a:p>
            <a:pPr lvl="1"/>
            <a:r>
              <a:rPr lang="en-US" dirty="0"/>
              <a:t>Random subset is called </a:t>
            </a:r>
            <a:r>
              <a:rPr lang="en-US" b="1" dirty="0"/>
              <a:t>batch</a:t>
            </a:r>
          </a:p>
          <a:p>
            <a:pPr lvl="1"/>
            <a:r>
              <a:rPr lang="en-US" dirty="0"/>
              <a:t>Smaller, more frequent updates are more robust and </a:t>
            </a:r>
            <a:r>
              <a:rPr lang="en-US" i="1" dirty="0"/>
              <a:t>faster</a:t>
            </a:r>
          </a:p>
          <a:p>
            <a:pPr lvl="1"/>
            <a:r>
              <a:rPr lang="en-US" dirty="0"/>
              <a:t>Typically SGD uses a </a:t>
            </a:r>
            <a:r>
              <a:rPr lang="en-US" b="1" dirty="0"/>
              <a:t>smaller learning rate</a:t>
            </a:r>
          </a:p>
        </p:txBody>
      </p:sp>
      <p:pic>
        <p:nvPicPr>
          <p:cNvPr id="1026" name="Picture 2" descr="Stochastic Gradient Descent (SGD) | by Ramji Balasubramanian | Analytics  Vidhya | Medium">
            <a:extLst>
              <a:ext uri="{FF2B5EF4-FFF2-40B4-BE49-F238E27FC236}">
                <a16:creationId xmlns:a16="http://schemas.microsoft.com/office/drawing/2014/main" id="{CD90D868-D371-4DAC-A195-99524C0F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97" y="4041560"/>
            <a:ext cx="3619795" cy="217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101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Grand écran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Raleway</vt:lpstr>
      <vt:lpstr>Thème Office</vt:lpstr>
      <vt:lpstr>Intermediate pytorch concepts</vt:lpstr>
      <vt:lpstr>Outline</vt:lpstr>
      <vt:lpstr>Monitor performance</vt:lpstr>
      <vt:lpstr>Monitor performance</vt:lpstr>
      <vt:lpstr>Monitor performance</vt:lpstr>
      <vt:lpstr>Monitor performance</vt:lpstr>
      <vt:lpstr>Tensorboard</vt:lpstr>
      <vt:lpstr>Stochastic Gradient Descent?</vt:lpstr>
      <vt:lpstr>(Really) Stochastic Gradient Descent</vt:lpstr>
      <vt:lpstr>Beyond Stochastic Gradient Descent</vt:lpstr>
      <vt:lpstr>Issues with gradient-based techniques</vt:lpstr>
      <vt:lpstr>Issues with gradient-based techniques</vt:lpstr>
      <vt:lpstr>Modern gradient-based techniques</vt:lpstr>
      <vt:lpstr>Modern gradient-based techniques</vt:lpstr>
      <vt:lpstr>Modern gradient-based techniques</vt:lpstr>
      <vt:lpstr>Modern gradient-based techniques</vt:lpstr>
      <vt:lpstr>Modern gradient-based techniques</vt:lpstr>
      <vt:lpstr>Schedulers</vt:lpstr>
      <vt:lpstr>Pseudo-random number generation in pytorch</vt:lpstr>
      <vt:lpstr>Activation functions</vt:lpstr>
      <vt:lpstr>Activation functions</vt:lpstr>
      <vt:lpstr>Checkpointing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101</cp:revision>
  <dcterms:created xsi:type="dcterms:W3CDTF">2020-06-05T13:14:31Z</dcterms:created>
  <dcterms:modified xsi:type="dcterms:W3CDTF">2024-04-03T19:49:08Z</dcterms:modified>
</cp:coreProperties>
</file>