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59" r:id="rId12"/>
    <p:sldId id="260" r:id="rId13"/>
    <p:sldId id="262" r:id="rId14"/>
    <p:sldId id="261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CONVOLUTIONAL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Convolutional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22A5-27CC-4428-A0CA-44D0C37E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CA147-1408-4940-B82B-A33EA4F6C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is to create a </a:t>
            </a:r>
            <a:r>
              <a:rPr lang="en-US" i="1" dirty="0"/>
              <a:t>funnel</a:t>
            </a:r>
            <a:r>
              <a:rPr lang="en-US" dirty="0"/>
              <a:t> from high dimension to low</a:t>
            </a:r>
          </a:p>
          <a:p>
            <a:pPr lvl="1"/>
            <a:r>
              <a:rPr lang="en-US" dirty="0"/>
              <a:t>With sequences of convolution/activation/pooling</a:t>
            </a:r>
          </a:p>
          <a:p>
            <a:pPr lvl="1"/>
            <a:r>
              <a:rPr lang="en-US" dirty="0"/>
              <a:t>And final linear modules for classification or other</a:t>
            </a:r>
          </a:p>
          <a:p>
            <a:r>
              <a:rPr lang="en-US" dirty="0"/>
              <a:t>Real architectures can be quite complex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69C328-7755-45A5-8DFD-1E8E0CC9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18" y="3612298"/>
            <a:ext cx="6265682" cy="27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last part of the network is linear modules + activations</a:t>
            </a:r>
          </a:p>
          <a:p>
            <a:r>
              <a:rPr lang="en-US" dirty="0"/>
              <a:t>The output is a tensor with one shape (</a:t>
            </a:r>
            <a:r>
              <a:rPr lang="en-US" dirty="0" err="1"/>
              <a:t>n_classes</a:t>
            </a:r>
            <a:r>
              <a:rPr lang="en-US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F15676-E6EA-411B-B6D0-E17A82772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208943"/>
            <a:ext cx="6800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segmentation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types of segmentation</a:t>
            </a:r>
          </a:p>
          <a:p>
            <a:pPr lvl="1"/>
            <a:r>
              <a:rPr lang="en-US" b="1" dirty="0"/>
              <a:t>Semantic segmentation</a:t>
            </a:r>
            <a:r>
              <a:rPr lang="en-US" dirty="0"/>
              <a:t>, associate pixels to classes</a:t>
            </a:r>
          </a:p>
          <a:p>
            <a:pPr lvl="1"/>
            <a:r>
              <a:rPr lang="en-US" b="1" dirty="0"/>
              <a:t>Instance segmentation</a:t>
            </a:r>
            <a:r>
              <a:rPr lang="en-US" dirty="0"/>
              <a:t>, associate pixel to object instances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F70D04-9F6F-4F84-98D5-422BE848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58" y="3355942"/>
            <a:ext cx="6385808" cy="26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7B50-8FD2-402E-AD11-1736D48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non-images?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CE95D-3832-484D-BF53-525C3C385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imagine to use the feature construction ability of CNNs to applications that are </a:t>
            </a:r>
            <a:r>
              <a:rPr lang="en-US" i="1" dirty="0"/>
              <a:t>not </a:t>
            </a:r>
            <a:r>
              <a:rPr lang="en-US" dirty="0"/>
              <a:t>related to vision?</a:t>
            </a:r>
          </a:p>
        </p:txBody>
      </p:sp>
    </p:spTree>
    <p:extLst>
      <p:ext uri="{BB962C8B-B14F-4D97-AF65-F5344CB8AC3E}">
        <p14:creationId xmlns:p14="http://schemas.microsoft.com/office/powerpoint/2010/main" val="408964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D926E-FAC8-4AD3-9A9E-265980D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time series analysis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41B50-8ADE-4F13-85BD-C1FE2833C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actually, CNN perform </a:t>
            </a:r>
            <a:r>
              <a:rPr lang="en-US" b="1" dirty="0"/>
              <a:t>automatic feature construction</a:t>
            </a:r>
          </a:p>
          <a:p>
            <a:r>
              <a:rPr lang="en-US" dirty="0"/>
              <a:t>There are alternatives, using expert-designed features</a:t>
            </a:r>
          </a:p>
          <a:p>
            <a:r>
              <a:rPr lang="en-US" dirty="0"/>
              <a:t>For example, python library </a:t>
            </a:r>
            <a:r>
              <a:rPr lang="en-US" b="1" dirty="0" err="1"/>
              <a:t>tsfresh</a:t>
            </a:r>
            <a:endParaRPr lang="en-US" b="1" dirty="0"/>
          </a:p>
          <a:p>
            <a:pPr lvl="1"/>
            <a:r>
              <a:rPr lang="en-US" dirty="0"/>
              <a:t>Transform the dynamic problem into a series of static features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tabular data</a:t>
            </a:r>
            <a:r>
              <a:rPr lang="en-US" dirty="0"/>
              <a:t>! Apply classic ML algorithms</a:t>
            </a:r>
          </a:p>
          <a:p>
            <a:pPr lvl="1"/>
            <a:r>
              <a:rPr lang="en-US" dirty="0"/>
              <a:t>(IMHO) Decent for classification, not so much for forecasting</a:t>
            </a:r>
          </a:p>
        </p:txBody>
      </p:sp>
    </p:spTree>
    <p:extLst>
      <p:ext uri="{BB962C8B-B14F-4D97-AF65-F5344CB8AC3E}">
        <p14:creationId xmlns:p14="http://schemas.microsoft.com/office/powerpoint/2010/main" val="169179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1C25D-E2AC-434A-898B-2D24C86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9638B2-A8B9-4A1A-AFE7-066B072DF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general, every sequence where adjacency has </a:t>
            </a:r>
            <a:r>
              <a:rPr lang="en-US" b="1" dirty="0"/>
              <a:t>meaning</a:t>
            </a:r>
          </a:p>
          <a:p>
            <a:pPr lvl="1"/>
            <a:r>
              <a:rPr lang="en-US" dirty="0"/>
              <a:t>DNA/RNA, for example</a:t>
            </a:r>
          </a:p>
          <a:p>
            <a:pPr lvl="1"/>
            <a:r>
              <a:rPr lang="en-US" dirty="0"/>
              <a:t>Signals coming from spectrometry</a:t>
            </a:r>
          </a:p>
          <a:p>
            <a:pPr lvl="1"/>
            <a:r>
              <a:rPr lang="en-US" dirty="0"/>
              <a:t>Voxels from 3D scans</a:t>
            </a:r>
          </a:p>
          <a:p>
            <a:pPr lvl="1"/>
            <a:r>
              <a:rPr lang="en-US" dirty="0"/>
              <a:t>Adjacent nodes in a graph (Convolutional Graph Neural Networks)</a:t>
            </a:r>
          </a:p>
          <a:p>
            <a:endParaRPr lang="en-US" dirty="0"/>
          </a:p>
          <a:p>
            <a:r>
              <a:rPr lang="en-US" dirty="0"/>
              <a:t>The only big difference is the </a:t>
            </a:r>
            <a:r>
              <a:rPr lang="en-US" b="1" dirty="0"/>
              <a:t>shape</a:t>
            </a:r>
            <a:r>
              <a:rPr lang="en-US" dirty="0"/>
              <a:t> of convolutional filters</a:t>
            </a:r>
          </a:p>
        </p:txBody>
      </p:sp>
    </p:spTree>
    <p:extLst>
      <p:ext uri="{BB962C8B-B14F-4D97-AF65-F5344CB8AC3E}">
        <p14:creationId xmlns:p14="http://schemas.microsoft.com/office/powerpoint/2010/main" val="320306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Convolution</a:t>
            </a:r>
          </a:p>
          <a:p>
            <a:r>
              <a:rPr lang="it-IT" dirty="0"/>
              <a:t>Max pooling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 dirty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FFC2D-A966-4F78-A7BB-5AF9228C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01A847-4269-4E24-AC99-840982808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Originally from the domain of </a:t>
            </a:r>
            <a:r>
              <a:rPr lang="en-US" b="1" dirty="0"/>
              <a:t>computer vision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BD681-E6F4-4CB4-ABCA-1F85C52DD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8" y="1998019"/>
            <a:ext cx="6821470" cy="42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BD904-02F9-4850-B4CB-56A98DE9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D41FF9-4915-40C2-AFFD-1CDFA6009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Deep Learning, considerations from computer vision</a:t>
            </a:r>
          </a:p>
          <a:p>
            <a:pPr lvl="1"/>
            <a:r>
              <a:rPr lang="en-US" dirty="0"/>
              <a:t>Considering an image as a grid of pixels is missing </a:t>
            </a:r>
            <a:r>
              <a:rPr lang="en-US" b="1" dirty="0"/>
              <a:t>semantics</a:t>
            </a:r>
          </a:p>
          <a:p>
            <a:pPr lvl="1"/>
            <a:r>
              <a:rPr lang="en-US" dirty="0"/>
              <a:t>If a pixel is considered a feature, it’s not informative</a:t>
            </a:r>
          </a:p>
          <a:p>
            <a:pPr lvl="1"/>
            <a:r>
              <a:rPr lang="en-US" dirty="0"/>
              <a:t>Too tied to its absolute position, </a:t>
            </a:r>
            <a:r>
              <a:rPr lang="en-US" b="1" dirty="0"/>
              <a:t>relative position</a:t>
            </a:r>
            <a:r>
              <a:rPr lang="en-US" dirty="0"/>
              <a:t> matters more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863295-4129-47C3-80F6-181000A7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/>
          <a:stretch/>
        </p:blipFill>
        <p:spPr>
          <a:xfrm>
            <a:off x="2582944" y="3507334"/>
            <a:ext cx="8845483" cy="2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CE9600-A82B-462F-AD5C-1D1CD279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8" y="3283100"/>
            <a:ext cx="4396721" cy="32097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275A00-FAE4-45E2-B969-5974CDA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DACE9B-5858-4079-8D5C-3AF5A7B14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Small set of weights that are applied to the whole input image</a:t>
            </a:r>
          </a:p>
          <a:p>
            <a:pPr lvl="1"/>
            <a:r>
              <a:rPr lang="en-US" dirty="0"/>
              <a:t>“Sliding window”, same operation on different groups of pixels</a:t>
            </a:r>
          </a:p>
          <a:p>
            <a:pPr lvl="1"/>
            <a:r>
              <a:rPr lang="en-US" dirty="0"/>
              <a:t>Output: a tensor more or less of the same size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F354955-835A-41C3-BEC6-6FD23E84C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73477"/>
              </p:ext>
            </p:extLst>
          </p:nvPr>
        </p:nvGraphicFramePr>
        <p:xfrm>
          <a:off x="3731967" y="3827253"/>
          <a:ext cx="1229676" cy="1371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8941">
                  <a:extLst>
                    <a:ext uri="{9D8B030D-6E8A-4147-A177-3AD203B41FA5}">
                      <a16:colId xmlns:a16="http://schemas.microsoft.com/office/drawing/2014/main" val="3058201430"/>
                    </a:ext>
                  </a:extLst>
                </a:gridCol>
                <a:gridCol w="428941">
                  <a:extLst>
                    <a:ext uri="{9D8B030D-6E8A-4147-A177-3AD203B41FA5}">
                      <a16:colId xmlns:a16="http://schemas.microsoft.com/office/drawing/2014/main" val="3591042072"/>
                    </a:ext>
                  </a:extLst>
                </a:gridCol>
                <a:gridCol w="371794">
                  <a:extLst>
                    <a:ext uri="{9D8B030D-6E8A-4147-A177-3AD203B41FA5}">
                      <a16:colId xmlns:a16="http://schemas.microsoft.com/office/drawing/2014/main" val="213563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5173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F7F9F3A-D57F-45CB-AE49-49E7E1747AFC}"/>
              </a:ext>
            </a:extLst>
          </p:cNvPr>
          <p:cNvSpPr txBox="1"/>
          <p:nvPr/>
        </p:nvSpPr>
        <p:spPr>
          <a:xfrm>
            <a:off x="3396793" y="5260015"/>
            <a:ext cx="20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filter</a:t>
            </a:r>
          </a:p>
        </p:txBody>
      </p:sp>
    </p:spTree>
    <p:extLst>
      <p:ext uri="{BB962C8B-B14F-4D97-AF65-F5344CB8AC3E}">
        <p14:creationId xmlns:p14="http://schemas.microsoft.com/office/powerpoint/2010/main" val="40584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DCBEF-003E-4C35-9462-F0CE635D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05F70-9D82-4D68-8CE9-F879CBDEF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Learn patterns by adjusting weights</a:t>
            </a:r>
          </a:p>
          <a:p>
            <a:pPr lvl="1"/>
            <a:r>
              <a:rPr lang="en-US" dirty="0"/>
              <a:t>The patterns can appear </a:t>
            </a:r>
            <a:r>
              <a:rPr lang="en-US" b="1" dirty="0"/>
              <a:t>everywhere</a:t>
            </a:r>
            <a:r>
              <a:rPr lang="en-US" dirty="0"/>
              <a:t> in the image</a:t>
            </a:r>
          </a:p>
          <a:p>
            <a:pPr lvl="1"/>
            <a:r>
              <a:rPr lang="en-US" dirty="0"/>
              <a:t>Convolutional operation can be applied in </a:t>
            </a:r>
            <a:r>
              <a:rPr lang="en-US" b="1" dirty="0"/>
              <a:t>parallel</a:t>
            </a:r>
          </a:p>
          <a:p>
            <a:endParaRPr lang="en-US" b="1" dirty="0"/>
          </a:p>
          <a:p>
            <a:r>
              <a:rPr lang="en-US" dirty="0"/>
              <a:t>Still, it is not completely free: hyperparameters!</a:t>
            </a:r>
          </a:p>
          <a:p>
            <a:pPr lvl="1"/>
            <a:r>
              <a:rPr lang="en-US" dirty="0"/>
              <a:t>Size of the convolutional window (sometimes called </a:t>
            </a:r>
            <a:r>
              <a:rPr lang="en-US" b="1" dirty="0"/>
              <a:t>kernel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Stride</a:t>
            </a:r>
            <a:r>
              <a:rPr lang="en-US" dirty="0"/>
              <a:t>, how often to apply the window)</a:t>
            </a:r>
          </a:p>
          <a:p>
            <a:pPr lvl="1"/>
            <a:r>
              <a:rPr lang="en-US" b="1" dirty="0"/>
              <a:t>Padding</a:t>
            </a:r>
            <a:r>
              <a:rPr lang="en-US" dirty="0"/>
              <a:t>, apply window even in the corners</a:t>
            </a:r>
          </a:p>
        </p:txBody>
      </p:sp>
    </p:spTree>
    <p:extLst>
      <p:ext uri="{BB962C8B-B14F-4D97-AF65-F5344CB8AC3E}">
        <p14:creationId xmlns:p14="http://schemas.microsoft.com/office/powerpoint/2010/main" val="208522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FF886-61D3-486A-96F8-7B656F54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15EE3-5D97-4C6B-93CA-6F7548DCF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 Introduction to different Types of Convolutions in Deep Learning | by  Paul-Louis Pröve | Towards Data Science">
            <a:extLst>
              <a:ext uri="{FF2B5EF4-FFF2-40B4-BE49-F238E27FC236}">
                <a16:creationId xmlns:a16="http://schemas.microsoft.com/office/drawing/2014/main" id="{54AC5589-8286-49A6-8BE2-E78E5A69F7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622903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“padding” in Convolutional Neural Network?">
            <a:extLst>
              <a:ext uri="{FF2B5EF4-FFF2-40B4-BE49-F238E27FC236}">
                <a16:creationId xmlns:a16="http://schemas.microsoft.com/office/drawing/2014/main" id="{1AD1EFA5-4D2D-40FF-AB01-CCB17132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8" y="2364736"/>
            <a:ext cx="6167294" cy="31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(or 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sending result of the convolution through </a:t>
            </a:r>
            <a:r>
              <a:rPr lang="en-US" b="1" dirty="0"/>
              <a:t>activation</a:t>
            </a:r>
          </a:p>
          <a:p>
            <a:pPr lvl="1"/>
            <a:r>
              <a:rPr lang="en-US" dirty="0"/>
              <a:t>Pick the highest resulting value in a small grid applied to image</a:t>
            </a:r>
          </a:p>
          <a:p>
            <a:pPr lvl="1"/>
            <a:r>
              <a:rPr lang="en-US" dirty="0"/>
              <a:t>Idea: only pick the most important features created by filters</a:t>
            </a:r>
          </a:p>
        </p:txBody>
      </p:sp>
      <p:pic>
        <p:nvPicPr>
          <p:cNvPr id="2050" name="Picture 2" descr="Max Pooling Explained | Papers With Code">
            <a:extLst>
              <a:ext uri="{FF2B5EF4-FFF2-40B4-BE49-F238E27FC236}">
                <a16:creationId xmlns:a16="http://schemas.microsoft.com/office/drawing/2014/main" id="{0F405166-435F-49C5-918D-9429BD80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" y="3300763"/>
            <a:ext cx="5293837" cy="22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oling In Convolutional Neural Networks">
            <a:extLst>
              <a:ext uri="{FF2B5EF4-FFF2-40B4-BE49-F238E27FC236}">
                <a16:creationId xmlns:a16="http://schemas.microsoft.com/office/drawing/2014/main" id="{49878F9E-CA40-48E7-A8CC-304EB30EB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r="8058"/>
          <a:stretch/>
        </p:blipFill>
        <p:spPr bwMode="auto">
          <a:xfrm>
            <a:off x="6488585" y="3300763"/>
            <a:ext cx="5398615" cy="21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0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(or 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possible choices of pooling</a:t>
            </a:r>
          </a:p>
          <a:p>
            <a:pPr lvl="1"/>
            <a:r>
              <a:rPr lang="en-US" dirty="0"/>
              <a:t>Get the highest value in window (</a:t>
            </a:r>
            <a:r>
              <a:rPr lang="en-US" dirty="0" err="1"/>
              <a:t>MaxPool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over values in window (</a:t>
            </a:r>
            <a:r>
              <a:rPr lang="en-US" dirty="0" err="1"/>
              <a:t>AvgPool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3618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Grand écran</PresentationFormat>
  <Paragraphs>80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Thème Office</vt:lpstr>
      <vt:lpstr>Convolutional Neural Networks</vt:lpstr>
      <vt:lpstr>Outline</vt:lpstr>
      <vt:lpstr>Convolution</vt:lpstr>
      <vt:lpstr>Convolution</vt:lpstr>
      <vt:lpstr>Convolution</vt:lpstr>
      <vt:lpstr>Convolution</vt:lpstr>
      <vt:lpstr>Padding</vt:lpstr>
      <vt:lpstr>Pooling (or Downsampling)</vt:lpstr>
      <vt:lpstr>Pooling (or Downsampling)</vt:lpstr>
      <vt:lpstr>Architecture</vt:lpstr>
      <vt:lpstr>CNNs for image classification</vt:lpstr>
      <vt:lpstr>CNNs for image segmentation</vt:lpstr>
      <vt:lpstr>CNNs for non-images?</vt:lpstr>
      <vt:lpstr>CNNs for time series analysis</vt:lpstr>
      <vt:lpstr>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62</cp:revision>
  <dcterms:created xsi:type="dcterms:W3CDTF">2020-06-05T13:14:31Z</dcterms:created>
  <dcterms:modified xsi:type="dcterms:W3CDTF">2024-04-03T22:00:39Z</dcterms:modified>
</cp:coreProperties>
</file>