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3" r:id="rId6"/>
    <p:sldId id="261" r:id="rId7"/>
    <p:sldId id="262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G:\Corona%20Paper\PaperResults\data_AllVirus_featureSpace\src\best\sum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sum!$A$1:$A$28</c:f>
              <c:numCache>
                <c:formatCode>General</c:formatCode>
                <c:ptCount val="28"/>
                <c:pt idx="0">
                  <c:v>3827</c:v>
                </c:pt>
                <c:pt idx="1">
                  <c:v>1000</c:v>
                </c:pt>
                <c:pt idx="2">
                  <c:v>800</c:v>
                </c:pt>
                <c:pt idx="3">
                  <c:v>640</c:v>
                </c:pt>
                <c:pt idx="4">
                  <c:v>512</c:v>
                </c:pt>
                <c:pt idx="5">
                  <c:v>409</c:v>
                </c:pt>
                <c:pt idx="6">
                  <c:v>327</c:v>
                </c:pt>
                <c:pt idx="7">
                  <c:v>261</c:v>
                </c:pt>
                <c:pt idx="8">
                  <c:v>208</c:v>
                </c:pt>
                <c:pt idx="9">
                  <c:v>166</c:v>
                </c:pt>
                <c:pt idx="10">
                  <c:v>132</c:v>
                </c:pt>
                <c:pt idx="11">
                  <c:v>105</c:v>
                </c:pt>
                <c:pt idx="12">
                  <c:v>84</c:v>
                </c:pt>
                <c:pt idx="13">
                  <c:v>67</c:v>
                </c:pt>
                <c:pt idx="14">
                  <c:v>53</c:v>
                </c:pt>
                <c:pt idx="15">
                  <c:v>42</c:v>
                </c:pt>
                <c:pt idx="16">
                  <c:v>33</c:v>
                </c:pt>
                <c:pt idx="17">
                  <c:v>26</c:v>
                </c:pt>
                <c:pt idx="18">
                  <c:v>20</c:v>
                </c:pt>
                <c:pt idx="19">
                  <c:v>16</c:v>
                </c:pt>
                <c:pt idx="20">
                  <c:v>12</c:v>
                </c:pt>
                <c:pt idx="21">
                  <c:v>9</c:v>
                </c:pt>
                <c:pt idx="22">
                  <c:v>7</c:v>
                </c:pt>
                <c:pt idx="23">
                  <c:v>5</c:v>
                </c:pt>
                <c:pt idx="24">
                  <c:v>4</c:v>
                </c:pt>
                <c:pt idx="25">
                  <c:v>3</c:v>
                </c:pt>
                <c:pt idx="26">
                  <c:v>2</c:v>
                </c:pt>
                <c:pt idx="27">
                  <c:v>1</c:v>
                </c:pt>
              </c:numCache>
            </c:numRef>
          </c:xVal>
          <c:yVal>
            <c:numRef>
              <c:f>sum!$B$1:$B$28</c:f>
              <c:numCache>
                <c:formatCode>General</c:formatCode>
                <c:ptCount val="2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385-4994-92D3-6FA389E9907C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sum!$A$1:$A$28</c:f>
              <c:numCache>
                <c:formatCode>General</c:formatCode>
                <c:ptCount val="28"/>
                <c:pt idx="0">
                  <c:v>3827</c:v>
                </c:pt>
                <c:pt idx="1">
                  <c:v>1000</c:v>
                </c:pt>
                <c:pt idx="2">
                  <c:v>800</c:v>
                </c:pt>
                <c:pt idx="3">
                  <c:v>640</c:v>
                </c:pt>
                <c:pt idx="4">
                  <c:v>512</c:v>
                </c:pt>
                <c:pt idx="5">
                  <c:v>409</c:v>
                </c:pt>
                <c:pt idx="6">
                  <c:v>327</c:v>
                </c:pt>
                <c:pt idx="7">
                  <c:v>261</c:v>
                </c:pt>
                <c:pt idx="8">
                  <c:v>208</c:v>
                </c:pt>
                <c:pt idx="9">
                  <c:v>166</c:v>
                </c:pt>
                <c:pt idx="10">
                  <c:v>132</c:v>
                </c:pt>
                <c:pt idx="11">
                  <c:v>105</c:v>
                </c:pt>
                <c:pt idx="12">
                  <c:v>84</c:v>
                </c:pt>
                <c:pt idx="13">
                  <c:v>67</c:v>
                </c:pt>
                <c:pt idx="14">
                  <c:v>53</c:v>
                </c:pt>
                <c:pt idx="15">
                  <c:v>42</c:v>
                </c:pt>
                <c:pt idx="16">
                  <c:v>33</c:v>
                </c:pt>
                <c:pt idx="17">
                  <c:v>26</c:v>
                </c:pt>
                <c:pt idx="18">
                  <c:v>20</c:v>
                </c:pt>
                <c:pt idx="19">
                  <c:v>16</c:v>
                </c:pt>
                <c:pt idx="20">
                  <c:v>12</c:v>
                </c:pt>
                <c:pt idx="21">
                  <c:v>9</c:v>
                </c:pt>
                <c:pt idx="22">
                  <c:v>7</c:v>
                </c:pt>
                <c:pt idx="23">
                  <c:v>5</c:v>
                </c:pt>
                <c:pt idx="24">
                  <c:v>4</c:v>
                </c:pt>
                <c:pt idx="25">
                  <c:v>3</c:v>
                </c:pt>
                <c:pt idx="26">
                  <c:v>2</c:v>
                </c:pt>
                <c:pt idx="27">
                  <c:v>1</c:v>
                </c:pt>
              </c:numCache>
            </c:numRef>
          </c:xVal>
          <c:yVal>
            <c:numRef>
              <c:f>sum!$C$1:$C$28</c:f>
              <c:numCache>
                <c:formatCode>General</c:formatCode>
                <c:ptCount val="2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385-4994-92D3-6FA389E9907C}"/>
            </c:ext>
          </c:extLst>
        </c:ser>
        <c:ser>
          <c:idx val="2"/>
          <c:order val="2"/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sum!$A$1:$A$28</c:f>
              <c:numCache>
                <c:formatCode>General</c:formatCode>
                <c:ptCount val="28"/>
                <c:pt idx="0">
                  <c:v>3827</c:v>
                </c:pt>
                <c:pt idx="1">
                  <c:v>1000</c:v>
                </c:pt>
                <c:pt idx="2">
                  <c:v>800</c:v>
                </c:pt>
                <c:pt idx="3">
                  <c:v>640</c:v>
                </c:pt>
                <c:pt idx="4">
                  <c:v>512</c:v>
                </c:pt>
                <c:pt idx="5">
                  <c:v>409</c:v>
                </c:pt>
                <c:pt idx="6">
                  <c:v>327</c:v>
                </c:pt>
                <c:pt idx="7">
                  <c:v>261</c:v>
                </c:pt>
                <c:pt idx="8">
                  <c:v>208</c:v>
                </c:pt>
                <c:pt idx="9">
                  <c:v>166</c:v>
                </c:pt>
                <c:pt idx="10">
                  <c:v>132</c:v>
                </c:pt>
                <c:pt idx="11">
                  <c:v>105</c:v>
                </c:pt>
                <c:pt idx="12">
                  <c:v>84</c:v>
                </c:pt>
                <c:pt idx="13">
                  <c:v>67</c:v>
                </c:pt>
                <c:pt idx="14">
                  <c:v>53</c:v>
                </c:pt>
                <c:pt idx="15">
                  <c:v>42</c:v>
                </c:pt>
                <c:pt idx="16">
                  <c:v>33</c:v>
                </c:pt>
                <c:pt idx="17">
                  <c:v>26</c:v>
                </c:pt>
                <c:pt idx="18">
                  <c:v>20</c:v>
                </c:pt>
                <c:pt idx="19">
                  <c:v>16</c:v>
                </c:pt>
                <c:pt idx="20">
                  <c:v>12</c:v>
                </c:pt>
                <c:pt idx="21">
                  <c:v>9</c:v>
                </c:pt>
                <c:pt idx="22">
                  <c:v>7</c:v>
                </c:pt>
                <c:pt idx="23">
                  <c:v>5</c:v>
                </c:pt>
                <c:pt idx="24">
                  <c:v>4</c:v>
                </c:pt>
                <c:pt idx="25">
                  <c:v>3</c:v>
                </c:pt>
                <c:pt idx="26">
                  <c:v>2</c:v>
                </c:pt>
                <c:pt idx="27">
                  <c:v>1</c:v>
                </c:pt>
              </c:numCache>
            </c:numRef>
          </c:xVal>
          <c:yVal>
            <c:numRef>
              <c:f>sum!$D$1:$D$28</c:f>
              <c:numCache>
                <c:formatCode>General</c:formatCode>
                <c:ptCount val="2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385-4994-92D3-6FA389E9907C}"/>
            </c:ext>
          </c:extLst>
        </c:ser>
        <c:ser>
          <c:idx val="3"/>
          <c:order val="3"/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sum!$A$1:$A$28</c:f>
              <c:numCache>
                <c:formatCode>General</c:formatCode>
                <c:ptCount val="28"/>
                <c:pt idx="0">
                  <c:v>3827</c:v>
                </c:pt>
                <c:pt idx="1">
                  <c:v>1000</c:v>
                </c:pt>
                <c:pt idx="2">
                  <c:v>800</c:v>
                </c:pt>
                <c:pt idx="3">
                  <c:v>640</c:v>
                </c:pt>
                <c:pt idx="4">
                  <c:v>512</c:v>
                </c:pt>
                <c:pt idx="5">
                  <c:v>409</c:v>
                </c:pt>
                <c:pt idx="6">
                  <c:v>327</c:v>
                </c:pt>
                <c:pt idx="7">
                  <c:v>261</c:v>
                </c:pt>
                <c:pt idx="8">
                  <c:v>208</c:v>
                </c:pt>
                <c:pt idx="9">
                  <c:v>166</c:v>
                </c:pt>
                <c:pt idx="10">
                  <c:v>132</c:v>
                </c:pt>
                <c:pt idx="11">
                  <c:v>105</c:v>
                </c:pt>
                <c:pt idx="12">
                  <c:v>84</c:v>
                </c:pt>
                <c:pt idx="13">
                  <c:v>67</c:v>
                </c:pt>
                <c:pt idx="14">
                  <c:v>53</c:v>
                </c:pt>
                <c:pt idx="15">
                  <c:v>42</c:v>
                </c:pt>
                <c:pt idx="16">
                  <c:v>33</c:v>
                </c:pt>
                <c:pt idx="17">
                  <c:v>26</c:v>
                </c:pt>
                <c:pt idx="18">
                  <c:v>20</c:v>
                </c:pt>
                <c:pt idx="19">
                  <c:v>16</c:v>
                </c:pt>
                <c:pt idx="20">
                  <c:v>12</c:v>
                </c:pt>
                <c:pt idx="21">
                  <c:v>9</c:v>
                </c:pt>
                <c:pt idx="22">
                  <c:v>7</c:v>
                </c:pt>
                <c:pt idx="23">
                  <c:v>5</c:v>
                </c:pt>
                <c:pt idx="24">
                  <c:v>4</c:v>
                </c:pt>
                <c:pt idx="25">
                  <c:v>3</c:v>
                </c:pt>
                <c:pt idx="26">
                  <c:v>2</c:v>
                </c:pt>
                <c:pt idx="27">
                  <c:v>1</c:v>
                </c:pt>
              </c:numCache>
            </c:numRef>
          </c:xVal>
          <c:yVal>
            <c:numRef>
              <c:f>sum!$E$1:$E$28</c:f>
              <c:numCache>
                <c:formatCode>General</c:formatCode>
                <c:ptCount val="2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F385-4994-92D3-6FA389E9907C}"/>
            </c:ext>
          </c:extLst>
        </c:ser>
        <c:ser>
          <c:idx val="4"/>
          <c:order val="4"/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sum!$A$1:$A$28</c:f>
              <c:numCache>
                <c:formatCode>General</c:formatCode>
                <c:ptCount val="28"/>
                <c:pt idx="0">
                  <c:v>3827</c:v>
                </c:pt>
                <c:pt idx="1">
                  <c:v>1000</c:v>
                </c:pt>
                <c:pt idx="2">
                  <c:v>800</c:v>
                </c:pt>
                <c:pt idx="3">
                  <c:v>640</c:v>
                </c:pt>
                <c:pt idx="4">
                  <c:v>512</c:v>
                </c:pt>
                <c:pt idx="5">
                  <c:v>409</c:v>
                </c:pt>
                <c:pt idx="6">
                  <c:v>327</c:v>
                </c:pt>
                <c:pt idx="7">
                  <c:v>261</c:v>
                </c:pt>
                <c:pt idx="8">
                  <c:v>208</c:v>
                </c:pt>
                <c:pt idx="9">
                  <c:v>166</c:v>
                </c:pt>
                <c:pt idx="10">
                  <c:v>132</c:v>
                </c:pt>
                <c:pt idx="11">
                  <c:v>105</c:v>
                </c:pt>
                <c:pt idx="12">
                  <c:v>84</c:v>
                </c:pt>
                <c:pt idx="13">
                  <c:v>67</c:v>
                </c:pt>
                <c:pt idx="14">
                  <c:v>53</c:v>
                </c:pt>
                <c:pt idx="15">
                  <c:v>42</c:v>
                </c:pt>
                <c:pt idx="16">
                  <c:v>33</c:v>
                </c:pt>
                <c:pt idx="17">
                  <c:v>26</c:v>
                </c:pt>
                <c:pt idx="18">
                  <c:v>20</c:v>
                </c:pt>
                <c:pt idx="19">
                  <c:v>16</c:v>
                </c:pt>
                <c:pt idx="20">
                  <c:v>12</c:v>
                </c:pt>
                <c:pt idx="21">
                  <c:v>9</c:v>
                </c:pt>
                <c:pt idx="22">
                  <c:v>7</c:v>
                </c:pt>
                <c:pt idx="23">
                  <c:v>5</c:v>
                </c:pt>
                <c:pt idx="24">
                  <c:v>4</c:v>
                </c:pt>
                <c:pt idx="25">
                  <c:v>3</c:v>
                </c:pt>
                <c:pt idx="26">
                  <c:v>2</c:v>
                </c:pt>
                <c:pt idx="27">
                  <c:v>1</c:v>
                </c:pt>
              </c:numCache>
            </c:numRef>
          </c:xVal>
          <c:yVal>
            <c:numRef>
              <c:f>sum!$F$1:$F$28</c:f>
              <c:numCache>
                <c:formatCode>General</c:formatCode>
                <c:ptCount val="2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F385-4994-92D3-6FA389E9907C}"/>
            </c:ext>
          </c:extLst>
        </c:ser>
        <c:ser>
          <c:idx val="5"/>
          <c:order val="5"/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sum!$A$1:$A$28</c:f>
              <c:numCache>
                <c:formatCode>General</c:formatCode>
                <c:ptCount val="28"/>
                <c:pt idx="0">
                  <c:v>3827</c:v>
                </c:pt>
                <c:pt idx="1">
                  <c:v>1000</c:v>
                </c:pt>
                <c:pt idx="2">
                  <c:v>800</c:v>
                </c:pt>
                <c:pt idx="3">
                  <c:v>640</c:v>
                </c:pt>
                <c:pt idx="4">
                  <c:v>512</c:v>
                </c:pt>
                <c:pt idx="5">
                  <c:v>409</c:v>
                </c:pt>
                <c:pt idx="6">
                  <c:v>327</c:v>
                </c:pt>
                <c:pt idx="7">
                  <c:v>261</c:v>
                </c:pt>
                <c:pt idx="8">
                  <c:v>208</c:v>
                </c:pt>
                <c:pt idx="9">
                  <c:v>166</c:v>
                </c:pt>
                <c:pt idx="10">
                  <c:v>132</c:v>
                </c:pt>
                <c:pt idx="11">
                  <c:v>105</c:v>
                </c:pt>
                <c:pt idx="12">
                  <c:v>84</c:v>
                </c:pt>
                <c:pt idx="13">
                  <c:v>67</c:v>
                </c:pt>
                <c:pt idx="14">
                  <c:v>53</c:v>
                </c:pt>
                <c:pt idx="15">
                  <c:v>42</c:v>
                </c:pt>
                <c:pt idx="16">
                  <c:v>33</c:v>
                </c:pt>
                <c:pt idx="17">
                  <c:v>26</c:v>
                </c:pt>
                <c:pt idx="18">
                  <c:v>20</c:v>
                </c:pt>
                <c:pt idx="19">
                  <c:v>16</c:v>
                </c:pt>
                <c:pt idx="20">
                  <c:v>12</c:v>
                </c:pt>
                <c:pt idx="21">
                  <c:v>9</c:v>
                </c:pt>
                <c:pt idx="22">
                  <c:v>7</c:v>
                </c:pt>
                <c:pt idx="23">
                  <c:v>5</c:v>
                </c:pt>
                <c:pt idx="24">
                  <c:v>4</c:v>
                </c:pt>
                <c:pt idx="25">
                  <c:v>3</c:v>
                </c:pt>
                <c:pt idx="26">
                  <c:v>2</c:v>
                </c:pt>
                <c:pt idx="27">
                  <c:v>1</c:v>
                </c:pt>
              </c:numCache>
            </c:numRef>
          </c:xVal>
          <c:yVal>
            <c:numRef>
              <c:f>sum!$G$1:$G$28</c:f>
              <c:numCache>
                <c:formatCode>General</c:formatCode>
                <c:ptCount val="2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0.99997499999999995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F385-4994-92D3-6FA389E9907C}"/>
            </c:ext>
          </c:extLst>
        </c:ser>
        <c:ser>
          <c:idx val="6"/>
          <c:order val="6"/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sum!$A$1:$A$28</c:f>
              <c:numCache>
                <c:formatCode>General</c:formatCode>
                <c:ptCount val="28"/>
                <c:pt idx="0">
                  <c:v>3827</c:v>
                </c:pt>
                <c:pt idx="1">
                  <c:v>1000</c:v>
                </c:pt>
                <c:pt idx="2">
                  <c:v>800</c:v>
                </c:pt>
                <c:pt idx="3">
                  <c:v>640</c:v>
                </c:pt>
                <c:pt idx="4">
                  <c:v>512</c:v>
                </c:pt>
                <c:pt idx="5">
                  <c:v>409</c:v>
                </c:pt>
                <c:pt idx="6">
                  <c:v>327</c:v>
                </c:pt>
                <c:pt idx="7">
                  <c:v>261</c:v>
                </c:pt>
                <c:pt idx="8">
                  <c:v>208</c:v>
                </c:pt>
                <c:pt idx="9">
                  <c:v>166</c:v>
                </c:pt>
                <c:pt idx="10">
                  <c:v>132</c:v>
                </c:pt>
                <c:pt idx="11">
                  <c:v>105</c:v>
                </c:pt>
                <c:pt idx="12">
                  <c:v>84</c:v>
                </c:pt>
                <c:pt idx="13">
                  <c:v>67</c:v>
                </c:pt>
                <c:pt idx="14">
                  <c:v>53</c:v>
                </c:pt>
                <c:pt idx="15">
                  <c:v>42</c:v>
                </c:pt>
                <c:pt idx="16">
                  <c:v>33</c:v>
                </c:pt>
                <c:pt idx="17">
                  <c:v>26</c:v>
                </c:pt>
                <c:pt idx="18">
                  <c:v>20</c:v>
                </c:pt>
                <c:pt idx="19">
                  <c:v>16</c:v>
                </c:pt>
                <c:pt idx="20">
                  <c:v>12</c:v>
                </c:pt>
                <c:pt idx="21">
                  <c:v>9</c:v>
                </c:pt>
                <c:pt idx="22">
                  <c:v>7</c:v>
                </c:pt>
                <c:pt idx="23">
                  <c:v>5</c:v>
                </c:pt>
                <c:pt idx="24">
                  <c:v>4</c:v>
                </c:pt>
                <c:pt idx="25">
                  <c:v>3</c:v>
                </c:pt>
                <c:pt idx="26">
                  <c:v>2</c:v>
                </c:pt>
                <c:pt idx="27">
                  <c:v>1</c:v>
                </c:pt>
              </c:numCache>
            </c:numRef>
          </c:xVal>
          <c:yVal>
            <c:numRef>
              <c:f>sum!$H$1:$H$28</c:f>
              <c:numCache>
                <c:formatCode>General</c:formatCode>
                <c:ptCount val="2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0.99997499999999995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F385-4994-92D3-6FA389E9907C}"/>
            </c:ext>
          </c:extLst>
        </c:ser>
        <c:ser>
          <c:idx val="7"/>
          <c:order val="7"/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sum!$A$1:$A$28</c:f>
              <c:numCache>
                <c:formatCode>General</c:formatCode>
                <c:ptCount val="28"/>
                <c:pt idx="0">
                  <c:v>3827</c:v>
                </c:pt>
                <c:pt idx="1">
                  <c:v>1000</c:v>
                </c:pt>
                <c:pt idx="2">
                  <c:v>800</c:v>
                </c:pt>
                <c:pt idx="3">
                  <c:v>640</c:v>
                </c:pt>
                <c:pt idx="4">
                  <c:v>512</c:v>
                </c:pt>
                <c:pt idx="5">
                  <c:v>409</c:v>
                </c:pt>
                <c:pt idx="6">
                  <c:v>327</c:v>
                </c:pt>
                <c:pt idx="7">
                  <c:v>261</c:v>
                </c:pt>
                <c:pt idx="8">
                  <c:v>208</c:v>
                </c:pt>
                <c:pt idx="9">
                  <c:v>166</c:v>
                </c:pt>
                <c:pt idx="10">
                  <c:v>132</c:v>
                </c:pt>
                <c:pt idx="11">
                  <c:v>105</c:v>
                </c:pt>
                <c:pt idx="12">
                  <c:v>84</c:v>
                </c:pt>
                <c:pt idx="13">
                  <c:v>67</c:v>
                </c:pt>
                <c:pt idx="14">
                  <c:v>53</c:v>
                </c:pt>
                <c:pt idx="15">
                  <c:v>42</c:v>
                </c:pt>
                <c:pt idx="16">
                  <c:v>33</c:v>
                </c:pt>
                <c:pt idx="17">
                  <c:v>26</c:v>
                </c:pt>
                <c:pt idx="18">
                  <c:v>20</c:v>
                </c:pt>
                <c:pt idx="19">
                  <c:v>16</c:v>
                </c:pt>
                <c:pt idx="20">
                  <c:v>12</c:v>
                </c:pt>
                <c:pt idx="21">
                  <c:v>9</c:v>
                </c:pt>
                <c:pt idx="22">
                  <c:v>7</c:v>
                </c:pt>
                <c:pt idx="23">
                  <c:v>5</c:v>
                </c:pt>
                <c:pt idx="24">
                  <c:v>4</c:v>
                </c:pt>
                <c:pt idx="25">
                  <c:v>3</c:v>
                </c:pt>
                <c:pt idx="26">
                  <c:v>2</c:v>
                </c:pt>
                <c:pt idx="27">
                  <c:v>1</c:v>
                </c:pt>
              </c:numCache>
            </c:numRef>
          </c:xVal>
          <c:yVal>
            <c:numRef>
              <c:f>sum!$I$1:$I$28</c:f>
              <c:numCache>
                <c:formatCode>General</c:formatCode>
                <c:ptCount val="2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0.99997499999999995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F385-4994-92D3-6FA389E9907C}"/>
            </c:ext>
          </c:extLst>
        </c:ser>
        <c:ser>
          <c:idx val="8"/>
          <c:order val="8"/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xVal>
            <c:numRef>
              <c:f>sum!$A$1:$A$28</c:f>
              <c:numCache>
                <c:formatCode>General</c:formatCode>
                <c:ptCount val="28"/>
                <c:pt idx="0">
                  <c:v>3827</c:v>
                </c:pt>
                <c:pt idx="1">
                  <c:v>1000</c:v>
                </c:pt>
                <c:pt idx="2">
                  <c:v>800</c:v>
                </c:pt>
                <c:pt idx="3">
                  <c:v>640</c:v>
                </c:pt>
                <c:pt idx="4">
                  <c:v>512</c:v>
                </c:pt>
                <c:pt idx="5">
                  <c:v>409</c:v>
                </c:pt>
                <c:pt idx="6">
                  <c:v>327</c:v>
                </c:pt>
                <c:pt idx="7">
                  <c:v>261</c:v>
                </c:pt>
                <c:pt idx="8">
                  <c:v>208</c:v>
                </c:pt>
                <c:pt idx="9">
                  <c:v>166</c:v>
                </c:pt>
                <c:pt idx="10">
                  <c:v>132</c:v>
                </c:pt>
                <c:pt idx="11">
                  <c:v>105</c:v>
                </c:pt>
                <c:pt idx="12">
                  <c:v>84</c:v>
                </c:pt>
                <c:pt idx="13">
                  <c:v>67</c:v>
                </c:pt>
                <c:pt idx="14">
                  <c:v>53</c:v>
                </c:pt>
                <c:pt idx="15">
                  <c:v>42</c:v>
                </c:pt>
                <c:pt idx="16">
                  <c:v>33</c:v>
                </c:pt>
                <c:pt idx="17">
                  <c:v>26</c:v>
                </c:pt>
                <c:pt idx="18">
                  <c:v>20</c:v>
                </c:pt>
                <c:pt idx="19">
                  <c:v>16</c:v>
                </c:pt>
                <c:pt idx="20">
                  <c:v>12</c:v>
                </c:pt>
                <c:pt idx="21">
                  <c:v>9</c:v>
                </c:pt>
                <c:pt idx="22">
                  <c:v>7</c:v>
                </c:pt>
                <c:pt idx="23">
                  <c:v>5</c:v>
                </c:pt>
                <c:pt idx="24">
                  <c:v>4</c:v>
                </c:pt>
                <c:pt idx="25">
                  <c:v>3</c:v>
                </c:pt>
                <c:pt idx="26">
                  <c:v>2</c:v>
                </c:pt>
                <c:pt idx="27">
                  <c:v>1</c:v>
                </c:pt>
              </c:numCache>
            </c:numRef>
          </c:xVal>
          <c:yVal>
            <c:numRef>
              <c:f>sum!$J$1:$J$28</c:f>
              <c:numCache>
                <c:formatCode>General</c:formatCode>
                <c:ptCount val="2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0.99997499999999995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F385-4994-92D3-6FA389E9907C}"/>
            </c:ext>
          </c:extLst>
        </c:ser>
        <c:ser>
          <c:idx val="9"/>
          <c:order val="9"/>
          <c:spPr>
            <a:ln w="19050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xVal>
            <c:numRef>
              <c:f>sum!$A$1:$A$28</c:f>
              <c:numCache>
                <c:formatCode>General</c:formatCode>
                <c:ptCount val="28"/>
                <c:pt idx="0">
                  <c:v>3827</c:v>
                </c:pt>
                <c:pt idx="1">
                  <c:v>1000</c:v>
                </c:pt>
                <c:pt idx="2">
                  <c:v>800</c:v>
                </c:pt>
                <c:pt idx="3">
                  <c:v>640</c:v>
                </c:pt>
                <c:pt idx="4">
                  <c:v>512</c:v>
                </c:pt>
                <c:pt idx="5">
                  <c:v>409</c:v>
                </c:pt>
                <c:pt idx="6">
                  <c:v>327</c:v>
                </c:pt>
                <c:pt idx="7">
                  <c:v>261</c:v>
                </c:pt>
                <c:pt idx="8">
                  <c:v>208</c:v>
                </c:pt>
                <c:pt idx="9">
                  <c:v>166</c:v>
                </c:pt>
                <c:pt idx="10">
                  <c:v>132</c:v>
                </c:pt>
                <c:pt idx="11">
                  <c:v>105</c:v>
                </c:pt>
                <c:pt idx="12">
                  <c:v>84</c:v>
                </c:pt>
                <c:pt idx="13">
                  <c:v>67</c:v>
                </c:pt>
                <c:pt idx="14">
                  <c:v>53</c:v>
                </c:pt>
                <c:pt idx="15">
                  <c:v>42</c:v>
                </c:pt>
                <c:pt idx="16">
                  <c:v>33</c:v>
                </c:pt>
                <c:pt idx="17">
                  <c:v>26</c:v>
                </c:pt>
                <c:pt idx="18">
                  <c:v>20</c:v>
                </c:pt>
                <c:pt idx="19">
                  <c:v>16</c:v>
                </c:pt>
                <c:pt idx="20">
                  <c:v>12</c:v>
                </c:pt>
                <c:pt idx="21">
                  <c:v>9</c:v>
                </c:pt>
                <c:pt idx="22">
                  <c:v>7</c:v>
                </c:pt>
                <c:pt idx="23">
                  <c:v>5</c:v>
                </c:pt>
                <c:pt idx="24">
                  <c:v>4</c:v>
                </c:pt>
                <c:pt idx="25">
                  <c:v>3</c:v>
                </c:pt>
                <c:pt idx="26">
                  <c:v>2</c:v>
                </c:pt>
                <c:pt idx="27">
                  <c:v>1</c:v>
                </c:pt>
              </c:numCache>
            </c:numRef>
          </c:xVal>
          <c:yVal>
            <c:numRef>
              <c:f>sum!$K$1:$K$28</c:f>
              <c:numCache>
                <c:formatCode>General</c:formatCode>
                <c:ptCount val="2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0.99997499999999995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F385-4994-92D3-6FA389E990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8717088"/>
        <c:axId val="598715448"/>
      </c:scatterChart>
      <c:valAx>
        <c:axId val="598717088"/>
        <c:scaling>
          <c:logBase val="10"/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5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50" b="0" i="0" baseline="0" dirty="0">
                    <a:effectLst/>
                  </a:rPr>
                  <a:t>21-bps Sequence Variables</a:t>
                </a:r>
                <a:endParaRPr lang="en-NL" sz="105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5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8715448"/>
        <c:crosses val="autoZero"/>
        <c:crossBetween val="midCat"/>
      </c:valAx>
      <c:valAx>
        <c:axId val="598715448"/>
        <c:scaling>
          <c:orientation val="minMax"/>
          <c:min val="0.9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87170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CONVOLUTIONAL NEURAL NETWORK FOR THE CLASSIFICATION OF SARS-CoV-2 AND PRIMER CREATION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it-IT" dirty="0"/>
              <a:t>Convolutional Neural Network for the Classification of SARS-CoV-2 and Primer Creation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2401843" y="5544796"/>
            <a:ext cx="9144000" cy="654923"/>
          </a:xfrm>
        </p:spPr>
        <p:txBody>
          <a:bodyPr>
            <a:noAutofit/>
          </a:bodyPr>
          <a:lstStyle/>
          <a:p>
            <a:r>
              <a:rPr lang="fr-FR" dirty="0"/>
              <a:t>Alberto TONDA, </a:t>
            </a:r>
            <a:r>
              <a:rPr lang="fr-FR" dirty="0" err="1"/>
              <a:t>Ph.D</a:t>
            </a:r>
            <a:r>
              <a:rPr lang="fr-FR" dirty="0"/>
              <a:t>. (Senior permanent </a:t>
            </a:r>
            <a:r>
              <a:rPr lang="fr-FR" dirty="0" err="1"/>
              <a:t>researcher</a:t>
            </a:r>
            <a:r>
              <a:rPr lang="fr-FR" dirty="0"/>
              <a:t>, DR)</a:t>
            </a:r>
          </a:p>
          <a:p>
            <a:r>
              <a:rPr lang="fr-FR" sz="2000" i="1" dirty="0"/>
              <a:t>UMR 518 MIA-PS, INRAE, AgroParisTech, Université Paris-Saclay</a:t>
            </a:r>
            <a:br>
              <a:rPr lang="fr-FR" sz="2000" i="1" dirty="0"/>
            </a:br>
            <a:r>
              <a:rPr lang="fr-FR" sz="2000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BA0A87-7B36-4E47-89B4-702864CA0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 success!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E0299C-DA7C-4C98-8841-DFA905C9E4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 works!</a:t>
            </a:r>
          </a:p>
        </p:txBody>
      </p:sp>
    </p:spTree>
    <p:extLst>
      <p:ext uri="{BB962C8B-B14F-4D97-AF65-F5344CB8AC3E}">
        <p14:creationId xmlns:p14="http://schemas.microsoft.com/office/powerpoint/2010/main" val="4241389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BA0A87-7B36-4E47-89B4-702864CA0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 success…?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E0299C-DA7C-4C98-8841-DFA905C9E4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Later, same results obtained with simpler methods</a:t>
            </a:r>
          </a:p>
          <a:p>
            <a:pPr lvl="1"/>
            <a:r>
              <a:rPr lang="en-US" dirty="0"/>
              <a:t>But they required more thinking and expert knowledge</a:t>
            </a:r>
          </a:p>
          <a:p>
            <a:pPr lvl="1"/>
            <a:r>
              <a:rPr lang="en-US" dirty="0"/>
              <a:t>ML/DL can be good for first approach</a:t>
            </a:r>
          </a:p>
          <a:p>
            <a:pPr lvl="1"/>
            <a:r>
              <a:rPr lang="en-US" dirty="0"/>
              <a:t>It also works for SARS-CoV-2 variants!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6026EF2-F2A8-43F5-AFE2-82B8A3AC6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640" y="3271471"/>
            <a:ext cx="4201160" cy="282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88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Application</a:t>
            </a:r>
          </a:p>
          <a:p>
            <a:r>
              <a:rPr lang="it-IT" dirty="0"/>
              <a:t>Formalization</a:t>
            </a:r>
          </a:p>
          <a:p>
            <a:r>
              <a:rPr lang="it-IT" dirty="0"/>
              <a:t>Classification results</a:t>
            </a:r>
          </a:p>
          <a:p>
            <a:r>
              <a:rPr lang="it-IT" dirty="0"/>
              <a:t>Extracting information from filters</a:t>
            </a:r>
          </a:p>
          <a:p>
            <a:r>
              <a:rPr lang="it-IT" dirty="0"/>
              <a:t>A new primer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CFF50D-B1DF-42C6-B507-886874F07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C26F0B1-4099-4C49-85D0-5BF3CE0C4D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Separate genomic samples of SARS-CoV-2 from others</a:t>
            </a:r>
          </a:p>
          <a:p>
            <a:pPr lvl="1"/>
            <a:r>
              <a:rPr lang="en-US" dirty="0"/>
              <a:t>SARS-CoV-2 belongs to the Coronavirus family</a:t>
            </a:r>
          </a:p>
          <a:p>
            <a:pPr lvl="1"/>
            <a:r>
              <a:rPr lang="en-US" dirty="0"/>
              <a:t>Lots of “relatives” that are </a:t>
            </a:r>
            <a:r>
              <a:rPr lang="en-US" dirty="0" err="1"/>
              <a:t>genomically</a:t>
            </a:r>
            <a:r>
              <a:rPr lang="en-US" dirty="0"/>
              <a:t> similar</a:t>
            </a:r>
          </a:p>
          <a:p>
            <a:pPr lvl="1"/>
            <a:r>
              <a:rPr lang="en-US" dirty="0"/>
              <a:t>For example, the regular flu!</a:t>
            </a:r>
          </a:p>
          <a:p>
            <a:endParaRPr lang="en-US" dirty="0"/>
          </a:p>
          <a:p>
            <a:r>
              <a:rPr lang="en-US" dirty="0"/>
              <a:t>During the pandemic, collective effort to share data</a:t>
            </a:r>
          </a:p>
          <a:p>
            <a:pPr lvl="1"/>
            <a:r>
              <a:rPr lang="en-US" dirty="0"/>
              <a:t>Open repositories with genomic sequences from all the world</a:t>
            </a:r>
          </a:p>
          <a:p>
            <a:pPr lvl="1"/>
            <a:r>
              <a:rPr lang="en-US" dirty="0"/>
              <a:t>Fast and reliable genomic sequences from high-throughput</a:t>
            </a:r>
          </a:p>
        </p:txBody>
      </p:sp>
    </p:spTree>
    <p:extLst>
      <p:ext uri="{BB962C8B-B14F-4D97-AF65-F5344CB8AC3E}">
        <p14:creationId xmlns:p14="http://schemas.microsoft.com/office/powerpoint/2010/main" val="878268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463002-3E64-42FD-BB81-0E071ED2F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Formalization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6034A47-D0B9-4CE1-B490-639E259510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Basically a classification problem</a:t>
            </a:r>
          </a:p>
          <a:p>
            <a:pPr lvl="1"/>
            <a:r>
              <a:rPr lang="en-US" dirty="0"/>
              <a:t>Input: sequence of variable size (RNA, cDNA)</a:t>
            </a:r>
          </a:p>
          <a:p>
            <a:pPr lvl="1"/>
            <a:r>
              <a:rPr lang="en-US" dirty="0"/>
              <a:t>Output: class</a:t>
            </a:r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93F776-81B6-48ED-AD52-3BC6FA493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126" y="2934374"/>
            <a:ext cx="10425063" cy="40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1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B8AC7C-D591-43F2-BF5E-13617508D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Formalization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C6F10FC-0C71-475E-A348-7A548FF6C8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Data: a few hundred samples</a:t>
            </a:r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B2A856-B379-4633-9384-3107A7A74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575" y="2547856"/>
            <a:ext cx="4432849" cy="288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685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17680C-0761-4FF3-B497-EA4DBA60B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results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E7B163-9662-4554-BA17-E04EEADCC6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BE3DFCD-5B6A-4FF8-AA53-0C1720696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870021"/>
            <a:ext cx="5294716" cy="3971036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6570EB8F-CAB0-4892-BA15-6047415C3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611904"/>
            <a:ext cx="5294715" cy="448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72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20623-AFD3-47BF-9B11-AE7581B64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results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3EDD58-1EA2-4043-BBF7-F60CB3BBB6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Good! But can we do something more?</a:t>
            </a:r>
          </a:p>
          <a:p>
            <a:pPr lvl="1"/>
            <a:r>
              <a:rPr lang="en-US" dirty="0"/>
              <a:t>Visualization tell us </a:t>
            </a:r>
            <a:r>
              <a:rPr lang="en-US" b="1" dirty="0"/>
              <a:t>where</a:t>
            </a:r>
            <a:r>
              <a:rPr lang="en-US" dirty="0"/>
              <a:t> filters are maximally activated in sample</a:t>
            </a:r>
          </a:p>
          <a:p>
            <a:pPr lvl="1"/>
            <a:r>
              <a:rPr lang="en-US" dirty="0"/>
              <a:t>By looking at </a:t>
            </a:r>
            <a:r>
              <a:rPr lang="en-US" b="1" dirty="0"/>
              <a:t>recurring patterns</a:t>
            </a:r>
            <a:r>
              <a:rPr lang="en-US" dirty="0"/>
              <a:t> for classification of SARS-CoV-2</a:t>
            </a:r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DF68BA7-8395-4867-A578-14468C3B1A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71" b="62439"/>
          <a:stretch/>
        </p:blipFill>
        <p:spPr>
          <a:xfrm>
            <a:off x="1449076" y="3429000"/>
            <a:ext cx="10425063" cy="1536569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2ABE0338-6B98-476F-9B98-4AC123EC40B9}"/>
              </a:ext>
            </a:extLst>
          </p:cNvPr>
          <p:cNvSpPr/>
          <p:nvPr/>
        </p:nvSpPr>
        <p:spPr>
          <a:xfrm>
            <a:off x="4861088" y="4287951"/>
            <a:ext cx="2265576" cy="6493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F2B584-7D40-4874-984E-8D1ED1972A57}"/>
              </a:ext>
            </a:extLst>
          </p:cNvPr>
          <p:cNvSpPr/>
          <p:nvPr/>
        </p:nvSpPr>
        <p:spPr>
          <a:xfrm>
            <a:off x="7428322" y="5269584"/>
            <a:ext cx="1989055" cy="659876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Why 21?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667247C0-E4F9-4045-A09B-2051B9181B92}"/>
              </a:ext>
            </a:extLst>
          </p:cNvPr>
          <p:cNvCxnSpPr>
            <a:stCxn id="6" idx="0"/>
            <a:endCxn id="5" idx="6"/>
          </p:cNvCxnSpPr>
          <p:nvPr/>
        </p:nvCxnSpPr>
        <p:spPr>
          <a:xfrm flipH="1" flipV="1">
            <a:off x="7126664" y="4612620"/>
            <a:ext cx="1296186" cy="656964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944211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D2C7F8-DCD6-47DE-9830-141CA5951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activations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9235B8C-E6EA-4B32-A68D-D3FE5A386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626" y="1094661"/>
            <a:ext cx="9975444" cy="4610500"/>
          </a:xfrm>
          <a:prstGeom prst="rect">
            <a:avLst/>
          </a:prstGeom>
        </p:spPr>
      </p:pic>
      <p:cxnSp>
        <p:nvCxnSpPr>
          <p:cNvPr id="5" name="Straight Arrow Connector 3">
            <a:extLst>
              <a:ext uri="{FF2B5EF4-FFF2-40B4-BE49-F238E27FC236}">
                <a16:creationId xmlns:a16="http://schemas.microsoft.com/office/drawing/2014/main" id="{AC0FEF31-FC58-4558-A04B-88C6F720585B}"/>
              </a:ext>
            </a:extLst>
          </p:cNvPr>
          <p:cNvCxnSpPr>
            <a:cxnSpLocks/>
          </p:cNvCxnSpPr>
          <p:nvPr/>
        </p:nvCxnSpPr>
        <p:spPr>
          <a:xfrm>
            <a:off x="4118964" y="5804554"/>
            <a:ext cx="60128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">
            <a:extLst>
              <a:ext uri="{FF2B5EF4-FFF2-40B4-BE49-F238E27FC236}">
                <a16:creationId xmlns:a16="http://schemas.microsoft.com/office/drawing/2014/main" id="{BB91DD0E-BFC6-4A47-9D87-56DA6E55B56B}"/>
              </a:ext>
            </a:extLst>
          </p:cNvPr>
          <p:cNvSpPr txBox="1"/>
          <p:nvPr/>
        </p:nvSpPr>
        <p:spPr>
          <a:xfrm>
            <a:off x="6608465" y="5804554"/>
            <a:ext cx="516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bps</a:t>
            </a: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BD2A7250-6D62-4EDD-B158-D5F151765FDD}"/>
              </a:ext>
            </a:extLst>
          </p:cNvPr>
          <p:cNvSpPr txBox="1"/>
          <p:nvPr/>
        </p:nvSpPr>
        <p:spPr>
          <a:xfrm>
            <a:off x="284220" y="1191645"/>
            <a:ext cx="12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SARS-CoV-2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7F472276-700E-4357-92ED-3024AC9E82E2}"/>
              </a:ext>
            </a:extLst>
          </p:cNvPr>
          <p:cNvSpPr txBox="1"/>
          <p:nvPr/>
        </p:nvSpPr>
        <p:spPr>
          <a:xfrm>
            <a:off x="284220" y="2407166"/>
            <a:ext cx="116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MERS-</a:t>
            </a:r>
            <a:r>
              <a:rPr lang="en-US" dirty="0" err="1"/>
              <a:t>CoV</a:t>
            </a:r>
            <a:endParaRPr lang="en-US" dirty="0"/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F9497618-658A-4F35-A341-C22D69110836}"/>
              </a:ext>
            </a:extLst>
          </p:cNvPr>
          <p:cNvSpPr txBox="1"/>
          <p:nvPr/>
        </p:nvSpPr>
        <p:spPr>
          <a:xfrm>
            <a:off x="284220" y="3913755"/>
            <a:ext cx="1274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HCoV-OC43</a:t>
            </a:r>
          </a:p>
          <a:p>
            <a:r>
              <a:rPr lang="en-US" dirty="0"/>
              <a:t>HCoV-229E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9950A67B-374F-42AB-9395-B91FFE62F6C5}"/>
              </a:ext>
            </a:extLst>
          </p:cNvPr>
          <p:cNvSpPr txBox="1"/>
          <p:nvPr/>
        </p:nvSpPr>
        <p:spPr>
          <a:xfrm>
            <a:off x="284220" y="5729843"/>
            <a:ext cx="12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SARS-CoV-1</a:t>
            </a: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78C5D9C6-DA3B-44E9-BC26-8F5AFCF70650}"/>
              </a:ext>
            </a:extLst>
          </p:cNvPr>
          <p:cNvSpPr txBox="1"/>
          <p:nvPr/>
        </p:nvSpPr>
        <p:spPr>
          <a:xfrm>
            <a:off x="284218" y="4945081"/>
            <a:ext cx="1290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HCoV-NL63</a:t>
            </a:r>
          </a:p>
          <a:p>
            <a:r>
              <a:rPr lang="en-US" dirty="0"/>
              <a:t>HCoV-HKU1</a:t>
            </a:r>
          </a:p>
        </p:txBody>
      </p:sp>
      <p:cxnSp>
        <p:nvCxnSpPr>
          <p:cNvPr id="12" name="Straight Arrow Connector 10">
            <a:extLst>
              <a:ext uri="{FF2B5EF4-FFF2-40B4-BE49-F238E27FC236}">
                <a16:creationId xmlns:a16="http://schemas.microsoft.com/office/drawing/2014/main" id="{2488DC34-C87D-4FD7-BF01-7AB18AD5A2CA}"/>
              </a:ext>
            </a:extLst>
          </p:cNvPr>
          <p:cNvCxnSpPr>
            <a:cxnSpLocks/>
          </p:cNvCxnSpPr>
          <p:nvPr/>
        </p:nvCxnSpPr>
        <p:spPr>
          <a:xfrm flipV="1">
            <a:off x="1445930" y="5656669"/>
            <a:ext cx="126696" cy="147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493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Chart 9">
            <a:extLst>
              <a:ext uri="{FF2B5EF4-FFF2-40B4-BE49-F238E27FC236}">
                <a16:creationId xmlns:a16="http://schemas.microsoft.com/office/drawing/2014/main" id="{6B535B9F-F6E4-4F28-8668-440E0226F2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1218725"/>
              </p:ext>
            </p:extLst>
          </p:nvPr>
        </p:nvGraphicFramePr>
        <p:xfrm>
          <a:off x="8339885" y="4182856"/>
          <a:ext cx="3384586" cy="17444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re 1">
            <a:extLst>
              <a:ext uri="{FF2B5EF4-FFF2-40B4-BE49-F238E27FC236}">
                <a16:creationId xmlns:a16="http://schemas.microsoft.com/office/drawing/2014/main" id="{6086AA04-DCD5-46CA-B267-C9D18133E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information from filters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C088192A-2B2B-43FB-8AD8-A82844C3A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94" y="2014177"/>
            <a:ext cx="2881607" cy="585705"/>
          </a:xfrm>
          <a:prstGeom prst="rect">
            <a:avLst/>
          </a:prstGeom>
        </p:spPr>
      </p:pic>
      <p:grpSp>
        <p:nvGrpSpPr>
          <p:cNvPr id="5" name="Group 31">
            <a:extLst>
              <a:ext uri="{FF2B5EF4-FFF2-40B4-BE49-F238E27FC236}">
                <a16:creationId xmlns:a16="http://schemas.microsoft.com/office/drawing/2014/main" id="{E6D3A3C8-18A2-4C7C-B1FE-C5C60F6AB166}"/>
              </a:ext>
            </a:extLst>
          </p:cNvPr>
          <p:cNvGrpSpPr/>
          <p:nvPr/>
        </p:nvGrpSpPr>
        <p:grpSpPr>
          <a:xfrm>
            <a:off x="3596295" y="1877630"/>
            <a:ext cx="3721637" cy="862842"/>
            <a:chOff x="77625" y="1798858"/>
            <a:chExt cx="11374701" cy="1940970"/>
          </a:xfrm>
        </p:grpSpPr>
        <p:pic>
          <p:nvPicPr>
            <p:cNvPr id="6" name="Picture 17">
              <a:extLst>
                <a:ext uri="{FF2B5EF4-FFF2-40B4-BE49-F238E27FC236}">
                  <a16:creationId xmlns:a16="http://schemas.microsoft.com/office/drawing/2014/main" id="{94411BDC-A173-40B0-8E97-7AB247C75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7625" y="2520053"/>
              <a:ext cx="2424591" cy="881388"/>
            </a:xfrm>
            <a:prstGeom prst="rect">
              <a:avLst/>
            </a:prstGeom>
          </p:spPr>
        </p:pic>
        <p:pic>
          <p:nvPicPr>
            <p:cNvPr id="7" name="Picture 18">
              <a:extLst>
                <a:ext uri="{FF2B5EF4-FFF2-40B4-BE49-F238E27FC236}">
                  <a16:creationId xmlns:a16="http://schemas.microsoft.com/office/drawing/2014/main" id="{2EDCF2B4-9815-4DAF-B15F-6B11877A6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6804" y="2247612"/>
              <a:ext cx="4159002" cy="1314450"/>
            </a:xfrm>
            <a:prstGeom prst="rect">
              <a:avLst/>
            </a:prstGeom>
          </p:spPr>
        </p:pic>
        <p:pic>
          <p:nvPicPr>
            <p:cNvPr id="8" name="Picture 19">
              <a:extLst>
                <a:ext uri="{FF2B5EF4-FFF2-40B4-BE49-F238E27FC236}">
                  <a16:creationId xmlns:a16="http://schemas.microsoft.com/office/drawing/2014/main" id="{7E919776-0D3F-41D6-B169-30582763B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711436" y="2261955"/>
              <a:ext cx="2538087" cy="1477873"/>
            </a:xfrm>
            <a:prstGeom prst="rect">
              <a:avLst/>
            </a:prstGeom>
          </p:spPr>
        </p:pic>
        <p:pic>
          <p:nvPicPr>
            <p:cNvPr id="9" name="Picture 20">
              <a:extLst>
                <a:ext uri="{FF2B5EF4-FFF2-40B4-BE49-F238E27FC236}">
                  <a16:creationId xmlns:a16="http://schemas.microsoft.com/office/drawing/2014/main" id="{139407DF-A321-409C-8617-C4B7B57F1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510359" y="1798858"/>
              <a:ext cx="2009674" cy="1931880"/>
            </a:xfrm>
            <a:prstGeom prst="rect">
              <a:avLst/>
            </a:prstGeom>
          </p:spPr>
        </p:pic>
        <p:pic>
          <p:nvPicPr>
            <p:cNvPr id="10" name="Picture 21">
              <a:extLst>
                <a:ext uri="{FF2B5EF4-FFF2-40B4-BE49-F238E27FC236}">
                  <a16:creationId xmlns:a16="http://schemas.microsoft.com/office/drawing/2014/main" id="{62FBAA62-3150-4568-89D5-C3FC85B07DD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097812" y="2134377"/>
              <a:ext cx="1354514" cy="1307342"/>
            </a:xfrm>
            <a:prstGeom prst="rect">
              <a:avLst/>
            </a:prstGeom>
          </p:spPr>
        </p:pic>
        <p:sp>
          <p:nvSpPr>
            <p:cNvPr id="11" name="Arrow: Right 22">
              <a:extLst>
                <a:ext uri="{FF2B5EF4-FFF2-40B4-BE49-F238E27FC236}">
                  <a16:creationId xmlns:a16="http://schemas.microsoft.com/office/drawing/2014/main" id="{2EBF2709-0098-4EE1-B33A-F208CD496145}"/>
                </a:ext>
              </a:extLst>
            </p:cNvPr>
            <p:cNvSpPr/>
            <p:nvPr/>
          </p:nvSpPr>
          <p:spPr>
            <a:xfrm>
              <a:off x="8765395" y="2777985"/>
              <a:ext cx="350668" cy="1827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Arrow: Right 23">
              <a:extLst>
                <a:ext uri="{FF2B5EF4-FFF2-40B4-BE49-F238E27FC236}">
                  <a16:creationId xmlns:a16="http://schemas.microsoft.com/office/drawing/2014/main" id="{8C6CAC8B-F23C-4A0E-8E4A-0E22AC146C11}"/>
                </a:ext>
              </a:extLst>
            </p:cNvPr>
            <p:cNvSpPr/>
            <p:nvPr/>
          </p:nvSpPr>
          <p:spPr>
            <a:xfrm>
              <a:off x="9978096" y="2777985"/>
              <a:ext cx="350668" cy="1827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Arrow: Right 26">
              <a:extLst>
                <a:ext uri="{FF2B5EF4-FFF2-40B4-BE49-F238E27FC236}">
                  <a16:creationId xmlns:a16="http://schemas.microsoft.com/office/drawing/2014/main" id="{DE741FC2-EACA-4813-9CDF-C46A077C0076}"/>
                </a:ext>
              </a:extLst>
            </p:cNvPr>
            <p:cNvSpPr/>
            <p:nvPr/>
          </p:nvSpPr>
          <p:spPr>
            <a:xfrm>
              <a:off x="6684789" y="2813456"/>
              <a:ext cx="350668" cy="1827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Arrow: Right 27">
              <a:extLst>
                <a:ext uri="{FF2B5EF4-FFF2-40B4-BE49-F238E27FC236}">
                  <a16:creationId xmlns:a16="http://schemas.microsoft.com/office/drawing/2014/main" id="{CA1297A9-6B00-43EA-BEC8-C52A6135290C}"/>
                </a:ext>
              </a:extLst>
            </p:cNvPr>
            <p:cNvSpPr/>
            <p:nvPr/>
          </p:nvSpPr>
          <p:spPr>
            <a:xfrm>
              <a:off x="2423572" y="2777985"/>
              <a:ext cx="350668" cy="1827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5" name="Picture 42">
            <a:extLst>
              <a:ext uri="{FF2B5EF4-FFF2-40B4-BE49-F238E27FC236}">
                <a16:creationId xmlns:a16="http://schemas.microsoft.com/office/drawing/2014/main" id="{9045A45B-D0C2-4F0B-A81B-CB136FCAE98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34952" b="27515"/>
          <a:stretch/>
        </p:blipFill>
        <p:spPr>
          <a:xfrm>
            <a:off x="9218541" y="3480286"/>
            <a:ext cx="1481265" cy="584776"/>
          </a:xfrm>
          <a:prstGeom prst="rect">
            <a:avLst/>
          </a:prstGeom>
        </p:spPr>
      </p:pic>
      <p:sp>
        <p:nvSpPr>
          <p:cNvPr id="16" name="Arrow: Right 43">
            <a:extLst>
              <a:ext uri="{FF2B5EF4-FFF2-40B4-BE49-F238E27FC236}">
                <a16:creationId xmlns:a16="http://schemas.microsoft.com/office/drawing/2014/main" id="{05E8F718-6E04-4FB0-BD29-3C8BAC5B88E6}"/>
              </a:ext>
            </a:extLst>
          </p:cNvPr>
          <p:cNvSpPr/>
          <p:nvPr/>
        </p:nvSpPr>
        <p:spPr>
          <a:xfrm>
            <a:off x="3346219" y="2217923"/>
            <a:ext cx="236052" cy="271181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46">
            <a:extLst>
              <a:ext uri="{FF2B5EF4-FFF2-40B4-BE49-F238E27FC236}">
                <a16:creationId xmlns:a16="http://schemas.microsoft.com/office/drawing/2014/main" id="{F21F984C-FD79-4787-A242-4B2F5F20F4ED}"/>
              </a:ext>
            </a:extLst>
          </p:cNvPr>
          <p:cNvSpPr txBox="1"/>
          <p:nvPr/>
        </p:nvSpPr>
        <p:spPr>
          <a:xfrm>
            <a:off x="308694" y="2743712"/>
            <a:ext cx="1143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Sequencing</a:t>
            </a:r>
          </a:p>
        </p:txBody>
      </p:sp>
      <p:sp>
        <p:nvSpPr>
          <p:cNvPr id="18" name="TextBox 47">
            <a:extLst>
              <a:ext uri="{FF2B5EF4-FFF2-40B4-BE49-F238E27FC236}">
                <a16:creationId xmlns:a16="http://schemas.microsoft.com/office/drawing/2014/main" id="{97F2BF45-0D35-4598-9CA1-7A2756D2AE9D}"/>
              </a:ext>
            </a:extLst>
          </p:cNvPr>
          <p:cNvSpPr txBox="1"/>
          <p:nvPr/>
        </p:nvSpPr>
        <p:spPr>
          <a:xfrm>
            <a:off x="3499998" y="2743712"/>
            <a:ext cx="24529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Apply Deep Learning (CNN)</a:t>
            </a:r>
          </a:p>
        </p:txBody>
      </p:sp>
      <p:sp>
        <p:nvSpPr>
          <p:cNvPr id="19" name="TextBox 48">
            <a:extLst>
              <a:ext uri="{FF2B5EF4-FFF2-40B4-BE49-F238E27FC236}">
                <a16:creationId xmlns:a16="http://schemas.microsoft.com/office/drawing/2014/main" id="{05B54F5E-C435-4A3F-A64B-C9DF1D2911D4}"/>
              </a:ext>
            </a:extLst>
          </p:cNvPr>
          <p:cNvSpPr txBox="1"/>
          <p:nvPr/>
        </p:nvSpPr>
        <p:spPr>
          <a:xfrm>
            <a:off x="10758329" y="3430153"/>
            <a:ext cx="893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Feature</a:t>
            </a:r>
          </a:p>
          <a:p>
            <a:r>
              <a:rPr lang="en-GB" sz="1600" dirty="0"/>
              <a:t>Creation</a:t>
            </a:r>
          </a:p>
        </p:txBody>
      </p:sp>
      <p:sp>
        <p:nvSpPr>
          <p:cNvPr id="20" name="TextBox 49">
            <a:extLst>
              <a:ext uri="{FF2B5EF4-FFF2-40B4-BE49-F238E27FC236}">
                <a16:creationId xmlns:a16="http://schemas.microsoft.com/office/drawing/2014/main" id="{872CCE2A-2A18-482D-BF91-EDBAC081A78B}"/>
              </a:ext>
            </a:extLst>
          </p:cNvPr>
          <p:cNvSpPr txBox="1"/>
          <p:nvPr/>
        </p:nvSpPr>
        <p:spPr>
          <a:xfrm>
            <a:off x="6835585" y="3831572"/>
            <a:ext cx="22232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/>
              <a:t>Get SARS-CoV-2 specific </a:t>
            </a:r>
          </a:p>
          <a:p>
            <a:pPr algn="ctr"/>
            <a:r>
              <a:rPr lang="en-GB" sz="1600" dirty="0"/>
              <a:t>bps sequences</a:t>
            </a:r>
          </a:p>
        </p:txBody>
      </p:sp>
      <p:pic>
        <p:nvPicPr>
          <p:cNvPr id="21" name="Picture 3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4A9B6E3C-A2DC-4D64-85B2-49DC5E7FE5B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" r="18657"/>
          <a:stretch/>
        </p:blipFill>
        <p:spPr>
          <a:xfrm>
            <a:off x="3786442" y="4508154"/>
            <a:ext cx="3515812" cy="1157526"/>
          </a:xfrm>
          <a:prstGeom prst="rect">
            <a:avLst/>
          </a:prstGeom>
        </p:spPr>
      </p:pic>
      <p:sp>
        <p:nvSpPr>
          <p:cNvPr id="22" name="Arrow: Right 24">
            <a:extLst>
              <a:ext uri="{FF2B5EF4-FFF2-40B4-BE49-F238E27FC236}">
                <a16:creationId xmlns:a16="http://schemas.microsoft.com/office/drawing/2014/main" id="{F7052C7B-3CA4-4E8D-AD68-579B108B4ADF}"/>
              </a:ext>
            </a:extLst>
          </p:cNvPr>
          <p:cNvSpPr/>
          <p:nvPr/>
        </p:nvSpPr>
        <p:spPr>
          <a:xfrm rot="5400000">
            <a:off x="10068786" y="3260168"/>
            <a:ext cx="225271" cy="288211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5">
            <a:extLst>
              <a:ext uri="{FF2B5EF4-FFF2-40B4-BE49-F238E27FC236}">
                <a16:creationId xmlns:a16="http://schemas.microsoft.com/office/drawing/2014/main" id="{9127781F-3E44-4438-8D12-94F8E252FE7F}"/>
              </a:ext>
            </a:extLst>
          </p:cNvPr>
          <p:cNvSpPr txBox="1"/>
          <p:nvPr/>
        </p:nvSpPr>
        <p:spPr>
          <a:xfrm>
            <a:off x="3792502" y="5774161"/>
            <a:ext cx="1353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Primer Design</a:t>
            </a:r>
          </a:p>
        </p:txBody>
      </p:sp>
      <p:pic>
        <p:nvPicPr>
          <p:cNvPr id="2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100157-30F9-4F84-84C9-FB209D4598A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84" y="4508154"/>
            <a:ext cx="2763709" cy="1151165"/>
          </a:xfrm>
          <a:prstGeom prst="rect">
            <a:avLst/>
          </a:prstGeom>
        </p:spPr>
      </p:pic>
      <p:sp>
        <p:nvSpPr>
          <p:cNvPr id="25" name="Arrow: Right 28">
            <a:extLst>
              <a:ext uri="{FF2B5EF4-FFF2-40B4-BE49-F238E27FC236}">
                <a16:creationId xmlns:a16="http://schemas.microsoft.com/office/drawing/2014/main" id="{1495F464-ADF8-4453-ABA5-73A00332E130}"/>
              </a:ext>
            </a:extLst>
          </p:cNvPr>
          <p:cNvSpPr/>
          <p:nvPr/>
        </p:nvSpPr>
        <p:spPr>
          <a:xfrm rot="10800000">
            <a:off x="3326152" y="4914458"/>
            <a:ext cx="413930" cy="338555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9">
            <a:extLst>
              <a:ext uri="{FF2B5EF4-FFF2-40B4-BE49-F238E27FC236}">
                <a16:creationId xmlns:a16="http://schemas.microsoft.com/office/drawing/2014/main" id="{874A2063-D58F-45DE-B366-90BB602DE2C9}"/>
              </a:ext>
            </a:extLst>
          </p:cNvPr>
          <p:cNvSpPr txBox="1"/>
          <p:nvPr/>
        </p:nvSpPr>
        <p:spPr>
          <a:xfrm>
            <a:off x="516084" y="5775852"/>
            <a:ext cx="1718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Laboratory Testing</a:t>
            </a:r>
          </a:p>
        </p:txBody>
      </p:sp>
      <p:pic>
        <p:nvPicPr>
          <p:cNvPr id="27" name="Picture 5">
            <a:extLst>
              <a:ext uri="{FF2B5EF4-FFF2-40B4-BE49-F238E27FC236}">
                <a16:creationId xmlns:a16="http://schemas.microsoft.com/office/drawing/2014/main" id="{2BDEA8EA-D913-4F8C-9E4B-9C6D87720E28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89003" y="1331216"/>
            <a:ext cx="4540343" cy="2066335"/>
          </a:xfrm>
          <a:prstGeom prst="rect">
            <a:avLst/>
          </a:prstGeom>
        </p:spPr>
      </p:pic>
      <p:sp>
        <p:nvSpPr>
          <p:cNvPr id="28" name="Arrow: Right 6">
            <a:extLst>
              <a:ext uri="{FF2B5EF4-FFF2-40B4-BE49-F238E27FC236}">
                <a16:creationId xmlns:a16="http://schemas.microsoft.com/office/drawing/2014/main" id="{5905C70A-F281-44B0-8B45-5F1B2C2866FB}"/>
              </a:ext>
            </a:extLst>
          </p:cNvPr>
          <p:cNvSpPr/>
          <p:nvPr/>
        </p:nvSpPr>
        <p:spPr>
          <a:xfrm>
            <a:off x="7429739" y="2217924"/>
            <a:ext cx="236052" cy="271181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rrow: Right 7">
            <a:extLst>
              <a:ext uri="{FF2B5EF4-FFF2-40B4-BE49-F238E27FC236}">
                <a16:creationId xmlns:a16="http://schemas.microsoft.com/office/drawing/2014/main" id="{44777D66-4BC1-4470-B0D4-AB2D9955453A}"/>
              </a:ext>
            </a:extLst>
          </p:cNvPr>
          <p:cNvSpPr/>
          <p:nvPr/>
        </p:nvSpPr>
        <p:spPr>
          <a:xfrm rot="10800000">
            <a:off x="7302254" y="4885803"/>
            <a:ext cx="1037630" cy="338555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rrow: Right 8">
            <a:extLst>
              <a:ext uri="{FF2B5EF4-FFF2-40B4-BE49-F238E27FC236}">
                <a16:creationId xmlns:a16="http://schemas.microsoft.com/office/drawing/2014/main" id="{A435BA88-4CB3-4013-A945-66B7F14D0C91}"/>
              </a:ext>
            </a:extLst>
          </p:cNvPr>
          <p:cNvSpPr/>
          <p:nvPr/>
        </p:nvSpPr>
        <p:spPr>
          <a:xfrm rot="5400000">
            <a:off x="10073924" y="4001492"/>
            <a:ext cx="225271" cy="288211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10">
            <a:extLst>
              <a:ext uri="{FF2B5EF4-FFF2-40B4-BE49-F238E27FC236}">
                <a16:creationId xmlns:a16="http://schemas.microsoft.com/office/drawing/2014/main" id="{2A6053F6-B11B-4420-B212-C5C990F49444}"/>
              </a:ext>
            </a:extLst>
          </p:cNvPr>
          <p:cNvSpPr txBox="1"/>
          <p:nvPr/>
        </p:nvSpPr>
        <p:spPr>
          <a:xfrm>
            <a:off x="7647878" y="5756682"/>
            <a:ext cx="1733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24765732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</Words>
  <Application>Microsoft Office PowerPoint</Application>
  <PresentationFormat>Grand écran</PresentationFormat>
  <Paragraphs>58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Raleway</vt:lpstr>
      <vt:lpstr>Thème Office</vt:lpstr>
      <vt:lpstr>Convolutional Neural Network for the Classification of SARS-CoV-2 and Primer Creation</vt:lpstr>
      <vt:lpstr>Outline</vt:lpstr>
      <vt:lpstr>Application</vt:lpstr>
      <vt:lpstr>Formalization</vt:lpstr>
      <vt:lpstr>Formalization</vt:lpstr>
      <vt:lpstr>Classification results</vt:lpstr>
      <vt:lpstr>Classification results</vt:lpstr>
      <vt:lpstr>Filter activations</vt:lpstr>
      <vt:lpstr>Extracting information from filters</vt:lpstr>
      <vt:lpstr>Great success!</vt:lpstr>
      <vt:lpstr>Great success…?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50</cp:revision>
  <dcterms:created xsi:type="dcterms:W3CDTF">2020-06-05T13:14:31Z</dcterms:created>
  <dcterms:modified xsi:type="dcterms:W3CDTF">2024-04-03T22:25:56Z</dcterms:modified>
</cp:coreProperties>
</file>