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 of)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Alberto TONDA, Senior Researcher (DR)</a:t>
            </a:r>
          </a:p>
          <a:p>
            <a:r>
              <a:rPr lang="en-US" i="1" dirty="0"/>
              <a:t>UMR 518 MIA-PS (Applied Mathematics and Computer Science)</a:t>
            </a:r>
            <a:br>
              <a:rPr lang="en-US" i="1" dirty="0"/>
            </a:br>
            <a:r>
              <a:rPr lang="en-US" i="1" dirty="0"/>
              <a:t>INRAE, </a:t>
            </a:r>
            <a:r>
              <a:rPr lang="en-US" i="1" dirty="0" err="1"/>
              <a:t>AgroParisTech</a:t>
            </a:r>
            <a:r>
              <a:rPr lang="en-US" i="1" dirty="0"/>
              <a:t>, Université Paris-</a:t>
            </a:r>
            <a:r>
              <a:rPr lang="en-US" i="1" dirty="0" err="1"/>
              <a:t>Saclay</a:t>
            </a:r>
            <a:br>
              <a:rPr lang="en-US" i="1" dirty="0"/>
            </a:br>
            <a:r>
              <a:rPr lang="en-US" i="1" dirty="0" err="1"/>
              <a:t>Institut</a:t>
            </a:r>
            <a:r>
              <a:rPr lang="en-US" i="1" dirty="0"/>
              <a:t> des </a:t>
            </a:r>
            <a:r>
              <a:rPr lang="en-US" i="1" dirty="0" err="1"/>
              <a:t>Systèmes</a:t>
            </a:r>
            <a:r>
              <a:rPr lang="en-US" i="1" dirty="0"/>
              <a:t> Complexes, Paris-Ile-de-France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E39C-A246-44B0-9160-D75E796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4F23-0A83-49FE-9182-87D70D4B9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single decision tree is a </a:t>
            </a:r>
            <a:r>
              <a:rPr lang="en-US" i="1" dirty="0"/>
              <a:t>weak predictor </a:t>
            </a:r>
          </a:p>
          <a:p>
            <a:pPr lvl="1"/>
            <a:r>
              <a:rPr lang="en-US" dirty="0"/>
              <a:t>“Performs slightly better than random guessing” (Freund &amp; </a:t>
            </a:r>
            <a:r>
              <a:rPr lang="en-US" dirty="0" err="1"/>
              <a:t>Schapire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However, ensembles of weak predictors can perform well</a:t>
            </a:r>
          </a:p>
        </p:txBody>
      </p:sp>
    </p:spTree>
    <p:extLst>
      <p:ext uri="{BB962C8B-B14F-4D97-AF65-F5344CB8AC3E}">
        <p14:creationId xmlns:p14="http://schemas.microsoft.com/office/powerpoint/2010/main" val="196138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 for CARTs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Bagging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0C5F-601C-455C-88F7-9E87D4F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BD289-9762-4C27-BC9B-B1A5B36A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trees are one of the simplest kinds of AI algorithms</a:t>
            </a:r>
          </a:p>
          <a:p>
            <a:pPr lvl="1"/>
            <a:r>
              <a:rPr lang="en-US" i="1" dirty="0"/>
              <a:t>Easy to read* </a:t>
            </a:r>
            <a:r>
              <a:rPr lang="en-US" dirty="0"/>
              <a:t>for humans, we can follow the decision process</a:t>
            </a:r>
          </a:p>
          <a:p>
            <a:pPr lvl="1"/>
            <a:r>
              <a:rPr lang="en-US" dirty="0"/>
              <a:t>Can be hand-crafted! Encode expertise</a:t>
            </a:r>
          </a:p>
          <a:p>
            <a:pPr lvl="1"/>
            <a:r>
              <a:rPr lang="en-US" dirty="0"/>
              <a:t>Or created from data (ML)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for small trees</a:t>
            </a:r>
          </a:p>
        </p:txBody>
      </p:sp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8B8E9BBF-DB3A-4017-A30B-C5AA552A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77" y="2758440"/>
            <a:ext cx="5307284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trees: leaves are CLASSES</a:t>
            </a:r>
          </a:p>
          <a:p>
            <a:pPr lvl="1"/>
            <a:r>
              <a:rPr lang="en-US" dirty="0"/>
              <a:t>Assign a sample to a “category”</a:t>
            </a:r>
          </a:p>
          <a:p>
            <a:pPr lvl="1"/>
            <a:r>
              <a:rPr lang="en-US" dirty="0"/>
              <a:t>For each job offer, should I accept</a:t>
            </a:r>
            <a:br>
              <a:rPr lang="en-US" dirty="0"/>
            </a:br>
            <a:r>
              <a:rPr lang="en-US" dirty="0"/>
              <a:t>or decline it?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57C71-3DBC-4847-948E-7DF48168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/>
          <a:stretch/>
        </p:blipFill>
        <p:spPr>
          <a:xfrm>
            <a:off x="6221691" y="2069044"/>
            <a:ext cx="5088766" cy="42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5" y="3033237"/>
            <a:ext cx="4524757" cy="34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Regression trees: leaves are VALUES</a:t>
                </a:r>
              </a:p>
              <a:p>
                <a:pPr lvl="1"/>
                <a:r>
                  <a:rPr lang="en-US" dirty="0"/>
                  <a:t>Hypothesis: function can be approximated by linear segments</a:t>
                </a:r>
              </a:p>
              <a:p>
                <a:pPr lvl="1"/>
                <a:r>
                  <a:rPr lang="en-US" dirty="0"/>
                  <a:t>Each leaf is in the form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 floating-point value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4F0D2C3E-D527-4B34-8353-98F617D3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4" y="2747526"/>
            <a:ext cx="5604151" cy="37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6" y="3127506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Several hyperparameters</a:t>
            </a:r>
          </a:p>
          <a:p>
            <a:pPr lvl="1"/>
            <a:r>
              <a:rPr lang="it-IT" dirty="0"/>
              <a:t>Maximum depth of the tree</a:t>
            </a:r>
          </a:p>
          <a:p>
            <a:pPr lvl="1"/>
            <a:r>
              <a:rPr lang="it-IT" dirty="0"/>
              <a:t>Type of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AE442-AF90-4E21-B501-2AB9ECB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84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9AADA6-C472-4211-9F5C-ACF3D1F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A83A-DDA0-4227-BE75-CF928CD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BBB01-1412-4E82-B582-3989857DA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788652" cy="4675817"/>
          </a:xfrm>
        </p:spPr>
        <p:txBody>
          <a:bodyPr/>
          <a:lstStyle/>
          <a:p>
            <a:r>
              <a:rPr lang="en-US" dirty="0"/>
              <a:t>It’s </a:t>
            </a:r>
            <a:r>
              <a:rPr lang="en-US" i="1" dirty="0"/>
              <a:t>greedy</a:t>
            </a:r>
            <a:r>
              <a:rPr lang="en-US" dirty="0"/>
              <a:t>!</a:t>
            </a:r>
          </a:p>
          <a:p>
            <a:r>
              <a:rPr lang="en-US" dirty="0"/>
              <a:t>Every time it needs to create a</a:t>
            </a:r>
            <a:br>
              <a:rPr lang="en-US" dirty="0"/>
            </a:br>
            <a:r>
              <a:rPr lang="en-US" dirty="0"/>
              <a:t>split, it finds the feature (or</a:t>
            </a:r>
            <a:br>
              <a:rPr lang="en-US" dirty="0"/>
            </a:br>
            <a:r>
              <a:rPr lang="en-US" dirty="0"/>
              <a:t>attribute) that best divides</a:t>
            </a:r>
            <a:br>
              <a:rPr lang="en-US" dirty="0"/>
            </a:br>
            <a:r>
              <a:rPr lang="en-US" dirty="0"/>
              <a:t>the remaining data into groups</a:t>
            </a:r>
          </a:p>
          <a:p>
            <a:r>
              <a:rPr lang="en-US" dirty="0"/>
              <a:t>Quality is measured by purity</a:t>
            </a:r>
            <a:br>
              <a:rPr lang="en-US" dirty="0"/>
            </a:br>
            <a:r>
              <a:rPr lang="en-US" dirty="0"/>
              <a:t>(samples belonging to the same</a:t>
            </a:r>
            <a:br>
              <a:rPr lang="en-US" dirty="0"/>
            </a:br>
            <a:r>
              <a:rPr lang="en-US" dirty="0"/>
              <a:t>class) or mean squared error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F8C46-054B-4AB8-AA05-8410777A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1470503"/>
            <a:ext cx="4972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79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  <a:p>
            <a:r>
              <a:rPr lang="en-US" dirty="0"/>
              <a:t>Yep, they are pretty terrible at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73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Raleway</vt:lpstr>
      <vt:lpstr>Thème Office</vt:lpstr>
      <vt:lpstr>Decision trees  (and ensembles of)</vt:lpstr>
      <vt:lpstr>Outline</vt:lpstr>
      <vt:lpstr>Decision trees</vt:lpstr>
      <vt:lpstr>Decision trees</vt:lpstr>
      <vt:lpstr>Decision trees</vt:lpstr>
      <vt:lpstr>Decision trees</vt:lpstr>
      <vt:lpstr>Decision trees: optimization algorithm</vt:lpstr>
      <vt:lpstr>Decision trees</vt:lpstr>
      <vt:lpstr>Decision trees</vt:lpstr>
      <vt:lpstr>Ensembles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59</cp:revision>
  <dcterms:created xsi:type="dcterms:W3CDTF">2020-06-05T13:14:31Z</dcterms:created>
  <dcterms:modified xsi:type="dcterms:W3CDTF">2023-07-09T09:09:19Z</dcterms:modified>
</cp:coreProperties>
</file>