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8" r:id="rId9"/>
    <p:sldId id="264" r:id="rId10"/>
    <p:sldId id="267" r:id="rId11"/>
    <p:sldId id="265" r:id="rId12"/>
    <p:sldId id="266"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979"/>
    <a:srgbClr val="00CC99"/>
    <a:srgbClr val="00A3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 Version 1">
    <p:bg>
      <p:bgPr>
        <a:solidFill>
          <a:schemeClr val="bg1"/>
        </a:solidFill>
        <a:effectLst/>
      </p:bgPr>
    </p:bg>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4405A067-B49C-4F11-A938-80BC29FEEB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837638"/>
            <a:ext cx="4076700" cy="2790825"/>
          </a:xfrm>
          <a:prstGeom prst="rect">
            <a:avLst/>
          </a:prstGeom>
        </p:spPr>
      </p:pic>
      <p:pic>
        <p:nvPicPr>
          <p:cNvPr id="6" name="Image 5">
            <a:extLst>
              <a:ext uri="{FF2B5EF4-FFF2-40B4-BE49-F238E27FC236}">
                <a16:creationId xmlns:a16="http://schemas.microsoft.com/office/drawing/2014/main" id="{EC5A9449-A06C-4EA1-A540-CB2DC3C4934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69308" y="2862269"/>
            <a:ext cx="314325" cy="428625"/>
          </a:xfrm>
          <a:prstGeom prst="rect">
            <a:avLst/>
          </a:prstGeom>
        </p:spPr>
      </p:pic>
      <p:sp>
        <p:nvSpPr>
          <p:cNvPr id="7" name="Rectangle 6">
            <a:extLst>
              <a:ext uri="{FF2B5EF4-FFF2-40B4-BE49-F238E27FC236}">
                <a16:creationId xmlns:a16="http://schemas.microsoft.com/office/drawing/2014/main" id="{0A9A26A8-F041-4097-AF69-174D33070FC9}"/>
              </a:ext>
            </a:extLst>
          </p:cNvPr>
          <p:cNvSpPr/>
          <p:nvPr userDrawn="1"/>
        </p:nvSpPr>
        <p:spPr>
          <a:xfrm>
            <a:off x="0" y="5994603"/>
            <a:ext cx="12192000" cy="8645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800">
              <a:ln>
                <a:noFill/>
              </a:ln>
              <a:solidFill>
                <a:schemeClr val="bg1"/>
              </a:solidFill>
            </a:endParaRPr>
          </a:p>
        </p:txBody>
      </p:sp>
      <p:sp>
        <p:nvSpPr>
          <p:cNvPr id="8" name="Title 1">
            <a:extLst>
              <a:ext uri="{FF2B5EF4-FFF2-40B4-BE49-F238E27FC236}">
                <a16:creationId xmlns:a16="http://schemas.microsoft.com/office/drawing/2014/main" id="{EBF5AA71-3F4D-4E9E-BA5E-688B6C5A5C68}"/>
              </a:ext>
            </a:extLst>
          </p:cNvPr>
          <p:cNvSpPr>
            <a:spLocks noGrp="1"/>
          </p:cNvSpPr>
          <p:nvPr>
            <p:ph type="ctrTitle"/>
          </p:nvPr>
        </p:nvSpPr>
        <p:spPr>
          <a:xfrm>
            <a:off x="2401843" y="2767207"/>
            <a:ext cx="9144000" cy="1057708"/>
          </a:xfrm>
          <a:prstGeom prst="rect">
            <a:avLst/>
          </a:prstGeom>
        </p:spPr>
        <p:txBody>
          <a:bodyPr anchor="t" anchorCtr="0">
            <a:normAutofit/>
          </a:bodyPr>
          <a:lstStyle>
            <a:lvl1pPr marL="0" indent="0" algn="l">
              <a:buFontTx/>
              <a:buNone/>
              <a:defRPr sz="3600"/>
            </a:lvl1pPr>
          </a:lstStyle>
          <a:p>
            <a:r>
              <a:rPr lang="fr-FR" dirty="0"/>
              <a:t>Modifiez le style du titre</a:t>
            </a:r>
            <a:endParaRPr lang="en-US" dirty="0"/>
          </a:p>
        </p:txBody>
      </p:sp>
      <p:sp>
        <p:nvSpPr>
          <p:cNvPr id="9" name="Subtitle 2">
            <a:extLst>
              <a:ext uri="{FF2B5EF4-FFF2-40B4-BE49-F238E27FC236}">
                <a16:creationId xmlns:a16="http://schemas.microsoft.com/office/drawing/2014/main" id="{74FC2D0F-6FA4-4470-9D28-7A04906292D7}"/>
              </a:ext>
            </a:extLst>
          </p:cNvPr>
          <p:cNvSpPr>
            <a:spLocks noGrp="1"/>
          </p:cNvSpPr>
          <p:nvPr>
            <p:ph type="subTitle" idx="1"/>
          </p:nvPr>
        </p:nvSpPr>
        <p:spPr>
          <a:xfrm>
            <a:off x="2401843" y="3634445"/>
            <a:ext cx="9144000" cy="654923"/>
          </a:xfrm>
          <a:prstGeom prst="rect">
            <a:avLst/>
          </a:prstGeom>
        </p:spPr>
        <p:txBody>
          <a:bodyPr/>
          <a:lstStyle>
            <a:lvl1pPr marL="0" indent="0" algn="l">
              <a:buNone/>
              <a:defRPr sz="2400">
                <a:solidFill>
                  <a:srgbClr val="275662"/>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a:t>Modifiez le style des sous-titres du masque</a:t>
            </a:r>
            <a:endParaRPr lang="en-US" dirty="0"/>
          </a:p>
        </p:txBody>
      </p:sp>
      <p:pic>
        <p:nvPicPr>
          <p:cNvPr id="10" name="Image 9">
            <a:extLst>
              <a:ext uri="{FF2B5EF4-FFF2-40B4-BE49-F238E27FC236}">
                <a16:creationId xmlns:a16="http://schemas.microsoft.com/office/drawing/2014/main" id="{0BA136EC-F916-4BA0-840B-3A2D3BEC369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401852" y="1272218"/>
            <a:ext cx="1546667" cy="417777"/>
          </a:xfrm>
          <a:prstGeom prst="rect">
            <a:avLst/>
          </a:prstGeom>
        </p:spPr>
      </p:pic>
      <p:pic>
        <p:nvPicPr>
          <p:cNvPr id="11" name="Image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40000" y="1018800"/>
            <a:ext cx="752657" cy="919914"/>
          </a:xfrm>
          <a:prstGeom prst="rect">
            <a:avLst/>
          </a:prstGeom>
        </p:spPr>
      </p:pic>
    </p:spTree>
    <p:extLst>
      <p:ext uri="{BB962C8B-B14F-4D97-AF65-F5344CB8AC3E}">
        <p14:creationId xmlns:p14="http://schemas.microsoft.com/office/powerpoint/2010/main" val="2577323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 Version 2">
    <p:bg>
      <p:bgPr>
        <a:solidFill>
          <a:srgbClr val="00A3A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48F33C8C-4663-47F8-AAC2-AA7669DF2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1852" y="1272218"/>
            <a:ext cx="1546667" cy="417778"/>
          </a:xfrm>
          <a:prstGeom prst="rect">
            <a:avLst/>
          </a:prstGeom>
        </p:spPr>
      </p:pic>
      <p:pic>
        <p:nvPicPr>
          <p:cNvPr id="5" name="Image 4">
            <a:extLst>
              <a:ext uri="{FF2B5EF4-FFF2-40B4-BE49-F238E27FC236}">
                <a16:creationId xmlns:a16="http://schemas.microsoft.com/office/drawing/2014/main" id="{4405A067-B49C-4F11-A938-80BC29FEEB6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 y="2837638"/>
            <a:ext cx="4076190" cy="2790476"/>
          </a:xfrm>
          <a:prstGeom prst="rect">
            <a:avLst/>
          </a:prstGeom>
        </p:spPr>
      </p:pic>
      <p:pic>
        <p:nvPicPr>
          <p:cNvPr id="6" name="Image 5">
            <a:extLst>
              <a:ext uri="{FF2B5EF4-FFF2-40B4-BE49-F238E27FC236}">
                <a16:creationId xmlns:a16="http://schemas.microsoft.com/office/drawing/2014/main" id="{EC5A9449-A06C-4EA1-A540-CB2DC3C4934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80962" y="2109006"/>
            <a:ext cx="379159" cy="517035"/>
          </a:xfrm>
          <a:prstGeom prst="rect">
            <a:avLst/>
          </a:prstGeom>
        </p:spPr>
      </p:pic>
      <p:sp>
        <p:nvSpPr>
          <p:cNvPr id="7" name="Rectangle 6">
            <a:extLst>
              <a:ext uri="{FF2B5EF4-FFF2-40B4-BE49-F238E27FC236}">
                <a16:creationId xmlns:a16="http://schemas.microsoft.com/office/drawing/2014/main" id="{0A9A26A8-F041-4097-AF69-174D33070FC9}"/>
              </a:ext>
            </a:extLst>
          </p:cNvPr>
          <p:cNvSpPr/>
          <p:nvPr userDrawn="1"/>
        </p:nvSpPr>
        <p:spPr>
          <a:xfrm>
            <a:off x="0" y="5994603"/>
            <a:ext cx="12192000" cy="864524"/>
          </a:xfrm>
          <a:prstGeom prst="rect">
            <a:avLst/>
          </a:prstGeom>
          <a:solidFill>
            <a:srgbClr val="00A3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800">
              <a:ln>
                <a:noFill/>
              </a:ln>
              <a:solidFill>
                <a:schemeClr val="bg1"/>
              </a:solidFill>
            </a:endParaRPr>
          </a:p>
        </p:txBody>
      </p:sp>
      <p:sp>
        <p:nvSpPr>
          <p:cNvPr id="8" name="Title 1">
            <a:extLst>
              <a:ext uri="{FF2B5EF4-FFF2-40B4-BE49-F238E27FC236}">
                <a16:creationId xmlns:a16="http://schemas.microsoft.com/office/drawing/2014/main" id="{EBF5AA71-3F4D-4E9E-BA5E-688B6C5A5C68}"/>
              </a:ext>
            </a:extLst>
          </p:cNvPr>
          <p:cNvSpPr>
            <a:spLocks noGrp="1"/>
          </p:cNvSpPr>
          <p:nvPr>
            <p:ph type="ctrTitle"/>
          </p:nvPr>
        </p:nvSpPr>
        <p:spPr>
          <a:xfrm>
            <a:off x="2401843" y="1985871"/>
            <a:ext cx="9144000" cy="3106438"/>
          </a:xfrm>
          <a:prstGeom prst="rect">
            <a:avLst/>
          </a:prstGeom>
        </p:spPr>
        <p:txBody>
          <a:bodyPr anchor="t" anchorCtr="0">
            <a:normAutofit/>
          </a:bodyPr>
          <a:lstStyle>
            <a:lvl1pPr marL="0" indent="0" algn="l">
              <a:buFontTx/>
              <a:buNone/>
              <a:defRPr sz="6000">
                <a:solidFill>
                  <a:schemeClr val="bg1"/>
                </a:solidFill>
              </a:defRPr>
            </a:lvl1pPr>
          </a:lstStyle>
          <a:p>
            <a:r>
              <a:rPr lang="fr-FR" dirty="0"/>
              <a:t>Modifiez le style du titre</a:t>
            </a:r>
            <a:endParaRPr lang="en-US" dirty="0"/>
          </a:p>
        </p:txBody>
      </p:sp>
      <p:sp>
        <p:nvSpPr>
          <p:cNvPr id="9" name="Subtitle 2">
            <a:extLst>
              <a:ext uri="{FF2B5EF4-FFF2-40B4-BE49-F238E27FC236}">
                <a16:creationId xmlns:a16="http://schemas.microsoft.com/office/drawing/2014/main" id="{74FC2D0F-6FA4-4470-9D28-7A04906292D7}"/>
              </a:ext>
            </a:extLst>
          </p:cNvPr>
          <p:cNvSpPr>
            <a:spLocks noGrp="1"/>
          </p:cNvSpPr>
          <p:nvPr>
            <p:ph type="subTitle" idx="1"/>
          </p:nvPr>
        </p:nvSpPr>
        <p:spPr>
          <a:xfrm>
            <a:off x="2401843" y="5092309"/>
            <a:ext cx="9144000" cy="654923"/>
          </a:xfrm>
          <a:prstGeom prst="rect">
            <a:avLst/>
          </a:prstGeom>
        </p:spPr>
        <p:txBody>
          <a:bodyPr/>
          <a:lstStyle>
            <a:lvl1pPr marL="0" indent="0" algn="l">
              <a:buNone/>
              <a:defRPr sz="2400">
                <a:solidFill>
                  <a:schemeClr val="accent4">
                    <a:lumMod val="40000"/>
                    <a:lumOff val="60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a:t>Modifiez le style des sous-titres du masque</a:t>
            </a:r>
            <a:endParaRPr lang="en-US" dirty="0"/>
          </a:p>
        </p:txBody>
      </p:sp>
      <p:pic>
        <p:nvPicPr>
          <p:cNvPr id="10" name="Image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39957" y="1020307"/>
            <a:ext cx="754036" cy="921600"/>
          </a:xfrm>
          <a:prstGeom prst="rect">
            <a:avLst/>
          </a:prstGeom>
        </p:spPr>
      </p:pic>
    </p:spTree>
    <p:extLst>
      <p:ext uri="{BB962C8B-B14F-4D97-AF65-F5344CB8AC3E}">
        <p14:creationId xmlns:p14="http://schemas.microsoft.com/office/powerpoint/2010/main" val="4261934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assic slide, one colum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5" name="Espace réservé du texte 4"/>
          <p:cNvSpPr>
            <a:spLocks noGrp="1"/>
          </p:cNvSpPr>
          <p:nvPr>
            <p:ph type="body" sz="quarter" idx="10"/>
          </p:nvPr>
        </p:nvSpPr>
        <p:spPr>
          <a:xfrm>
            <a:off x="838200" y="1423358"/>
            <a:ext cx="10515600" cy="4675817"/>
          </a:xfr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pic>
        <p:nvPicPr>
          <p:cNvPr id="6" name="Imag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53800" y="330623"/>
            <a:ext cx="752657" cy="919914"/>
          </a:xfrm>
          <a:prstGeom prst="rect">
            <a:avLst/>
          </a:prstGeom>
        </p:spPr>
      </p:pic>
    </p:spTree>
    <p:extLst>
      <p:ext uri="{BB962C8B-B14F-4D97-AF65-F5344CB8AC3E}">
        <p14:creationId xmlns:p14="http://schemas.microsoft.com/office/powerpoint/2010/main" val="58926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838200" y="1415981"/>
            <a:ext cx="10515600" cy="4660206"/>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8" name="Espace réservé du titre 1"/>
          <p:cNvSpPr>
            <a:spLocks noGrp="1"/>
          </p:cNvSpPr>
          <p:nvPr>
            <p:ph type="title"/>
          </p:nvPr>
        </p:nvSpPr>
        <p:spPr>
          <a:xfrm>
            <a:off x="838200" y="365126"/>
            <a:ext cx="10515600" cy="868452"/>
          </a:xfrm>
          <a:prstGeom prst="rect">
            <a:avLst/>
          </a:prstGeom>
        </p:spPr>
        <p:txBody>
          <a:bodyPr vert="horz" lIns="91440" tIns="45720" rIns="91440" bIns="45720" rtlCol="0" anchor="ctr">
            <a:normAutofit/>
          </a:bodyPr>
          <a:lstStyle/>
          <a:p>
            <a:r>
              <a:rPr lang="fr-FR" dirty="0"/>
              <a:t>Modifiez le style du titre</a:t>
            </a:r>
          </a:p>
        </p:txBody>
      </p:sp>
      <p:sp>
        <p:nvSpPr>
          <p:cNvPr id="14" name="ZoneTexte 13">
            <a:extLst>
              <a:ext uri="{FF2B5EF4-FFF2-40B4-BE49-F238E27FC236}">
                <a16:creationId xmlns:a16="http://schemas.microsoft.com/office/drawing/2014/main" id="{D85EF67C-DB3C-4ADC-829F-14D87A8664F8}"/>
              </a:ext>
            </a:extLst>
          </p:cNvPr>
          <p:cNvSpPr txBox="1"/>
          <p:nvPr userDrawn="1"/>
        </p:nvSpPr>
        <p:spPr>
          <a:xfrm>
            <a:off x="9923119" y="6337738"/>
            <a:ext cx="2088931" cy="276999"/>
          </a:xfrm>
          <a:prstGeom prst="rect">
            <a:avLst/>
          </a:prstGeom>
          <a:noFill/>
        </p:spPr>
        <p:txBody>
          <a:bodyPr wrap="square" rtlCol="0">
            <a:spAutoFit/>
          </a:bodyPr>
          <a:lstStyle/>
          <a:p>
            <a:pPr algn="r"/>
            <a:r>
              <a:rPr lang="fr-FR" sz="1200" b="0" dirty="0">
                <a:solidFill>
                  <a:srgbClr val="00A3A6"/>
                </a:solidFill>
                <a:latin typeface="Raleway" panose="020B0503030101060003" pitchFamily="34" charset="0"/>
              </a:rPr>
              <a:t>p. </a:t>
            </a:r>
            <a:fld id="{10B4F56D-375A-4CA4-ABA3-E73F3ECBB440}" type="slidenum">
              <a:rPr lang="fr-FR" sz="1200" b="0" smtClean="0">
                <a:solidFill>
                  <a:srgbClr val="00A3A6"/>
                </a:solidFill>
                <a:latin typeface="Raleway" panose="020B0503030101060003" pitchFamily="34" charset="0"/>
              </a:rPr>
              <a:pPr algn="r"/>
              <a:t>‹N°›</a:t>
            </a:fld>
            <a:endParaRPr lang="fr-FR" sz="1200" b="0" dirty="0">
              <a:solidFill>
                <a:srgbClr val="00A3A6"/>
              </a:solidFill>
              <a:latin typeface="Raleway" panose="020B0503030101060003" pitchFamily="34" charset="0"/>
            </a:endParaRPr>
          </a:p>
        </p:txBody>
      </p:sp>
      <p:pic>
        <p:nvPicPr>
          <p:cNvPr id="15" name="Image 14">
            <a:extLst>
              <a:ext uri="{FF2B5EF4-FFF2-40B4-BE49-F238E27FC236}">
                <a16:creationId xmlns:a16="http://schemas.microsoft.com/office/drawing/2014/main" id="{C31A273F-8B3B-4FFA-A6A7-5A556F5FD6D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076187"/>
            <a:ext cx="2000250" cy="800100"/>
          </a:xfrm>
          <a:prstGeom prst="rect">
            <a:avLst/>
          </a:prstGeom>
        </p:spPr>
      </p:pic>
      <p:sp>
        <p:nvSpPr>
          <p:cNvPr id="16" name="ZoneTexte 15">
            <a:extLst>
              <a:ext uri="{FF2B5EF4-FFF2-40B4-BE49-F238E27FC236}">
                <a16:creationId xmlns:a16="http://schemas.microsoft.com/office/drawing/2014/main" id="{DB30FD33-E435-4A46-B168-E07C4F5FE24A}"/>
              </a:ext>
            </a:extLst>
          </p:cNvPr>
          <p:cNvSpPr txBox="1"/>
          <p:nvPr userDrawn="1"/>
        </p:nvSpPr>
        <p:spPr>
          <a:xfrm>
            <a:off x="1142999" y="6350734"/>
            <a:ext cx="6716110" cy="253916"/>
          </a:xfrm>
          <a:prstGeom prst="rect">
            <a:avLst/>
          </a:prstGeom>
          <a:noFill/>
        </p:spPr>
        <p:txBody>
          <a:bodyPr wrap="square" rtlCol="0">
            <a:spAutoFit/>
          </a:bodyPr>
          <a:lstStyle/>
          <a:p>
            <a:r>
              <a:rPr lang="it-IT" sz="1000" dirty="0">
                <a:solidFill>
                  <a:srgbClr val="275662"/>
                </a:solidFill>
                <a:latin typeface="+mn-lt"/>
              </a:rPr>
              <a:t>TITLE OF THE PRESENTATION HERE (MODIFY IN VIEW -&gt; MASK</a:t>
            </a:r>
            <a:r>
              <a:rPr lang="it-IT" sz="1000" baseline="0" dirty="0">
                <a:solidFill>
                  <a:srgbClr val="275662"/>
                </a:solidFill>
                <a:latin typeface="+mn-lt"/>
              </a:rPr>
              <a:t> / AFFICHAGE -&gt; MASQUE DE DIAPOSITIVES) </a:t>
            </a:r>
            <a:endParaRPr lang="fr-FR" sz="1000" dirty="0">
              <a:solidFill>
                <a:srgbClr val="275662"/>
              </a:solidFill>
              <a:latin typeface="+mn-lt"/>
            </a:endParaRPr>
          </a:p>
        </p:txBody>
      </p:sp>
      <p:sp>
        <p:nvSpPr>
          <p:cNvPr id="17" name="ZoneTexte 16">
            <a:extLst>
              <a:ext uri="{FF2B5EF4-FFF2-40B4-BE49-F238E27FC236}">
                <a16:creationId xmlns:a16="http://schemas.microsoft.com/office/drawing/2014/main" id="{8EB41401-1E18-450D-B56F-5BE5E627703C}"/>
              </a:ext>
            </a:extLst>
          </p:cNvPr>
          <p:cNvSpPr txBox="1"/>
          <p:nvPr userDrawn="1"/>
        </p:nvSpPr>
        <p:spPr>
          <a:xfrm>
            <a:off x="1142999" y="6533137"/>
            <a:ext cx="6716110" cy="253916"/>
          </a:xfrm>
          <a:prstGeom prst="rect">
            <a:avLst/>
          </a:prstGeom>
          <a:noFill/>
        </p:spPr>
        <p:txBody>
          <a:bodyPr wrap="square" rtlCol="0">
            <a:spAutoFit/>
          </a:bodyPr>
          <a:lstStyle/>
          <a:p>
            <a:r>
              <a:rPr lang="it-IT" sz="1000" dirty="0">
                <a:solidFill>
                  <a:srgbClr val="00A3A6"/>
                </a:solidFill>
                <a:latin typeface="+mj-lt"/>
              </a:rPr>
              <a:t>Alberto</a:t>
            </a:r>
            <a:r>
              <a:rPr lang="it-IT" sz="1000" baseline="0" dirty="0">
                <a:solidFill>
                  <a:srgbClr val="00A3A6"/>
                </a:solidFill>
                <a:latin typeface="+mj-lt"/>
              </a:rPr>
              <a:t> TONDA</a:t>
            </a:r>
            <a:r>
              <a:rPr lang="it-IT" sz="1000" baseline="0">
                <a:solidFill>
                  <a:srgbClr val="00A3A6"/>
                </a:solidFill>
                <a:latin typeface="+mj-lt"/>
              </a:rPr>
              <a:t>, Team EKINOCS</a:t>
            </a:r>
            <a:r>
              <a:rPr lang="it-IT" sz="1000" baseline="0" dirty="0">
                <a:solidFill>
                  <a:srgbClr val="00A3A6"/>
                </a:solidFill>
                <a:latin typeface="+mj-lt"/>
              </a:rPr>
              <a:t>, UMR 518 MIA-PS, INRAE, Université Paris-Saclay</a:t>
            </a:r>
            <a:endParaRPr lang="fr-FR" sz="1000" dirty="0">
              <a:solidFill>
                <a:srgbClr val="00A3A6"/>
              </a:solidFill>
              <a:latin typeface="+mj-lt"/>
            </a:endParaRPr>
          </a:p>
        </p:txBody>
      </p:sp>
    </p:spTree>
    <p:extLst>
      <p:ext uri="{BB962C8B-B14F-4D97-AF65-F5344CB8AC3E}">
        <p14:creationId xmlns:p14="http://schemas.microsoft.com/office/powerpoint/2010/main" val="1139621121"/>
      </p:ext>
    </p:extLst>
  </p:cSld>
  <p:clrMap bg1="lt1" tx1="dk1" bg2="lt2" tx2="dk2" accent1="accent1" accent2="accent2" accent3="accent3" accent4="accent4" accent5="accent5" accent6="accent6" hlink="hlink" folHlink="folHlink"/>
  <p:sldLayoutIdLst>
    <p:sldLayoutId id="2147483661" r:id="rId1"/>
    <p:sldLayoutId id="2147483660" r:id="rId2"/>
    <p:sldLayoutId id="2147483662" r:id="rId3"/>
  </p:sldLayoutIdLst>
  <p:txStyles>
    <p:titleStyle>
      <a:lvl1pPr marL="571500" indent="-571500" algn="l" defTabSz="914400" rtl="0" eaLnBrk="1" latinLnBrk="0" hangingPunct="1">
        <a:lnSpc>
          <a:spcPct val="90000"/>
        </a:lnSpc>
        <a:spcBef>
          <a:spcPct val="0"/>
        </a:spcBef>
        <a:buFontTx/>
        <a:buBlip>
          <a:blip r:embed="rId6"/>
        </a:buBlip>
        <a:defRPr sz="4400" b="1" kern="1200" baseline="0">
          <a:solidFill>
            <a:srgbClr val="00A3A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it-IT" dirty="0"/>
              <a:t>Optimization methods for Artificial Intelligence: Introduction</a:t>
            </a:r>
            <a:endParaRPr lang="fr-FR" dirty="0"/>
          </a:p>
        </p:txBody>
      </p:sp>
      <p:sp>
        <p:nvSpPr>
          <p:cNvPr id="5" name="Sous-titre 4"/>
          <p:cNvSpPr>
            <a:spLocks noGrp="1"/>
          </p:cNvSpPr>
          <p:nvPr>
            <p:ph type="subTitle" idx="1"/>
          </p:nvPr>
        </p:nvSpPr>
        <p:spPr/>
        <p:txBody>
          <a:bodyPr>
            <a:noAutofit/>
          </a:bodyPr>
          <a:lstStyle/>
          <a:p>
            <a:r>
              <a:rPr lang="fr-FR" dirty="0"/>
              <a:t>Alberto TONDA, Senior </a:t>
            </a:r>
            <a:r>
              <a:rPr lang="fr-FR" dirty="0" err="1"/>
              <a:t>Researcher</a:t>
            </a:r>
            <a:r>
              <a:rPr lang="fr-FR" dirty="0"/>
              <a:t> (DR)</a:t>
            </a:r>
          </a:p>
          <a:p>
            <a:r>
              <a:rPr lang="fr-FR" i="1" dirty="0"/>
              <a:t>UMR 518 MIA-PS (</a:t>
            </a:r>
            <a:r>
              <a:rPr lang="fr-FR" i="1" dirty="0" err="1"/>
              <a:t>Applied</a:t>
            </a:r>
            <a:r>
              <a:rPr lang="fr-FR" i="1" dirty="0"/>
              <a:t> </a:t>
            </a:r>
            <a:r>
              <a:rPr lang="fr-FR" i="1" dirty="0" err="1"/>
              <a:t>Mathematics</a:t>
            </a:r>
            <a:r>
              <a:rPr lang="fr-FR" i="1" dirty="0"/>
              <a:t> and Computer Science)</a:t>
            </a:r>
            <a:br>
              <a:rPr lang="fr-FR" i="1" dirty="0"/>
            </a:br>
            <a:r>
              <a:rPr lang="fr-FR" i="1" dirty="0"/>
              <a:t>INRAE, AgroParisTech, Université Paris-Saclay</a:t>
            </a:r>
          </a:p>
        </p:txBody>
      </p:sp>
    </p:spTree>
    <p:extLst>
      <p:ext uri="{BB962C8B-B14F-4D97-AF65-F5344CB8AC3E}">
        <p14:creationId xmlns:p14="http://schemas.microsoft.com/office/powerpoint/2010/main" val="1056445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What is Artificial Intelligence?</a:t>
            </a:r>
            <a:endParaRPr lang="en-US" dirty="0"/>
          </a:p>
        </p:txBody>
      </p:sp>
      <p:sp>
        <p:nvSpPr>
          <p:cNvPr id="7" name="Rectangle 6">
            <a:extLst>
              <a:ext uri="{FF2B5EF4-FFF2-40B4-BE49-F238E27FC236}">
                <a16:creationId xmlns:a16="http://schemas.microsoft.com/office/drawing/2014/main" id="{9EA5D9A5-851B-4C24-B458-1DF52E7364BA}"/>
              </a:ext>
            </a:extLst>
          </p:cNvPr>
          <p:cNvSpPr/>
          <p:nvPr/>
        </p:nvSpPr>
        <p:spPr>
          <a:xfrm>
            <a:off x="1060315" y="1342417"/>
            <a:ext cx="5035685" cy="4630366"/>
          </a:xfrm>
          <a:prstGeom prst="rect">
            <a:avLst/>
          </a:prstGeom>
          <a:solidFill>
            <a:schemeClr val="accent6">
              <a:lumMod val="75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it-IT" sz="4800" dirty="0"/>
              <a:t>NARROW / WEAK</a:t>
            </a:r>
          </a:p>
          <a:p>
            <a:r>
              <a:rPr lang="it-IT" sz="2400" i="1" dirty="0"/>
              <a:t>Focused on a specific task</a:t>
            </a:r>
          </a:p>
          <a:p>
            <a:endParaRPr lang="it-IT" sz="2400" i="1" dirty="0"/>
          </a:p>
          <a:p>
            <a:pPr marL="285750" indent="-285750">
              <a:buFontTx/>
              <a:buChar char="-"/>
            </a:pPr>
            <a:r>
              <a:rPr lang="it-IT" sz="2400" dirty="0"/>
              <a:t>Symbolic AI</a:t>
            </a:r>
          </a:p>
          <a:p>
            <a:pPr marL="285750" indent="-285750">
              <a:buFontTx/>
              <a:buChar char="-"/>
            </a:pPr>
            <a:r>
              <a:rPr lang="it-IT" sz="2400" dirty="0"/>
              <a:t>Rule-based systems</a:t>
            </a:r>
          </a:p>
          <a:p>
            <a:pPr marL="285750" indent="-285750">
              <a:buFontTx/>
              <a:buChar char="-"/>
            </a:pPr>
            <a:r>
              <a:rPr lang="it-IT" sz="2400" dirty="0"/>
              <a:t>Machine learning</a:t>
            </a:r>
          </a:p>
          <a:p>
            <a:pPr marL="742950" lvl="1" indent="-285750">
              <a:buFontTx/>
              <a:buChar char="-"/>
            </a:pPr>
            <a:r>
              <a:rPr lang="it-IT" sz="2400" dirty="0"/>
              <a:t>Supervised, unsupervised</a:t>
            </a:r>
          </a:p>
          <a:p>
            <a:pPr marL="742950" lvl="1" indent="-285750">
              <a:buFontTx/>
              <a:buChar char="-"/>
            </a:pPr>
            <a:r>
              <a:rPr lang="it-IT" sz="2400" dirty="0"/>
              <a:t>Natural language processing</a:t>
            </a:r>
          </a:p>
          <a:p>
            <a:pPr marL="742950" lvl="1" indent="-285750">
              <a:buFontTx/>
              <a:buChar char="-"/>
            </a:pPr>
            <a:r>
              <a:rPr lang="it-IT" sz="2400" dirty="0"/>
              <a:t>Image recognition/segmentation</a:t>
            </a:r>
          </a:p>
          <a:p>
            <a:pPr marL="285750" indent="-285750">
              <a:buFontTx/>
              <a:buChar char="-"/>
            </a:pPr>
            <a:r>
              <a:rPr lang="it-IT" sz="2400" dirty="0"/>
              <a:t>Reinforcement learning</a:t>
            </a:r>
          </a:p>
          <a:p>
            <a:pPr marL="285750" indent="-285750">
              <a:buFontTx/>
              <a:buChar char="-"/>
            </a:pPr>
            <a:r>
              <a:rPr lang="it-IT" sz="2400" dirty="0"/>
              <a:t>Neuro-symbolic AI</a:t>
            </a:r>
            <a:endParaRPr lang="en-US" sz="2400" dirty="0"/>
          </a:p>
        </p:txBody>
      </p:sp>
      <p:sp>
        <p:nvSpPr>
          <p:cNvPr id="8" name="Rectangle 7">
            <a:extLst>
              <a:ext uri="{FF2B5EF4-FFF2-40B4-BE49-F238E27FC236}">
                <a16:creationId xmlns:a16="http://schemas.microsoft.com/office/drawing/2014/main" id="{56EA8B0A-F67B-4756-BA37-51C5CCB68B71}"/>
              </a:ext>
            </a:extLst>
          </p:cNvPr>
          <p:cNvSpPr/>
          <p:nvPr/>
        </p:nvSpPr>
        <p:spPr>
          <a:xfrm>
            <a:off x="6318115" y="1342417"/>
            <a:ext cx="5035685" cy="4630366"/>
          </a:xfrm>
          <a:prstGeom prst="rect">
            <a:avLst/>
          </a:prstGeom>
          <a:solidFill>
            <a:srgbClr val="FF7979"/>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4800" b="0" i="0" u="none" strike="noStrike" kern="1200" cap="none" spc="0" normalizeH="0" baseline="0" noProof="0" dirty="0">
                <a:ln>
                  <a:noFill/>
                </a:ln>
                <a:solidFill>
                  <a:prstClr val="white"/>
                </a:solidFill>
                <a:effectLst/>
                <a:uLnTx/>
                <a:uFillTx/>
                <a:latin typeface="Calibri" panose="020F0502020204030204"/>
                <a:ea typeface="+mn-ea"/>
                <a:cs typeface="+mn-cs"/>
              </a:rPr>
              <a:t>GENERAL (AGI)</a:t>
            </a:r>
          </a:p>
          <a:p>
            <a:pPr marR="0" lvl="0" algn="l" defTabSz="914400" rtl="0" eaLnBrk="1" fontAlgn="auto" latinLnBrk="0" hangingPunct="1">
              <a:lnSpc>
                <a:spcPct val="100000"/>
              </a:lnSpc>
              <a:spcBef>
                <a:spcPts val="0"/>
              </a:spcBef>
              <a:spcAft>
                <a:spcPts val="0"/>
              </a:spcAft>
              <a:buClrTx/>
              <a:buSzTx/>
              <a:tabLst/>
              <a:defRPr/>
            </a:pPr>
            <a:r>
              <a:rPr kumimoji="0" lang="it-IT" sz="2400" b="0" i="1" u="none" strike="noStrike" kern="1200" cap="none" spc="0" normalizeH="0" baseline="0" noProof="0" dirty="0">
                <a:ln>
                  <a:noFill/>
                </a:ln>
                <a:solidFill>
                  <a:prstClr val="white"/>
                </a:solidFill>
                <a:effectLst/>
                <a:uLnTx/>
                <a:uFillTx/>
                <a:latin typeface="Calibri" panose="020F0502020204030204"/>
                <a:ea typeface="+mn-ea"/>
                <a:cs typeface="+mn-cs"/>
              </a:rPr>
              <a:t>Can perform any type of (human?) task</a:t>
            </a:r>
          </a:p>
          <a:p>
            <a:pPr marR="0" lvl="0" algn="l" defTabSz="914400" rtl="0" eaLnBrk="1" fontAlgn="auto" latinLnBrk="0" hangingPunct="1">
              <a:lnSpc>
                <a:spcPct val="100000"/>
              </a:lnSpc>
              <a:spcBef>
                <a:spcPts val="0"/>
              </a:spcBef>
              <a:spcAft>
                <a:spcPts val="0"/>
              </a:spcAft>
              <a:buClrTx/>
              <a:buSzTx/>
              <a:tabLst/>
              <a:defRPr/>
            </a:pPr>
            <a:endParaRPr kumimoji="0" lang="it-IT" sz="2400" b="0" i="1"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it-IT" sz="3600" b="0" i="0" u="none" strike="noStrike" kern="1200" cap="none" spc="0" normalizeH="0" baseline="0" noProof="0" dirty="0">
                <a:ln>
                  <a:noFill/>
                </a:ln>
                <a:solidFill>
                  <a:prstClr val="white"/>
                </a:solidFill>
                <a:effectLst/>
                <a:uLnTx/>
                <a:uFillTx/>
                <a:latin typeface="Calibri" panose="020F0502020204030204"/>
                <a:ea typeface="+mn-ea"/>
                <a:cs typeface="+mn-cs"/>
              </a:rPr>
              <a:t>Does not exist (...yet?)</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it-IT" sz="2400" dirty="0">
                <a:solidFill>
                  <a:prstClr val="white"/>
                </a:solidFill>
                <a:latin typeface="Calibri" panose="020F0502020204030204"/>
              </a:rPr>
              <a:t>Closest thing is NLP: Large Language Models (LLM) like ChatGPT</a:t>
            </a:r>
            <a:endParaRPr lang="en-US" sz="2400" dirty="0"/>
          </a:p>
        </p:txBody>
      </p:sp>
    </p:spTree>
    <p:extLst>
      <p:ext uri="{BB962C8B-B14F-4D97-AF65-F5344CB8AC3E}">
        <p14:creationId xmlns:p14="http://schemas.microsoft.com/office/powerpoint/2010/main" val="1681117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What is Artificial Intelligence?</a:t>
            </a:r>
            <a:endParaRPr lang="en-US" dirty="0"/>
          </a:p>
        </p:txBody>
      </p:sp>
      <p:sp>
        <p:nvSpPr>
          <p:cNvPr id="3" name="Espace réservé du texte 2">
            <a:extLst>
              <a:ext uri="{FF2B5EF4-FFF2-40B4-BE49-F238E27FC236}">
                <a16:creationId xmlns:a16="http://schemas.microsoft.com/office/drawing/2014/main" id="{9F050655-F2E6-48B2-90E3-A6E11C511879}"/>
              </a:ext>
            </a:extLst>
          </p:cNvPr>
          <p:cNvSpPr>
            <a:spLocks noGrp="1"/>
          </p:cNvSpPr>
          <p:nvPr>
            <p:ph type="body" sz="quarter" idx="10"/>
          </p:nvPr>
        </p:nvSpPr>
        <p:spPr/>
        <p:txBody>
          <a:bodyPr/>
          <a:lstStyle/>
          <a:p>
            <a:r>
              <a:rPr lang="it-IT" dirty="0"/>
              <a:t>Symbolic manipulation</a:t>
            </a:r>
          </a:p>
          <a:p>
            <a:pPr lvl="1"/>
            <a:r>
              <a:rPr lang="it-IT" dirty="0"/>
              <a:t>Reality is </a:t>
            </a:r>
            <a:r>
              <a:rPr lang="it-IT" i="1" dirty="0"/>
              <a:t>continuous</a:t>
            </a:r>
            <a:r>
              <a:rPr lang="it-IT" dirty="0"/>
              <a:t> (with good approximation)</a:t>
            </a:r>
          </a:p>
          <a:p>
            <a:pPr lvl="1"/>
            <a:r>
              <a:rPr lang="it-IT" dirty="0"/>
              <a:t>Symbols are </a:t>
            </a:r>
            <a:r>
              <a:rPr lang="it-IT" i="1" dirty="0"/>
              <a:t>discrete</a:t>
            </a:r>
            <a:r>
              <a:rPr lang="it-IT" dirty="0"/>
              <a:t>, and humans are good at using them</a:t>
            </a:r>
            <a:endParaRPr lang="it-IT" i="1" dirty="0"/>
          </a:p>
        </p:txBody>
      </p:sp>
      <p:pic>
        <p:nvPicPr>
          <p:cNvPr id="5" name="Image 4">
            <a:extLst>
              <a:ext uri="{FF2B5EF4-FFF2-40B4-BE49-F238E27FC236}">
                <a16:creationId xmlns:a16="http://schemas.microsoft.com/office/drawing/2014/main" id="{FD922CE6-8BBD-467D-A0AF-9D5E1C2FEB4B}"/>
              </a:ext>
            </a:extLst>
          </p:cNvPr>
          <p:cNvPicPr>
            <a:picLocks noChangeAspect="1"/>
          </p:cNvPicPr>
          <p:nvPr/>
        </p:nvPicPr>
        <p:blipFill>
          <a:blip r:embed="rId2"/>
          <a:stretch>
            <a:fillRect/>
          </a:stretch>
        </p:blipFill>
        <p:spPr>
          <a:xfrm>
            <a:off x="1027521" y="3115559"/>
            <a:ext cx="5043237" cy="2738486"/>
          </a:xfrm>
          <a:prstGeom prst="rect">
            <a:avLst/>
          </a:prstGeom>
        </p:spPr>
      </p:pic>
      <p:pic>
        <p:nvPicPr>
          <p:cNvPr id="1026" name="Picture 2" descr="r/technicallythetruth - Everything in the universe is either a duck or not a duck">
            <a:extLst>
              <a:ext uri="{FF2B5EF4-FFF2-40B4-BE49-F238E27FC236}">
                <a16:creationId xmlns:a16="http://schemas.microsoft.com/office/drawing/2014/main" id="{D91FBC63-9AA3-4425-B871-A6C6DF996BE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8171" y="3114753"/>
            <a:ext cx="3606308" cy="2738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006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What is Artificial Intelligence?</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it-IT" dirty="0"/>
              <a:t>Symbols seem normal and natural, map into the real world (in linguistic, it’s called </a:t>
            </a:r>
            <a:r>
              <a:rPr lang="it-IT" i="1" dirty="0"/>
              <a:t>extension</a:t>
            </a:r>
            <a:r>
              <a:rPr lang="it-IT" dirty="0"/>
              <a:t>)</a:t>
            </a:r>
          </a:p>
          <a:p>
            <a:r>
              <a:rPr lang="it-IT" dirty="0"/>
              <a:t>Natural language is a powerful human symbol manipulator</a:t>
            </a:r>
          </a:p>
          <a:p>
            <a:r>
              <a:rPr lang="it-IT" dirty="0"/>
              <a:t>However, there is chaos hidden under the surface</a:t>
            </a:r>
          </a:p>
          <a:p>
            <a:pPr lvl="1"/>
            <a:r>
              <a:rPr lang="en-US" dirty="0"/>
              <a:t>What is the reality of a </a:t>
            </a:r>
            <a:r>
              <a:rPr lang="en-US" i="1" dirty="0"/>
              <a:t>river</a:t>
            </a:r>
            <a:r>
              <a:rPr lang="en-US" dirty="0"/>
              <a:t>?</a:t>
            </a:r>
          </a:p>
          <a:p>
            <a:pPr lvl="1"/>
            <a:r>
              <a:rPr lang="en-US" dirty="0"/>
              <a:t>What is the reality of a </a:t>
            </a:r>
            <a:r>
              <a:rPr lang="en-US" i="1" dirty="0"/>
              <a:t>chair</a:t>
            </a:r>
            <a:r>
              <a:rPr lang="en-US" dirty="0"/>
              <a:t>?</a:t>
            </a:r>
          </a:p>
          <a:p>
            <a:pPr lvl="1"/>
            <a:r>
              <a:rPr lang="en-US" dirty="0"/>
              <a:t>What is the reality of a </a:t>
            </a:r>
            <a:r>
              <a:rPr lang="en-US" i="1" dirty="0"/>
              <a:t>number</a:t>
            </a:r>
            <a:r>
              <a:rPr lang="en-US" dirty="0"/>
              <a:t>?</a:t>
            </a:r>
          </a:p>
          <a:p>
            <a:r>
              <a:rPr lang="en-US" dirty="0"/>
              <a:t>In general, really hard to define, but we grasp it intuitively</a:t>
            </a:r>
          </a:p>
          <a:p>
            <a:r>
              <a:rPr lang="en-US" dirty="0"/>
              <a:t>Entire fields of research on this (neuroscience, cognitive, …)</a:t>
            </a:r>
          </a:p>
        </p:txBody>
      </p:sp>
    </p:spTree>
    <p:extLst>
      <p:ext uri="{BB962C8B-B14F-4D97-AF65-F5344CB8AC3E}">
        <p14:creationId xmlns:p14="http://schemas.microsoft.com/office/powerpoint/2010/main" val="3221690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err="1"/>
              <a:t>Outline</a:t>
            </a:r>
            <a:endParaRPr lang="fr-FR" dirty="0"/>
          </a:p>
        </p:txBody>
      </p:sp>
      <p:sp>
        <p:nvSpPr>
          <p:cNvPr id="5" name="Espace réservé du texte 4"/>
          <p:cNvSpPr>
            <a:spLocks noGrp="1"/>
          </p:cNvSpPr>
          <p:nvPr>
            <p:ph type="body" sz="quarter" idx="10"/>
          </p:nvPr>
        </p:nvSpPr>
        <p:spPr/>
        <p:txBody>
          <a:bodyPr>
            <a:noAutofit/>
          </a:bodyPr>
          <a:lstStyle/>
          <a:p>
            <a:r>
              <a:rPr lang="it-IT" dirty="0"/>
              <a:t>What is this class about?</a:t>
            </a:r>
          </a:p>
          <a:p>
            <a:r>
              <a:rPr lang="it-IT" dirty="0"/>
              <a:t>Who am I?</a:t>
            </a:r>
          </a:p>
          <a:p>
            <a:r>
              <a:rPr lang="it-IT" dirty="0"/>
              <a:t>What is optimization?</a:t>
            </a:r>
          </a:p>
          <a:p>
            <a:r>
              <a:rPr lang="it-IT" dirty="0"/>
              <a:t>What is Artificial Intelligence?</a:t>
            </a:r>
          </a:p>
          <a:p>
            <a:r>
              <a:rPr lang="it-IT" dirty="0"/>
              <a:t>Is optimization a type of Artificial Intelligence?</a:t>
            </a:r>
          </a:p>
          <a:p>
            <a:r>
              <a:rPr lang="it-IT" dirty="0"/>
              <a:t>What is the relationship between AI and optimization?</a:t>
            </a:r>
          </a:p>
          <a:p>
            <a:r>
              <a:rPr lang="it-IT" dirty="0"/>
              <a:t>Why are we still here? </a:t>
            </a:r>
            <a:r>
              <a:rPr lang="it-IT" i="1" dirty="0"/>
              <a:t>Just to suffer? </a:t>
            </a:r>
            <a:r>
              <a:rPr lang="en-US" i="1" dirty="0"/>
              <a:t>Every night, I can feel my leg... And my arm... even my fingers... The body I've lost... the comrades I've lost... won't stop hurting... It's like they're all still there. You feel it, too, don't you? I'm </a:t>
            </a:r>
            <a:r>
              <a:rPr lang="en-US" i="1" dirty="0" err="1"/>
              <a:t>gonna</a:t>
            </a:r>
            <a:r>
              <a:rPr lang="en-US" i="1" dirty="0"/>
              <a:t> make them give back our past!</a:t>
            </a:r>
            <a:endParaRPr lang="it-IT" i="1" dirty="0"/>
          </a:p>
        </p:txBody>
      </p:sp>
    </p:spTree>
    <p:extLst>
      <p:ext uri="{BB962C8B-B14F-4D97-AF65-F5344CB8AC3E}">
        <p14:creationId xmlns:p14="http://schemas.microsoft.com/office/powerpoint/2010/main" val="454349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4A858-CA64-44B1-922B-4F94EAD12CCB}"/>
              </a:ext>
            </a:extLst>
          </p:cNvPr>
          <p:cNvSpPr>
            <a:spLocks noGrp="1"/>
          </p:cNvSpPr>
          <p:nvPr>
            <p:ph type="title"/>
          </p:nvPr>
        </p:nvSpPr>
        <p:spPr/>
        <p:txBody>
          <a:bodyPr/>
          <a:lstStyle/>
          <a:p>
            <a:r>
              <a:rPr lang="it-IT" dirty="0"/>
              <a:t>What is this class about?</a:t>
            </a:r>
            <a:endParaRPr lang="en-US" dirty="0"/>
          </a:p>
        </p:txBody>
      </p:sp>
      <p:sp>
        <p:nvSpPr>
          <p:cNvPr id="3" name="Espace réservé du texte 2">
            <a:extLst>
              <a:ext uri="{FF2B5EF4-FFF2-40B4-BE49-F238E27FC236}">
                <a16:creationId xmlns:a16="http://schemas.microsoft.com/office/drawing/2014/main" id="{BB5606FD-04C9-4630-A9A9-4BAC26946C2C}"/>
              </a:ext>
            </a:extLst>
          </p:cNvPr>
          <p:cNvSpPr>
            <a:spLocks noGrp="1"/>
          </p:cNvSpPr>
          <p:nvPr>
            <p:ph type="body" sz="quarter" idx="10"/>
          </p:nvPr>
        </p:nvSpPr>
        <p:spPr/>
        <p:txBody>
          <a:bodyPr>
            <a:normAutofit/>
          </a:bodyPr>
          <a:lstStyle/>
          <a:p>
            <a:r>
              <a:rPr lang="it-IT" dirty="0"/>
              <a:t>Optimization!</a:t>
            </a:r>
          </a:p>
          <a:p>
            <a:pPr lvl="1"/>
            <a:r>
              <a:rPr lang="it-IT" dirty="0"/>
              <a:t>Overview of optimization techniques, when/how to use them</a:t>
            </a:r>
          </a:p>
          <a:p>
            <a:pPr lvl="1"/>
            <a:r>
              <a:rPr lang="it-IT" dirty="0"/>
              <a:t>How these techniques power modern Artificial Intelligence</a:t>
            </a:r>
          </a:p>
          <a:p>
            <a:pPr lvl="1"/>
            <a:r>
              <a:rPr lang="it-IT" dirty="0"/>
              <a:t>Optimization to improve performance of AI methods</a:t>
            </a:r>
          </a:p>
          <a:p>
            <a:r>
              <a:rPr lang="it-IT" dirty="0"/>
              <a:t>At the end of the class, you should know</a:t>
            </a:r>
          </a:p>
          <a:p>
            <a:pPr lvl="1"/>
            <a:r>
              <a:rPr lang="it-IT" dirty="0"/>
              <a:t>What kind of technique is more appriopriate to different kinds of problems</a:t>
            </a:r>
          </a:p>
          <a:p>
            <a:pPr lvl="1"/>
            <a:r>
              <a:rPr lang="it-IT" dirty="0"/>
              <a:t>How (several) AI systems work, especially for Machine Learning</a:t>
            </a:r>
          </a:p>
          <a:p>
            <a:pPr lvl="1"/>
            <a:r>
              <a:rPr lang="it-IT" dirty="0"/>
              <a:t>How to perform hyperparameter optimization for your AI applications</a:t>
            </a:r>
          </a:p>
          <a:p>
            <a:endParaRPr lang="en-US" dirty="0"/>
          </a:p>
        </p:txBody>
      </p:sp>
    </p:spTree>
    <p:extLst>
      <p:ext uri="{BB962C8B-B14F-4D97-AF65-F5344CB8AC3E}">
        <p14:creationId xmlns:p14="http://schemas.microsoft.com/office/powerpoint/2010/main" val="491872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52D00C-B651-4C34-B0C2-F66ACE962D88}"/>
              </a:ext>
            </a:extLst>
          </p:cNvPr>
          <p:cNvSpPr>
            <a:spLocks noGrp="1"/>
          </p:cNvSpPr>
          <p:nvPr>
            <p:ph type="title"/>
          </p:nvPr>
        </p:nvSpPr>
        <p:spPr/>
        <p:txBody>
          <a:bodyPr/>
          <a:lstStyle/>
          <a:p>
            <a:r>
              <a:rPr lang="it-IT" dirty="0"/>
              <a:t>Who am I?</a:t>
            </a:r>
            <a:endParaRPr lang="en-US" dirty="0"/>
          </a:p>
        </p:txBody>
      </p:sp>
      <p:sp>
        <p:nvSpPr>
          <p:cNvPr id="3" name="Espace réservé du texte 2">
            <a:extLst>
              <a:ext uri="{FF2B5EF4-FFF2-40B4-BE49-F238E27FC236}">
                <a16:creationId xmlns:a16="http://schemas.microsoft.com/office/drawing/2014/main" id="{F7BA5FCD-3509-40BD-A256-54FAD13A5F1A}"/>
              </a:ext>
            </a:extLst>
          </p:cNvPr>
          <p:cNvSpPr>
            <a:spLocks noGrp="1"/>
          </p:cNvSpPr>
          <p:nvPr>
            <p:ph type="body" sz="quarter" idx="10"/>
          </p:nvPr>
        </p:nvSpPr>
        <p:spPr/>
        <p:txBody>
          <a:bodyPr>
            <a:noAutofit/>
          </a:bodyPr>
          <a:lstStyle/>
          <a:p>
            <a:r>
              <a:rPr lang="en-US" dirty="0"/>
              <a:t>Career</a:t>
            </a:r>
          </a:p>
          <a:p>
            <a:pPr lvl="1"/>
            <a:r>
              <a:rPr lang="en-US" dirty="0"/>
              <a:t>Bachelor and Master in Computer Science Engineering</a:t>
            </a:r>
          </a:p>
          <a:p>
            <a:pPr lvl="1"/>
            <a:r>
              <a:rPr lang="en-US" dirty="0"/>
              <a:t>Ph.D. from </a:t>
            </a:r>
            <a:r>
              <a:rPr lang="en-US" dirty="0" err="1"/>
              <a:t>Politecnico</a:t>
            </a:r>
            <a:r>
              <a:rPr lang="en-US" dirty="0"/>
              <a:t> di Torino, Italy, in 2011</a:t>
            </a:r>
          </a:p>
          <a:p>
            <a:pPr lvl="1"/>
            <a:r>
              <a:rPr lang="en-US" dirty="0"/>
              <a:t>Permanent researcher in France since 2012 (INRAE)</a:t>
            </a:r>
          </a:p>
          <a:p>
            <a:pPr lvl="1"/>
            <a:r>
              <a:rPr lang="en-US" dirty="0"/>
              <a:t>Senior researcher since 2023</a:t>
            </a:r>
          </a:p>
          <a:p>
            <a:r>
              <a:rPr lang="en-US" dirty="0"/>
              <a:t>Research interests</a:t>
            </a:r>
          </a:p>
          <a:p>
            <a:pPr lvl="1"/>
            <a:r>
              <a:rPr lang="en-US" dirty="0"/>
              <a:t>Stochastic optimization</a:t>
            </a:r>
          </a:p>
          <a:p>
            <a:pPr lvl="1"/>
            <a:r>
              <a:rPr lang="en-US" dirty="0"/>
              <a:t>Machine learning (Explainable AI)</a:t>
            </a:r>
          </a:p>
          <a:p>
            <a:pPr lvl="1"/>
            <a:r>
              <a:rPr lang="en-US" dirty="0"/>
              <a:t>Applied to biological/agri-food data</a:t>
            </a:r>
          </a:p>
          <a:p>
            <a:pPr lvl="1"/>
            <a:r>
              <a:rPr lang="en-US" dirty="0"/>
              <a:t>Mostly applied research</a:t>
            </a:r>
          </a:p>
        </p:txBody>
      </p:sp>
      <p:pic>
        <p:nvPicPr>
          <p:cNvPr id="4" name="Picture 2" descr="Image result for polandball italy france">
            <a:extLst>
              <a:ext uri="{FF2B5EF4-FFF2-40B4-BE49-F238E27FC236}">
                <a16:creationId xmlns:a16="http://schemas.microsoft.com/office/drawing/2014/main" id="{83A51F7B-A966-419B-8382-5C79D76BF39F}"/>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6930"/>
          <a:stretch/>
        </p:blipFill>
        <p:spPr bwMode="auto">
          <a:xfrm>
            <a:off x="6985262" y="3314570"/>
            <a:ext cx="5206738" cy="2974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667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234B6-6DE7-4400-B38B-559A02222C52}"/>
              </a:ext>
            </a:extLst>
          </p:cNvPr>
          <p:cNvSpPr>
            <a:spLocks noGrp="1"/>
          </p:cNvSpPr>
          <p:nvPr>
            <p:ph type="title"/>
          </p:nvPr>
        </p:nvSpPr>
        <p:spPr/>
        <p:txBody>
          <a:bodyPr/>
          <a:lstStyle/>
          <a:p>
            <a:r>
              <a:rPr lang="it-IT" dirty="0"/>
              <a:t>What is optimization?</a:t>
            </a:r>
            <a:endParaRPr lang="en-US" dirty="0"/>
          </a:p>
        </p:txBody>
      </p:sp>
      <p:sp>
        <p:nvSpPr>
          <p:cNvPr id="3" name="Espace réservé du texte 2">
            <a:extLst>
              <a:ext uri="{FF2B5EF4-FFF2-40B4-BE49-F238E27FC236}">
                <a16:creationId xmlns:a16="http://schemas.microsoft.com/office/drawing/2014/main" id="{5067E361-E602-45DA-BEE8-E06A55F756B2}"/>
              </a:ext>
            </a:extLst>
          </p:cNvPr>
          <p:cNvSpPr>
            <a:spLocks noGrp="1"/>
          </p:cNvSpPr>
          <p:nvPr>
            <p:ph type="body" sz="quarter" idx="10"/>
          </p:nvPr>
        </p:nvSpPr>
        <p:spPr/>
        <p:txBody>
          <a:bodyPr/>
          <a:lstStyle/>
          <a:p>
            <a:r>
              <a:rPr lang="it-IT" dirty="0"/>
              <a:t>Nearly every choice is an optimization problem</a:t>
            </a:r>
          </a:p>
          <a:p>
            <a:pPr lvl="1"/>
            <a:r>
              <a:rPr lang="it-IT" dirty="0"/>
              <a:t>Shape of a car to minimize wind resistance</a:t>
            </a:r>
          </a:p>
          <a:p>
            <a:pPr lvl="1"/>
            <a:r>
              <a:rPr lang="it-IT" dirty="0"/>
              <a:t>Values of the weights of a neural network to best perform a task</a:t>
            </a:r>
          </a:p>
          <a:p>
            <a:pPr lvl="1"/>
            <a:r>
              <a:rPr lang="it-IT" dirty="0"/>
              <a:t>Weight distribution in a plane to minimize shaking</a:t>
            </a:r>
          </a:p>
          <a:p>
            <a:pPr lvl="1"/>
            <a:r>
              <a:rPr lang="it-IT" dirty="0"/>
              <a:t>Pick a stock market portfolio to maximize revenue</a:t>
            </a:r>
          </a:p>
          <a:p>
            <a:pPr lvl="1"/>
            <a:r>
              <a:rPr lang="it-IT" dirty="0"/>
              <a:t>Trace route inside a city to reach a point as fast as possible</a:t>
            </a:r>
          </a:p>
          <a:p>
            <a:pPr lvl="1"/>
            <a:r>
              <a:rPr lang="it-IT" dirty="0"/>
              <a:t>Choose career that makes you satisfied and happy</a:t>
            </a:r>
          </a:p>
          <a:p>
            <a:pPr lvl="1"/>
            <a:r>
              <a:rPr lang="it-IT" dirty="0"/>
              <a:t>...</a:t>
            </a:r>
            <a:endParaRPr lang="en-US" dirty="0"/>
          </a:p>
        </p:txBody>
      </p:sp>
    </p:spTree>
    <p:extLst>
      <p:ext uri="{BB962C8B-B14F-4D97-AF65-F5344CB8AC3E}">
        <p14:creationId xmlns:p14="http://schemas.microsoft.com/office/powerpoint/2010/main" val="3621434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234B6-6DE7-4400-B38B-559A02222C52}"/>
              </a:ext>
            </a:extLst>
          </p:cNvPr>
          <p:cNvSpPr>
            <a:spLocks noGrp="1"/>
          </p:cNvSpPr>
          <p:nvPr>
            <p:ph type="title"/>
          </p:nvPr>
        </p:nvSpPr>
        <p:spPr/>
        <p:txBody>
          <a:bodyPr/>
          <a:lstStyle/>
          <a:p>
            <a:r>
              <a:rPr lang="it-IT" dirty="0"/>
              <a:t>What is optimization?</a:t>
            </a:r>
            <a:endParaRPr lang="en-US" dirty="0"/>
          </a:p>
        </p:txBody>
      </p:sp>
      <p:sp>
        <p:nvSpPr>
          <p:cNvPr id="3" name="Espace réservé du texte 2">
            <a:extLst>
              <a:ext uri="{FF2B5EF4-FFF2-40B4-BE49-F238E27FC236}">
                <a16:creationId xmlns:a16="http://schemas.microsoft.com/office/drawing/2014/main" id="{5067E361-E602-45DA-BEE8-E06A55F756B2}"/>
              </a:ext>
            </a:extLst>
          </p:cNvPr>
          <p:cNvSpPr>
            <a:spLocks noGrp="1"/>
          </p:cNvSpPr>
          <p:nvPr>
            <p:ph type="body" sz="quarter" idx="10"/>
          </p:nvPr>
        </p:nvSpPr>
        <p:spPr/>
        <p:txBody>
          <a:bodyPr/>
          <a:lstStyle/>
          <a:p>
            <a:r>
              <a:rPr lang="it-IT" dirty="0"/>
              <a:t>Nearly every choice is an optimization problem</a:t>
            </a:r>
          </a:p>
          <a:p>
            <a:pPr lvl="1"/>
            <a:r>
              <a:rPr lang="it-IT" dirty="0"/>
              <a:t>Shape of a car to </a:t>
            </a:r>
            <a:r>
              <a:rPr lang="it-IT" b="1" dirty="0"/>
              <a:t>minimize wind resistance</a:t>
            </a:r>
          </a:p>
          <a:p>
            <a:pPr lvl="1"/>
            <a:r>
              <a:rPr lang="it-IT" dirty="0"/>
              <a:t>Values of the weights of a neural network to </a:t>
            </a:r>
            <a:r>
              <a:rPr lang="it-IT" b="1" dirty="0"/>
              <a:t>best perform a task</a:t>
            </a:r>
          </a:p>
          <a:p>
            <a:pPr lvl="1"/>
            <a:r>
              <a:rPr lang="it-IT" dirty="0"/>
              <a:t>Weight distribution in a plane to </a:t>
            </a:r>
            <a:r>
              <a:rPr lang="it-IT" b="1" dirty="0"/>
              <a:t>minimize shaking</a:t>
            </a:r>
          </a:p>
          <a:p>
            <a:pPr lvl="1"/>
            <a:r>
              <a:rPr lang="it-IT" dirty="0"/>
              <a:t>Pick a stock market portfolio to </a:t>
            </a:r>
            <a:r>
              <a:rPr lang="it-IT" b="1" dirty="0"/>
              <a:t>maximize revenue</a:t>
            </a:r>
          </a:p>
          <a:p>
            <a:pPr lvl="1"/>
            <a:r>
              <a:rPr lang="it-IT" dirty="0"/>
              <a:t>Trace route inside a city to </a:t>
            </a:r>
            <a:r>
              <a:rPr lang="it-IT" b="1" dirty="0"/>
              <a:t>reach a point as fast as possible</a:t>
            </a:r>
          </a:p>
          <a:p>
            <a:pPr lvl="1"/>
            <a:r>
              <a:rPr lang="it-IT" dirty="0"/>
              <a:t>Choose career that </a:t>
            </a:r>
            <a:r>
              <a:rPr lang="it-IT" b="1" dirty="0"/>
              <a:t>makes you satisfied and happy</a:t>
            </a:r>
          </a:p>
          <a:p>
            <a:pPr lvl="1"/>
            <a:r>
              <a:rPr lang="it-IT" dirty="0"/>
              <a:t>...</a:t>
            </a:r>
            <a:endParaRPr lang="en-US" dirty="0"/>
          </a:p>
        </p:txBody>
      </p:sp>
      <p:sp>
        <p:nvSpPr>
          <p:cNvPr id="4" name="Rectangle 3">
            <a:extLst>
              <a:ext uri="{FF2B5EF4-FFF2-40B4-BE49-F238E27FC236}">
                <a16:creationId xmlns:a16="http://schemas.microsoft.com/office/drawing/2014/main" id="{DE010185-EA89-4A75-A7C6-3D10BA25D8EB}"/>
              </a:ext>
            </a:extLst>
          </p:cNvPr>
          <p:cNvSpPr/>
          <p:nvPr/>
        </p:nvSpPr>
        <p:spPr>
          <a:xfrm>
            <a:off x="3197258" y="4911365"/>
            <a:ext cx="5797484" cy="1187777"/>
          </a:xfrm>
          <a:prstGeom prst="rect">
            <a:avLst/>
          </a:prstGeom>
          <a:solidFill>
            <a:srgbClr val="00A3A6"/>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4400" dirty="0"/>
              <a:t>OBJECTIVE FUNCTION</a:t>
            </a:r>
            <a:endParaRPr lang="en-US" sz="4400" dirty="0"/>
          </a:p>
        </p:txBody>
      </p:sp>
    </p:spTree>
    <p:extLst>
      <p:ext uri="{BB962C8B-B14F-4D97-AF65-F5344CB8AC3E}">
        <p14:creationId xmlns:p14="http://schemas.microsoft.com/office/powerpoint/2010/main" val="3104649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234B6-6DE7-4400-B38B-559A02222C52}"/>
              </a:ext>
            </a:extLst>
          </p:cNvPr>
          <p:cNvSpPr>
            <a:spLocks noGrp="1"/>
          </p:cNvSpPr>
          <p:nvPr>
            <p:ph type="title"/>
          </p:nvPr>
        </p:nvSpPr>
        <p:spPr/>
        <p:txBody>
          <a:bodyPr/>
          <a:lstStyle/>
          <a:p>
            <a:r>
              <a:rPr lang="it-IT" dirty="0"/>
              <a:t>What is optimization?</a:t>
            </a:r>
            <a:endParaRPr lang="en-US" dirty="0"/>
          </a:p>
        </p:txBody>
      </p:sp>
      <p:sp>
        <p:nvSpPr>
          <p:cNvPr id="3" name="Espace réservé du texte 2">
            <a:extLst>
              <a:ext uri="{FF2B5EF4-FFF2-40B4-BE49-F238E27FC236}">
                <a16:creationId xmlns:a16="http://schemas.microsoft.com/office/drawing/2014/main" id="{5067E361-E602-45DA-BEE8-E06A55F756B2}"/>
              </a:ext>
            </a:extLst>
          </p:cNvPr>
          <p:cNvSpPr>
            <a:spLocks noGrp="1"/>
          </p:cNvSpPr>
          <p:nvPr>
            <p:ph type="body" sz="quarter" idx="10"/>
          </p:nvPr>
        </p:nvSpPr>
        <p:spPr/>
        <p:txBody>
          <a:bodyPr/>
          <a:lstStyle/>
          <a:p>
            <a:r>
              <a:rPr lang="it-IT" dirty="0"/>
              <a:t>Nearly every choice is an optimization problem</a:t>
            </a:r>
          </a:p>
          <a:p>
            <a:pPr lvl="1"/>
            <a:r>
              <a:rPr lang="it-IT" dirty="0"/>
              <a:t>Shape of a car to </a:t>
            </a:r>
            <a:r>
              <a:rPr lang="it-IT" b="1" dirty="0"/>
              <a:t>minimize wind resistance</a:t>
            </a:r>
          </a:p>
          <a:p>
            <a:pPr lvl="1"/>
            <a:r>
              <a:rPr lang="it-IT" dirty="0"/>
              <a:t>Values of the weights of a neural network to </a:t>
            </a:r>
            <a:r>
              <a:rPr lang="it-IT" b="1" dirty="0"/>
              <a:t>best perform a task</a:t>
            </a:r>
          </a:p>
          <a:p>
            <a:pPr lvl="1"/>
            <a:r>
              <a:rPr lang="it-IT" dirty="0"/>
              <a:t>Weight distribution in a plane to </a:t>
            </a:r>
            <a:r>
              <a:rPr lang="it-IT" b="1" dirty="0"/>
              <a:t>minimize shaking</a:t>
            </a:r>
          </a:p>
          <a:p>
            <a:pPr lvl="1"/>
            <a:r>
              <a:rPr lang="it-IT" dirty="0"/>
              <a:t>Pick a stock market portfolio to </a:t>
            </a:r>
            <a:r>
              <a:rPr lang="it-IT" b="1" dirty="0"/>
              <a:t>maximize revenue</a:t>
            </a:r>
          </a:p>
          <a:p>
            <a:pPr lvl="1"/>
            <a:r>
              <a:rPr lang="it-IT" dirty="0"/>
              <a:t>Trace route inside a city to </a:t>
            </a:r>
            <a:r>
              <a:rPr lang="it-IT" b="1" dirty="0"/>
              <a:t>reach a point as fast as possible</a:t>
            </a:r>
          </a:p>
          <a:p>
            <a:pPr lvl="1"/>
            <a:r>
              <a:rPr lang="it-IT" dirty="0"/>
              <a:t>Choose career that </a:t>
            </a:r>
            <a:r>
              <a:rPr lang="it-IT" b="1" dirty="0"/>
              <a:t>makes you satisfied and happy</a:t>
            </a:r>
          </a:p>
          <a:p>
            <a:pPr lvl="1"/>
            <a:r>
              <a:rPr lang="it-IT" dirty="0"/>
              <a:t>...</a:t>
            </a:r>
            <a:endParaRPr lang="en-US" dirty="0"/>
          </a:p>
        </p:txBody>
      </p:sp>
      <p:sp>
        <p:nvSpPr>
          <p:cNvPr id="4" name="Rectangle 3">
            <a:extLst>
              <a:ext uri="{FF2B5EF4-FFF2-40B4-BE49-F238E27FC236}">
                <a16:creationId xmlns:a16="http://schemas.microsoft.com/office/drawing/2014/main" id="{DE010185-EA89-4A75-A7C6-3D10BA25D8EB}"/>
              </a:ext>
            </a:extLst>
          </p:cNvPr>
          <p:cNvSpPr/>
          <p:nvPr/>
        </p:nvSpPr>
        <p:spPr>
          <a:xfrm>
            <a:off x="3197258" y="4911365"/>
            <a:ext cx="5797484" cy="1187777"/>
          </a:xfrm>
          <a:prstGeom prst="rect">
            <a:avLst/>
          </a:prstGeom>
          <a:solidFill>
            <a:srgbClr val="00A3A6"/>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4400" dirty="0"/>
              <a:t>OBJECTIVE FUNCTION</a:t>
            </a:r>
            <a:endParaRPr lang="en-US" sz="4400" dirty="0"/>
          </a:p>
        </p:txBody>
      </p:sp>
      <p:sp>
        <p:nvSpPr>
          <p:cNvPr id="5" name="Bulle narrative : rectangle 4">
            <a:extLst>
              <a:ext uri="{FF2B5EF4-FFF2-40B4-BE49-F238E27FC236}">
                <a16:creationId xmlns:a16="http://schemas.microsoft.com/office/drawing/2014/main" id="{AB7EF8CC-4B8B-4C44-B6F1-589001E67254}"/>
              </a:ext>
            </a:extLst>
          </p:cNvPr>
          <p:cNvSpPr/>
          <p:nvPr/>
        </p:nvSpPr>
        <p:spPr>
          <a:xfrm>
            <a:off x="9846691" y="4911365"/>
            <a:ext cx="1791092" cy="763572"/>
          </a:xfrm>
          <a:prstGeom prst="wedgeRectCallout">
            <a:avLst>
              <a:gd name="adj1" fmla="val -108728"/>
              <a:gd name="adj2" fmla="val -20216"/>
            </a:avLst>
          </a:prstGeom>
          <a:solidFill>
            <a:srgbClr val="00CC99"/>
          </a:solidFill>
          <a:ln w="28575">
            <a:solidFill>
              <a:schemeClr val="accent6">
                <a:lumMod val="5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it-IT" dirty="0"/>
              <a:t>COST FUNCTION</a:t>
            </a:r>
            <a:endParaRPr lang="en-US" dirty="0"/>
          </a:p>
        </p:txBody>
      </p:sp>
      <p:sp>
        <p:nvSpPr>
          <p:cNvPr id="6" name="Bulle narrative : rectangle 5">
            <a:extLst>
              <a:ext uri="{FF2B5EF4-FFF2-40B4-BE49-F238E27FC236}">
                <a16:creationId xmlns:a16="http://schemas.microsoft.com/office/drawing/2014/main" id="{CDF17709-6DFC-4F94-9EAC-0EDBDB0478B2}"/>
              </a:ext>
            </a:extLst>
          </p:cNvPr>
          <p:cNvSpPr/>
          <p:nvPr/>
        </p:nvSpPr>
        <p:spPr>
          <a:xfrm>
            <a:off x="311085" y="5316718"/>
            <a:ext cx="2048758" cy="763572"/>
          </a:xfrm>
          <a:prstGeom prst="wedgeRectCallout">
            <a:avLst>
              <a:gd name="adj1" fmla="val 104956"/>
              <a:gd name="adj2" fmla="val 13118"/>
            </a:avLst>
          </a:prstGeom>
          <a:ln w="28575">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t>FITNESS FUNCTION</a:t>
            </a:r>
            <a:endParaRPr lang="en-US" dirty="0"/>
          </a:p>
        </p:txBody>
      </p:sp>
    </p:spTree>
    <p:extLst>
      <p:ext uri="{BB962C8B-B14F-4D97-AF65-F5344CB8AC3E}">
        <p14:creationId xmlns:p14="http://schemas.microsoft.com/office/powerpoint/2010/main" val="845854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234B6-6DE7-4400-B38B-559A02222C52}"/>
              </a:ext>
            </a:extLst>
          </p:cNvPr>
          <p:cNvSpPr>
            <a:spLocks noGrp="1"/>
          </p:cNvSpPr>
          <p:nvPr>
            <p:ph type="title"/>
          </p:nvPr>
        </p:nvSpPr>
        <p:spPr/>
        <p:txBody>
          <a:bodyPr/>
          <a:lstStyle/>
          <a:p>
            <a:r>
              <a:rPr lang="it-IT" dirty="0"/>
              <a:t>What is optimization?</a:t>
            </a:r>
            <a:endParaRPr lang="en-US" dirty="0"/>
          </a:p>
        </p:txBody>
      </p:sp>
      <p:sp>
        <p:nvSpPr>
          <p:cNvPr id="3" name="Espace réservé du texte 2">
            <a:extLst>
              <a:ext uri="{FF2B5EF4-FFF2-40B4-BE49-F238E27FC236}">
                <a16:creationId xmlns:a16="http://schemas.microsoft.com/office/drawing/2014/main" id="{5067E361-E602-45DA-BEE8-E06A55F756B2}"/>
              </a:ext>
            </a:extLst>
          </p:cNvPr>
          <p:cNvSpPr>
            <a:spLocks noGrp="1"/>
          </p:cNvSpPr>
          <p:nvPr>
            <p:ph type="body" sz="quarter" idx="10"/>
          </p:nvPr>
        </p:nvSpPr>
        <p:spPr/>
        <p:txBody>
          <a:bodyPr/>
          <a:lstStyle/>
          <a:p>
            <a:r>
              <a:rPr lang="it-IT" dirty="0"/>
              <a:t>Objective function</a:t>
            </a:r>
          </a:p>
          <a:p>
            <a:pPr lvl="1"/>
            <a:r>
              <a:rPr lang="it-IT" dirty="0"/>
              <a:t>Measure of goodness of a candidate solution</a:t>
            </a:r>
          </a:p>
          <a:p>
            <a:pPr lvl="1"/>
            <a:r>
              <a:rPr lang="it-IT" dirty="0"/>
              <a:t>Quantitative, not qualitative (unless we can somehow sort it)</a:t>
            </a:r>
          </a:p>
          <a:p>
            <a:pPr lvl="1"/>
            <a:r>
              <a:rPr lang="it-IT" dirty="0"/>
              <a:t>Good candidate solutions are usually close to other good solutions</a:t>
            </a:r>
          </a:p>
          <a:p>
            <a:r>
              <a:rPr lang="it-IT" dirty="0"/>
              <a:t>Candidate solutions</a:t>
            </a:r>
          </a:p>
          <a:p>
            <a:pPr lvl="1"/>
            <a:r>
              <a:rPr lang="it-IT" dirty="0"/>
              <a:t>Possible inputs of the objective function</a:t>
            </a:r>
          </a:p>
          <a:p>
            <a:pPr lvl="1"/>
            <a:r>
              <a:rPr lang="it-IT" dirty="0"/>
              <a:t>High-level description that includes all possible solutions</a:t>
            </a:r>
          </a:p>
        </p:txBody>
      </p:sp>
    </p:spTree>
    <p:extLst>
      <p:ext uri="{BB962C8B-B14F-4D97-AF65-F5344CB8AC3E}">
        <p14:creationId xmlns:p14="http://schemas.microsoft.com/office/powerpoint/2010/main" val="960008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What is Artificial Intelligence?</a:t>
            </a:r>
            <a:endParaRPr lang="en-US" dirty="0"/>
          </a:p>
        </p:txBody>
      </p:sp>
      <p:sp>
        <p:nvSpPr>
          <p:cNvPr id="3" name="Espace réservé du texte 2">
            <a:extLst>
              <a:ext uri="{FF2B5EF4-FFF2-40B4-BE49-F238E27FC236}">
                <a16:creationId xmlns:a16="http://schemas.microsoft.com/office/drawing/2014/main" id="{9F050655-F2E6-48B2-90E3-A6E11C511879}"/>
              </a:ext>
            </a:extLst>
          </p:cNvPr>
          <p:cNvSpPr>
            <a:spLocks noGrp="1"/>
          </p:cNvSpPr>
          <p:nvPr>
            <p:ph type="body" sz="quarter" idx="10"/>
          </p:nvPr>
        </p:nvSpPr>
        <p:spPr/>
        <p:txBody>
          <a:bodyPr/>
          <a:lstStyle/>
          <a:p>
            <a:r>
              <a:rPr lang="it-IT" dirty="0"/>
              <a:t>Short answer, there is no clear definition</a:t>
            </a:r>
          </a:p>
          <a:p>
            <a:pPr lvl="1"/>
            <a:r>
              <a:rPr lang="it-IT" dirty="0"/>
              <a:t>We do not have a good definition of </a:t>
            </a:r>
            <a:r>
              <a:rPr lang="it-IT" i="1" dirty="0"/>
              <a:t>intelligence</a:t>
            </a:r>
            <a:r>
              <a:rPr lang="it-IT" dirty="0"/>
              <a:t>, so...</a:t>
            </a:r>
          </a:p>
          <a:p>
            <a:pPr lvl="1"/>
            <a:r>
              <a:rPr lang="it-IT" dirty="0"/>
              <a:t>Broadly speaking, AI defines a </a:t>
            </a:r>
            <a:r>
              <a:rPr lang="it-IT" i="1" dirty="0"/>
              <a:t>field</a:t>
            </a:r>
            <a:r>
              <a:rPr lang="it-IT" dirty="0"/>
              <a:t> more than a </a:t>
            </a:r>
            <a:r>
              <a:rPr lang="it-IT" i="1" dirty="0"/>
              <a:t>method</a:t>
            </a:r>
          </a:p>
          <a:p>
            <a:pPr lvl="1"/>
            <a:r>
              <a:rPr lang="it-IT" dirty="0"/>
              <a:t>Machine learning, reinforcement learning, symbolic AI, ...</a:t>
            </a:r>
          </a:p>
          <a:p>
            <a:r>
              <a:rPr lang="it-IT" dirty="0"/>
              <a:t>When a non-biological being successfully completes a task commonly believed to require biological intelligence</a:t>
            </a:r>
          </a:p>
          <a:p>
            <a:r>
              <a:rPr lang="it-IT" dirty="0"/>
              <a:t>Perceiving, synthesizing, and inferring information</a:t>
            </a:r>
          </a:p>
          <a:p>
            <a:r>
              <a:rPr lang="it-IT" dirty="0"/>
              <a:t>How do we </a:t>
            </a:r>
            <a:r>
              <a:rPr lang="it-IT" i="1" dirty="0"/>
              <a:t>measure</a:t>
            </a:r>
            <a:r>
              <a:rPr lang="it-IT" dirty="0"/>
              <a:t> intelligence?</a:t>
            </a:r>
            <a:endParaRPr lang="en-US" dirty="0"/>
          </a:p>
        </p:txBody>
      </p:sp>
    </p:spTree>
    <p:extLst>
      <p:ext uri="{BB962C8B-B14F-4D97-AF65-F5344CB8AC3E}">
        <p14:creationId xmlns:p14="http://schemas.microsoft.com/office/powerpoint/2010/main" val="130469326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790</Words>
  <Application>Microsoft Office PowerPoint</Application>
  <PresentationFormat>Grand écran</PresentationFormat>
  <Paragraphs>108</Paragraphs>
  <Slides>12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Arial</vt:lpstr>
      <vt:lpstr>Calibri</vt:lpstr>
      <vt:lpstr>Calibri Light</vt:lpstr>
      <vt:lpstr>Raleway</vt:lpstr>
      <vt:lpstr>Thème Office</vt:lpstr>
      <vt:lpstr>Optimization methods for Artificial Intelligence: Introduction</vt:lpstr>
      <vt:lpstr>Outline</vt:lpstr>
      <vt:lpstr>What is this class about?</vt:lpstr>
      <vt:lpstr>Who am I?</vt:lpstr>
      <vt:lpstr>What is optimization?</vt:lpstr>
      <vt:lpstr>What is optimization?</vt:lpstr>
      <vt:lpstr>What is optimization?</vt:lpstr>
      <vt:lpstr>What is optimization?</vt:lpstr>
      <vt:lpstr>What is Artificial Intelligence?</vt:lpstr>
      <vt:lpstr>What is Artificial Intelligence?</vt:lpstr>
      <vt:lpstr>What is Artificial Intelligence?</vt:lpstr>
      <vt:lpstr>What is Artificial Intelligence?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Alberto Tonda</dc:creator>
  <cp:lastModifiedBy>Alberto Tonda</cp:lastModifiedBy>
  <cp:revision>75</cp:revision>
  <dcterms:created xsi:type="dcterms:W3CDTF">2020-06-05T13:14:31Z</dcterms:created>
  <dcterms:modified xsi:type="dcterms:W3CDTF">2023-05-17T16:05:11Z</dcterms:modified>
</cp:coreProperties>
</file>