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4" r:id="rId3"/>
    <p:sldId id="265" r:id="rId4"/>
    <p:sldId id="260" r:id="rId5"/>
    <p:sldId id="261" r:id="rId6"/>
    <p:sldId id="263" r:id="rId7"/>
    <p:sldId id="266" r:id="rId8"/>
    <p:sldId id="267" r:id="rId9"/>
    <p:sldId id="268" r:id="rId10"/>
    <p:sldId id="269" r:id="rId11"/>
    <p:sldId id="270" r:id="rId12"/>
    <p:sldId id="259" r:id="rId13"/>
    <p:sldId id="271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453C9-A5A1-4ED6-BC8C-4D2541D95B0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EFB65-7AFF-4457-B889-FD2A0E77D0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3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happens when you pass the image through the network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EFB65-7AFF-4457-B889-FD2A0E77D0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1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ERRATA AND OMISSIS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800" dirty="0"/>
              <a:t>Errata and omissis</a:t>
            </a:r>
            <a:endParaRPr lang="fr-FR" sz="88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8CF97F-C9A5-43B6-98C8-B8099FEB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Omissis</a:t>
            </a:r>
            <a:r>
              <a:rPr lang="en-US" dirty="0"/>
              <a:t>: where is the SoftMax?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D977B2-2038-4E70-A8BB-464C4DF379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i="1" dirty="0"/>
              <a:t>logit</a:t>
            </a:r>
            <a:r>
              <a:rPr lang="en-US" dirty="0"/>
              <a:t>?!?</a:t>
            </a:r>
          </a:p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301B29-31AC-4091-B067-FC8327EBB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81" t="65536" r="38937" b="20442"/>
          <a:stretch/>
        </p:blipFill>
        <p:spPr>
          <a:xfrm>
            <a:off x="1140643" y="1996125"/>
            <a:ext cx="5581277" cy="1074656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6F7C3FEE-CB8C-49C4-BBB2-7737FA1A566F}"/>
              </a:ext>
            </a:extLst>
          </p:cNvPr>
          <p:cNvSpPr/>
          <p:nvPr/>
        </p:nvSpPr>
        <p:spPr>
          <a:xfrm>
            <a:off x="1574277" y="2273037"/>
            <a:ext cx="3469064" cy="5208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52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8CF97F-C9A5-43B6-98C8-B8099FEB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Omissis</a:t>
            </a:r>
            <a:r>
              <a:rPr lang="en-US" dirty="0"/>
              <a:t>: where is the SoftMax?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D977B2-2038-4E70-A8BB-464C4DF379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i="1" dirty="0"/>
              <a:t>logit</a:t>
            </a:r>
            <a:r>
              <a:rPr lang="en-US" dirty="0"/>
              <a:t>?!?</a:t>
            </a:r>
          </a:p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301B29-31AC-4091-B067-FC8327EBB3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81" t="65536" r="38937" b="20442"/>
          <a:stretch/>
        </p:blipFill>
        <p:spPr>
          <a:xfrm>
            <a:off x="1140643" y="1996125"/>
            <a:ext cx="5581277" cy="1074656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6F7C3FEE-CB8C-49C4-BBB2-7737FA1A566F}"/>
              </a:ext>
            </a:extLst>
          </p:cNvPr>
          <p:cNvSpPr/>
          <p:nvPr/>
        </p:nvSpPr>
        <p:spPr>
          <a:xfrm>
            <a:off x="1574277" y="2273037"/>
            <a:ext cx="3469064" cy="5208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01DFCF4-93DA-4CFB-902E-6B7FBDFAB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968" y="1912402"/>
            <a:ext cx="8059275" cy="207674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523F410-C711-467D-AE02-1B791797D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78922"/>
            <a:ext cx="11155332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74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A15117-FF2D-40E5-9C54-3133EDE8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Omissis</a:t>
            </a:r>
            <a:r>
              <a:rPr lang="en-US" dirty="0"/>
              <a:t>: GPU vs CPU test?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AD3A6F-2D77-4069-8E39-5AA0F80821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BAB624F-CA05-49B3-B109-A318A3F95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57" y="2904692"/>
            <a:ext cx="5077534" cy="85737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249392F-B611-44BF-B7A3-546762207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351" y="1508996"/>
            <a:ext cx="9659698" cy="48584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C297F25-F03E-4472-9351-E3D8191156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000"/>
          <a:stretch/>
        </p:blipFill>
        <p:spPr>
          <a:xfrm>
            <a:off x="6167448" y="2914218"/>
            <a:ext cx="5125165" cy="85737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DCD6675-3EC1-4C7A-B372-DFF2117D3C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30"/>
          <a:stretch/>
        </p:blipFill>
        <p:spPr>
          <a:xfrm>
            <a:off x="1100623" y="3771588"/>
            <a:ext cx="4498762" cy="83831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42D4982-EE18-40EC-9572-8E6B90DDB348}"/>
              </a:ext>
            </a:extLst>
          </p:cNvPr>
          <p:cNvSpPr txBox="1"/>
          <p:nvPr/>
        </p:nvSpPr>
        <p:spPr>
          <a:xfrm>
            <a:off x="2638280" y="2385531"/>
            <a:ext cx="1423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CPU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4791C53-6732-4180-9E8A-91D5A02A620D}"/>
              </a:ext>
            </a:extLst>
          </p:cNvPr>
          <p:cNvSpPr txBox="1"/>
          <p:nvPr/>
        </p:nvSpPr>
        <p:spPr>
          <a:xfrm>
            <a:off x="7909434" y="2385531"/>
            <a:ext cx="1423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GPU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1DFD33C9-5FEB-46DE-B9F4-BA4ACDB4E7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621" y="3790252"/>
            <a:ext cx="4677428" cy="80021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58D903F-3373-47DC-90D2-EBA72D4D3B3D}"/>
              </a:ext>
            </a:extLst>
          </p:cNvPr>
          <p:cNvSpPr txBox="1"/>
          <p:nvPr/>
        </p:nvSpPr>
        <p:spPr>
          <a:xfrm>
            <a:off x="4187072" y="5021629"/>
            <a:ext cx="3817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~3.78x speed 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8D62E4-0D4D-4312-8D7C-FE8EAD148B56}"/>
              </a:ext>
            </a:extLst>
          </p:cNvPr>
          <p:cNvSpPr/>
          <p:nvPr/>
        </p:nvSpPr>
        <p:spPr>
          <a:xfrm>
            <a:off x="838200" y="2990038"/>
            <a:ext cx="5329248" cy="8002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igne de multiplication 7">
            <a:extLst>
              <a:ext uri="{FF2B5EF4-FFF2-40B4-BE49-F238E27FC236}">
                <a16:creationId xmlns:a16="http://schemas.microsoft.com/office/drawing/2014/main" id="{A7C15774-8EBA-472F-B382-E27BF0EAC477}"/>
              </a:ext>
            </a:extLst>
          </p:cNvPr>
          <p:cNvSpPr/>
          <p:nvPr/>
        </p:nvSpPr>
        <p:spPr>
          <a:xfrm>
            <a:off x="-88783" y="2914218"/>
            <a:ext cx="926983" cy="857370"/>
          </a:xfrm>
          <a:prstGeom prst="mathMultiply">
            <a:avLst>
              <a:gd name="adj1" fmla="val 6813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00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DB6693-085E-4D50-AF72-D6D04441C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5DC695-141F-40AE-9C9D-3B4657D7DD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9CE1734-084A-4F40-8E17-5E544DBF3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543"/>
          <a:stretch/>
        </p:blipFill>
        <p:spPr>
          <a:xfrm>
            <a:off x="121763" y="1082661"/>
            <a:ext cx="7833655" cy="4460300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F41E07A4-B6CE-4A4A-9639-6880868673C9}"/>
              </a:ext>
            </a:extLst>
          </p:cNvPr>
          <p:cNvGrpSpPr/>
          <p:nvPr/>
        </p:nvGrpSpPr>
        <p:grpSpPr>
          <a:xfrm>
            <a:off x="5822867" y="4274507"/>
            <a:ext cx="6350279" cy="2320270"/>
            <a:chOff x="3860814" y="3425426"/>
            <a:chExt cx="7711914" cy="2863529"/>
          </a:xfrm>
        </p:grpSpPr>
        <p:pic>
          <p:nvPicPr>
            <p:cNvPr id="4" name="Picture 8" descr="Risultati immagini per munch scream">
              <a:extLst>
                <a:ext uri="{FF2B5EF4-FFF2-40B4-BE49-F238E27FC236}">
                  <a16:creationId xmlns:a16="http://schemas.microsoft.com/office/drawing/2014/main" id="{0B9CEF82-D464-4566-B646-D227EFCE2E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491140" y="3425426"/>
              <a:ext cx="2362200" cy="2851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CAD4F5FD-DD71-4E34-90DD-7D0003B54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1140" y="3425426"/>
              <a:ext cx="2262188" cy="2863529"/>
            </a:xfrm>
            <a:prstGeom prst="rect">
              <a:avLst/>
            </a:prstGeom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C2214F09-6D1F-49F3-93B9-07CC94FFA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0540" y="3425426"/>
              <a:ext cx="2262188" cy="2863529"/>
            </a:xfrm>
            <a:prstGeom prst="rect">
              <a:avLst/>
            </a:prstGeom>
          </p:spPr>
        </p:pic>
        <p:pic>
          <p:nvPicPr>
            <p:cNvPr id="7" name="Picture 6" descr="Risultati immagini per giovanni squillero">
              <a:extLst>
                <a:ext uri="{FF2B5EF4-FFF2-40B4-BE49-F238E27FC236}">
                  <a16:creationId xmlns:a16="http://schemas.microsoft.com/office/drawing/2014/main" id="{4F6B9A8F-FF04-4C57-B792-47B9947BC9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860814" y="3607927"/>
              <a:ext cx="2249326" cy="2653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167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DCEBBB-10A0-473F-98C2-2F8D37CB2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Errata: CNN features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1B1699-4A12-4A97-853A-F03ACAF96C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32BBE9-E8C2-4F5B-91DB-9CE4614981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183" b="50000"/>
          <a:stretch/>
        </p:blipFill>
        <p:spPr bwMode="auto">
          <a:xfrm>
            <a:off x="339365" y="1395054"/>
            <a:ext cx="5637229" cy="541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699417D-6937-4FDB-9E66-252605B5EC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6426898" y="1421547"/>
            <a:ext cx="5539645" cy="543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62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CE2681-AE6A-4DC9-B23E-495EC48C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Errata: CNN features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4AA0D7-AE87-417E-A37C-1DBA0EB38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These patterns are produced by a </a:t>
            </a:r>
            <a:r>
              <a:rPr lang="en-US" b="1" dirty="0"/>
              <a:t>visualization technique</a:t>
            </a:r>
          </a:p>
          <a:p>
            <a:r>
              <a:rPr lang="en-US" dirty="0"/>
              <a:t>Optimize image to maximize filter activation</a:t>
            </a:r>
          </a:p>
          <a:p>
            <a:r>
              <a:rPr lang="en-US" dirty="0"/>
              <a:t>More details later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02751F-F2CC-47CC-BC12-7C811FC36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678" y="3120255"/>
            <a:ext cx="5066122" cy="304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89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8E4A9-61A0-49B6-8B94-99F7F4FBE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Omissis</a:t>
            </a:r>
            <a:r>
              <a:rPr lang="en-US" dirty="0"/>
              <a:t>: computational graph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88019C-8DA4-4D60-AAE4-0EBF56D882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pytorchviz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7B111E8-3B2A-4980-87C1-402773429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22" y="2880080"/>
            <a:ext cx="7287642" cy="176237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9406B5C-0F2C-4673-B8C2-65664065FA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2031" y="1068876"/>
            <a:ext cx="3591426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0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8E4A9-61A0-49B6-8B94-99F7F4FBE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Omissis</a:t>
            </a:r>
            <a:r>
              <a:rPr lang="en-US" dirty="0"/>
              <a:t>: computational graph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88019C-8DA4-4D60-AAE4-0EBF56D882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E4A972F-FD61-42D2-BCF8-899B53F9F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625" y="1833152"/>
            <a:ext cx="4020111" cy="397247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4ED0856-22A9-4386-8113-2C37F19C5F4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47118" y="1057214"/>
            <a:ext cx="4406682" cy="525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8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8E4A9-61A0-49B6-8B94-99F7F4FBE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Omissis</a:t>
            </a:r>
            <a:r>
              <a:rPr lang="en-US" dirty="0"/>
              <a:t>: computational graph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88019C-8DA4-4D60-AAE4-0EBF56D882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A5AA9E0-D88E-429C-AFE0-3CD889CEC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2578"/>
            <a:ext cx="5229955" cy="44773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252F06C-0A1C-4713-9812-E222363407D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9653" y="886119"/>
            <a:ext cx="4271219" cy="575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2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88B8B5-C302-4D3C-81E0-3FA28BA36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Omissis</a:t>
            </a:r>
            <a:r>
              <a:rPr lang="en-US" dirty="0"/>
              <a:t>: computational graph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DD158A-DB79-432C-969E-9876EA385B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modified the notebook on basic </a:t>
            </a:r>
            <a:r>
              <a:rPr lang="en-US" dirty="0" err="1"/>
              <a:t>pytorch</a:t>
            </a:r>
            <a:r>
              <a:rPr lang="en-US" dirty="0"/>
              <a:t> concepts to add a visualization of the computational graph</a:t>
            </a:r>
          </a:p>
          <a:p>
            <a:pPr lvl="1"/>
            <a:r>
              <a:rPr lang="en-US" dirty="0"/>
              <a:t>Relying on an external library, </a:t>
            </a:r>
            <a:r>
              <a:rPr lang="en-US" b="1" dirty="0" err="1"/>
              <a:t>pytorchviz</a:t>
            </a:r>
            <a:endParaRPr lang="en-US" b="1" dirty="0"/>
          </a:p>
          <a:p>
            <a:pPr lvl="1"/>
            <a:r>
              <a:rPr lang="en-US" dirty="0"/>
              <a:t>Link is the same, so you can find it on the e-campus webpage</a:t>
            </a:r>
          </a:p>
        </p:txBody>
      </p:sp>
    </p:spTree>
    <p:extLst>
      <p:ext uri="{BB962C8B-B14F-4D97-AF65-F5344CB8AC3E}">
        <p14:creationId xmlns:p14="http://schemas.microsoft.com/office/powerpoint/2010/main" val="1669922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BBFAF-0B19-408B-BF1C-76B81984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Omissis</a:t>
            </a:r>
            <a:r>
              <a:rPr lang="en-US" dirty="0"/>
              <a:t>: where is the SoftMax?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91AB29-3A4A-417A-BEBB-B9A4970B2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grazed over classification</a:t>
            </a:r>
          </a:p>
          <a:p>
            <a:pPr lvl="1"/>
            <a:r>
              <a:rPr lang="en-US" dirty="0"/>
              <a:t>But in literature, output tensor is sent through SoftMax</a:t>
            </a:r>
          </a:p>
          <a:p>
            <a:pPr lvl="1"/>
            <a:r>
              <a:rPr lang="en-US" dirty="0"/>
              <a:t>SoftMax is used to get values in [0.0,1.0]</a:t>
            </a:r>
          </a:p>
          <a:p>
            <a:pPr lvl="1"/>
            <a:r>
              <a:rPr lang="en-US" dirty="0"/>
              <a:t>Sometimes called “class probabilities”, but </a:t>
            </a:r>
            <a:r>
              <a:rPr lang="en-US" b="1" dirty="0"/>
              <a:t>they are not</a:t>
            </a:r>
          </a:p>
          <a:p>
            <a:r>
              <a:rPr lang="en-US" dirty="0"/>
              <a:t>Where was the SoftMax? Was there an error in the code?</a:t>
            </a:r>
          </a:p>
        </p:txBody>
      </p:sp>
      <p:pic>
        <p:nvPicPr>
          <p:cNvPr id="1026" name="Picture 2" descr="Softmax Activation Function Explained | by Dario Radečić | Towards Data  Science">
            <a:extLst>
              <a:ext uri="{FF2B5EF4-FFF2-40B4-BE49-F238E27FC236}">
                <a16:creationId xmlns:a16="http://schemas.microsoft.com/office/drawing/2014/main" id="{DE0FD11F-3609-4F5A-A16D-642E049D4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056" y="4116895"/>
            <a:ext cx="4224436" cy="217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848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8CF97F-C9A5-43B6-98C8-B8099FEB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Omissis</a:t>
            </a:r>
            <a:r>
              <a:rPr lang="en-US" dirty="0"/>
              <a:t>: where is the SoftMax?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D977B2-2038-4E70-A8BB-464C4DF379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SoftMax is </a:t>
            </a:r>
            <a:r>
              <a:rPr lang="en-US" i="1" dirty="0"/>
              <a:t>inside</a:t>
            </a:r>
            <a:r>
              <a:rPr lang="en-US" dirty="0"/>
              <a:t> the loss function</a:t>
            </a:r>
          </a:p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301B29-31AC-4091-B067-FC8327EBB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35" y="2009993"/>
            <a:ext cx="10158063" cy="4168118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6F7C3FEE-CB8C-49C4-BBB2-7737FA1A566F}"/>
              </a:ext>
            </a:extLst>
          </p:cNvPr>
          <p:cNvSpPr/>
          <p:nvPr/>
        </p:nvSpPr>
        <p:spPr>
          <a:xfrm>
            <a:off x="4440025" y="4741682"/>
            <a:ext cx="1885361" cy="4524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422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Grand écran</PresentationFormat>
  <Paragraphs>35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Raleway</vt:lpstr>
      <vt:lpstr>Thème Office</vt:lpstr>
      <vt:lpstr>Errata and omissis</vt:lpstr>
      <vt:lpstr>Errata: CNN features</vt:lpstr>
      <vt:lpstr>Errata: CNN features</vt:lpstr>
      <vt:lpstr>Omissis: computational graph</vt:lpstr>
      <vt:lpstr>Omissis: computational graph</vt:lpstr>
      <vt:lpstr>Omissis: computational graph</vt:lpstr>
      <vt:lpstr>Omissis: computational graph</vt:lpstr>
      <vt:lpstr>Omissis: where is the SoftMax?</vt:lpstr>
      <vt:lpstr>Omissis: where is the SoftMax?</vt:lpstr>
      <vt:lpstr>Omissis: where is the SoftMax?</vt:lpstr>
      <vt:lpstr>Omissis: where is the SoftMax?</vt:lpstr>
      <vt:lpstr>Omissis: GPU vs CPU test?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66</cp:revision>
  <dcterms:created xsi:type="dcterms:W3CDTF">2020-06-05T13:14:31Z</dcterms:created>
  <dcterms:modified xsi:type="dcterms:W3CDTF">2024-04-08T08:33:58Z</dcterms:modified>
</cp:coreProperties>
</file>