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411" r:id="rId4"/>
    <p:sldId id="422" r:id="rId5"/>
    <p:sldId id="412" r:id="rId6"/>
    <p:sldId id="413" r:id="rId7"/>
    <p:sldId id="418" r:id="rId8"/>
    <p:sldId id="419" r:id="rId9"/>
    <p:sldId id="420" r:id="rId10"/>
    <p:sldId id="421" r:id="rId11"/>
    <p:sldId id="416" r:id="rId12"/>
    <p:sldId id="259" r:id="rId13"/>
    <p:sldId id="261" r:id="rId14"/>
    <p:sldId id="260" r:id="rId15"/>
    <p:sldId id="406" r:id="rId16"/>
    <p:sldId id="407" r:id="rId17"/>
    <p:sldId id="408" r:id="rId18"/>
    <p:sldId id="409" r:id="rId19"/>
    <p:sldId id="410" r:id="rId20"/>
    <p:sldId id="414" r:id="rId21"/>
    <p:sldId id="417" r:id="rId22"/>
    <p:sldId id="415" r:id="rId23"/>
    <p:sldId id="40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ADA"/>
    <a:srgbClr val="00CC99"/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7B43C-29D6-4652-97CC-8D4004F0763A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F76B-BA25-43A1-9258-C2F4325273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8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change the background image for LSTM cells in the description of how they 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horrible! I have so many questions! Why using two different activation functions? Where are the weights?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RECURRENT NEURAL NETWORKS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YCzL96nL7j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Recurrent Neural Networks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ADCC301B-38F4-45B3-90C6-C77D639BC236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8E7B113F-2F05-45C1-94DD-9C373D8F5317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D6974794-4392-4213-A5F8-4E08DDEDA0B2}"/>
                </a:ext>
              </a:extLst>
            </p:cNvPr>
            <p:cNvCxnSpPr>
              <a:cxnSpLocks/>
              <a:stCxn id="35" idx="0"/>
              <a:endCxn id="42" idx="2"/>
            </p:cNvCxnSpPr>
            <p:nvPr/>
          </p:nvCxnSpPr>
          <p:spPr>
            <a:xfrm flipH="1" flipV="1">
              <a:off x="7491162" y="2860788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>
              <a:extLst>
                <a:ext uri="{FF2B5EF4-FFF2-40B4-BE49-F238E27FC236}">
                  <a16:creationId xmlns:a16="http://schemas.microsoft.com/office/drawing/2014/main" id="{F7AB3A4F-9276-412D-ACC9-E255CDDAE3FF}"/>
                </a:ext>
              </a:extLst>
            </p:cNvPr>
            <p:cNvCxnSpPr>
              <a:cxnSpLocks/>
              <a:stCxn id="41" idx="0"/>
              <a:endCxn id="35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3A85AEA-CF50-40BD-98CD-18B8D9BE5A5B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3A85AEA-CF50-40BD-98CD-18B8D9BE5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71DD5B29-3AFE-48A9-8657-9339403B4B3C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71DD5B29-3AFE-48A9-8657-9339403B4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6CDDA1C8-A5E3-4F63-AA96-388119BD11FC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AF6EE6F3-A348-443B-8C08-2B9B17CC3EA4}"/>
                </a:ext>
              </a:extLst>
            </p:cNvPr>
            <p:cNvCxnSpPr>
              <a:cxnSpLocks/>
              <a:stCxn id="43" idx="0"/>
              <a:endCxn id="47" idx="2"/>
            </p:cNvCxnSpPr>
            <p:nvPr/>
          </p:nvCxnSpPr>
          <p:spPr>
            <a:xfrm flipH="1" flipV="1">
              <a:off x="4901938" y="2864670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138506E4-66AD-4903-9AE4-3FB4BFC82C53}"/>
                </a:ext>
              </a:extLst>
            </p:cNvPr>
            <p:cNvCxnSpPr>
              <a:cxnSpLocks/>
              <a:stCxn id="46" idx="0"/>
              <a:endCxn id="43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DCB1743F-BDE9-492D-894B-C09D71CAB097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DCB1743F-BDE9-492D-894B-C09D71CAB0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EDF34C4-CC96-43FC-A068-482B9863A903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EEDF34C4-CC96-43FC-A068-482B9863A9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52C1F6F4-4FB3-4B93-97E5-335BCCE9A6C0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B6B26D8B-B504-4AA8-B41C-A4B9BFAB385F}"/>
                </a:ext>
              </a:extLst>
            </p:cNvPr>
            <p:cNvCxnSpPr>
              <a:cxnSpLocks/>
              <a:stCxn id="48" idx="0"/>
              <a:endCxn id="52" idx="2"/>
            </p:cNvCxnSpPr>
            <p:nvPr/>
          </p:nvCxnSpPr>
          <p:spPr>
            <a:xfrm flipH="1" flipV="1">
              <a:off x="2683500" y="2864670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DDADBC15-CAD3-477E-88B7-12E32BE39DBD}"/>
                </a:ext>
              </a:extLst>
            </p:cNvPr>
            <p:cNvCxnSpPr>
              <a:cxnSpLocks/>
              <a:stCxn id="51" idx="0"/>
              <a:endCxn id="48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7263511F-42AC-42DB-BED0-95B82613EF1B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7263511F-42AC-42DB-BED0-95B82613EF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38A6C018-3A57-4CE7-AF18-988663EDA28D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38A6C018-3A57-4CE7-AF18-988663EDA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02861646-1F3B-4124-9B35-7070E7EE164D}"/>
                </a:ext>
              </a:extLst>
            </p:cNvPr>
            <p:cNvCxnSpPr>
              <a:stCxn id="48" idx="3"/>
              <a:endCxn id="43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EE9BE3B1-6DDA-4AF6-8077-A3C76689CEA3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EDE610DE-EDD4-462F-A44B-640024F8D603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87607C-7B03-4F50-A001-023C306CCC28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0.0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FB0B9E3A-FEC6-4474-B075-39AFEBCBE820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D57CFA45-3E8C-43AD-A191-8B6ECD3DA197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4D1E8022-A5E4-4F96-A5F6-70D410A99C94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7FC2C0E5-8859-4A4F-B25E-B52314E9895F}"/>
                </a:ext>
              </a:extLst>
            </p:cNvPr>
            <p:cNvSpPr/>
            <p:nvPr/>
          </p:nvSpPr>
          <p:spPr>
            <a:xfrm>
              <a:off x="4366580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61" name="Rectangle : coins arrondis 60">
              <a:extLst>
                <a:ext uri="{FF2B5EF4-FFF2-40B4-BE49-F238E27FC236}">
                  <a16:creationId xmlns:a16="http://schemas.microsoft.com/office/drawing/2014/main" id="{91465025-E9F8-40ED-BACA-0E593FCFCDFC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1CED27F-459B-43A7-BA2D-F3E84DC58921}"/>
              </a:ext>
            </a:extLst>
          </p:cNvPr>
          <p:cNvSpPr/>
          <p:nvPr/>
        </p:nvSpPr>
        <p:spPr>
          <a:xfrm rot="10800000">
            <a:off x="2799759" y="4351787"/>
            <a:ext cx="5882325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9003AE6A-1629-47B4-867E-52FE3E75BC7D}"/>
              </a:ext>
            </a:extLst>
          </p:cNvPr>
          <p:cNvSpPr/>
          <p:nvPr/>
        </p:nvSpPr>
        <p:spPr>
          <a:xfrm>
            <a:off x="8436991" y="5194169"/>
            <a:ext cx="3365368" cy="1065477"/>
          </a:xfrm>
          <a:prstGeom prst="wedgeRectCallout">
            <a:avLst>
              <a:gd name="adj1" fmla="val -61399"/>
              <a:gd name="adj2" fmla="val -1061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the weights are the same, but they have </a:t>
            </a:r>
            <a:r>
              <a:rPr lang="en-US" b="1" dirty="0"/>
              <a:t>different gradient values</a:t>
            </a:r>
            <a:r>
              <a:rPr lang="en-US" dirty="0"/>
              <a:t> at different “copy”!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528B91DA-44D3-453B-87FC-AB49A316D655}"/>
              </a:ext>
            </a:extLst>
          </p:cNvPr>
          <p:cNvSpPr/>
          <p:nvPr/>
        </p:nvSpPr>
        <p:spPr>
          <a:xfrm>
            <a:off x="8436991" y="2223301"/>
            <a:ext cx="3365368" cy="1065477"/>
          </a:xfrm>
          <a:prstGeom prst="wedgeRectCallout">
            <a:avLst>
              <a:gd name="adj1" fmla="val -60839"/>
              <a:gd name="adj2" fmla="val 1672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Solution: </a:t>
            </a:r>
            <a:r>
              <a:rPr lang="en-US" b="1" dirty="0"/>
              <a:t>accumulate gradients</a:t>
            </a:r>
            <a:r>
              <a:rPr lang="en-US" dirty="0"/>
              <a:t> before updating</a:t>
            </a:r>
          </a:p>
        </p:txBody>
      </p:sp>
    </p:spTree>
    <p:extLst>
      <p:ext uri="{BB962C8B-B14F-4D97-AF65-F5344CB8AC3E}">
        <p14:creationId xmlns:p14="http://schemas.microsoft.com/office/powerpoint/2010/main" val="209103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4DD91-CC58-49F7-9A4D-4BCCFCC6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CA3C420-EF39-452C-93B2-D6C99DDF01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Unrolling is a simple and effective technique</a:t>
                </a:r>
              </a:p>
              <a:p>
                <a:pPr lvl="1"/>
                <a:r>
                  <a:rPr lang="en-US" dirty="0"/>
                  <a:t>However, it factually creates </a:t>
                </a:r>
                <a:r>
                  <a:rPr lang="en-US" i="1" dirty="0"/>
                  <a:t>very deep </a:t>
                </a:r>
                <a:r>
                  <a:rPr lang="en-US" dirty="0"/>
                  <a:t>networks</a:t>
                </a:r>
              </a:p>
              <a:p>
                <a:pPr lvl="1"/>
                <a:r>
                  <a:rPr lang="en-US" dirty="0"/>
                  <a:t>Backpropagation through 1,000 layers can be an issue</a:t>
                </a:r>
              </a:p>
              <a:p>
                <a:r>
                  <a:rPr lang="en-US" dirty="0"/>
                  <a:t>Exploding gradient, e.g.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(1.01)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so big that it’s an issue representing them</a:t>
                </a:r>
              </a:p>
              <a:p>
                <a:pPr lvl="1"/>
                <a:r>
                  <a:rPr lang="en-US" dirty="0"/>
                  <a:t>But not only, HUGE gradient updates</a:t>
                </a:r>
              </a:p>
              <a:p>
                <a:r>
                  <a:rPr lang="en-US" dirty="0"/>
                  <a:t>Vanishing gradient, e.g.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(0.99)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Same issues as above with internal representation</a:t>
                </a:r>
              </a:p>
              <a:p>
                <a:pPr lvl="1"/>
                <a:r>
                  <a:rPr lang="en-US" dirty="0"/>
                  <a:t>And super-small gradient updates (run out of epochs)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CA3C420-EF39-452C-93B2-D6C99DDF0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19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EED4F-5892-474F-908C-9735D1CB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C2096F-608E-44B2-B2BF-C72CC5A704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solutions have been proposed</a:t>
            </a:r>
          </a:p>
          <a:p>
            <a:pPr lvl="1"/>
            <a:r>
              <a:rPr lang="en-US" b="1" dirty="0"/>
              <a:t>Gradient clipping</a:t>
            </a:r>
            <a:r>
              <a:rPr lang="en-US" dirty="0"/>
              <a:t> to solve exploding gradient, normalize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Long-Short Term Memory Networks (LSTMs)</a:t>
            </a:r>
          </a:p>
          <a:p>
            <a:pPr lvl="1"/>
            <a:r>
              <a:rPr lang="en-US" dirty="0"/>
              <a:t>New type of module, “reset” hidden state when needed</a:t>
            </a:r>
          </a:p>
          <a:p>
            <a:pPr lvl="1"/>
            <a:r>
              <a:rPr lang="en-US" dirty="0"/>
              <a:t>No weights on the path of updating the </a:t>
            </a:r>
          </a:p>
          <a:p>
            <a:pPr lvl="1"/>
            <a:r>
              <a:rPr lang="en-US" dirty="0"/>
              <a:t>Successful in practical applications</a:t>
            </a:r>
          </a:p>
        </p:txBody>
      </p:sp>
      <p:pic>
        <p:nvPicPr>
          <p:cNvPr id="210" name="Image 209">
            <a:extLst>
              <a:ext uri="{FF2B5EF4-FFF2-40B4-BE49-F238E27FC236}">
                <a16:creationId xmlns:a16="http://schemas.microsoft.com/office/drawing/2014/main" id="{9D591A58-73DE-4B46-A36C-E87D2DCE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0" y="2358582"/>
            <a:ext cx="5469777" cy="1411785"/>
          </a:xfrm>
          <a:prstGeom prst="rect">
            <a:avLst/>
          </a:prstGeom>
        </p:spPr>
      </p:pic>
      <p:sp>
        <p:nvSpPr>
          <p:cNvPr id="211" name="Bulle narrative : rectangle 210">
            <a:extLst>
              <a:ext uri="{FF2B5EF4-FFF2-40B4-BE49-F238E27FC236}">
                <a16:creationId xmlns:a16="http://schemas.microsoft.com/office/drawing/2014/main" id="{35DE804E-F019-4BFB-A931-E909900E28E8}"/>
              </a:ext>
            </a:extLst>
          </p:cNvPr>
          <p:cNvSpPr/>
          <p:nvPr/>
        </p:nvSpPr>
        <p:spPr>
          <a:xfrm>
            <a:off x="9030878" y="2950590"/>
            <a:ext cx="1932495" cy="754144"/>
          </a:xfrm>
          <a:prstGeom prst="wedgeRectCallout">
            <a:avLst>
              <a:gd name="adj1" fmla="val -139370"/>
              <a:gd name="adj2" fmla="val -2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here is the error function (loss)</a:t>
            </a:r>
          </a:p>
        </p:txBody>
      </p:sp>
    </p:spTree>
    <p:extLst>
      <p:ext uri="{BB962C8B-B14F-4D97-AF65-F5344CB8AC3E}">
        <p14:creationId xmlns:p14="http://schemas.microsoft.com/office/powerpoint/2010/main" val="32783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1E9D5A3E-EA92-4650-B336-166392FE10A2}"/>
              </a:ext>
            </a:extLst>
          </p:cNvPr>
          <p:cNvSpPr/>
          <p:nvPr/>
        </p:nvSpPr>
        <p:spPr>
          <a:xfrm>
            <a:off x="-188867" y="5236768"/>
            <a:ext cx="12622482" cy="162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à coins arrondis 53">
            <a:extLst>
              <a:ext uri="{FF2B5EF4-FFF2-40B4-BE49-F238E27FC236}">
                <a16:creationId xmlns:a16="http://schemas.microsoft.com/office/drawing/2014/main" id="{75E2BA33-3232-4128-AA26-95463566BC29}"/>
              </a:ext>
            </a:extLst>
          </p:cNvPr>
          <p:cNvSpPr/>
          <p:nvPr/>
        </p:nvSpPr>
        <p:spPr>
          <a:xfrm>
            <a:off x="8545488" y="770583"/>
            <a:ext cx="2808312" cy="53285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Legend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8D08C-9C7E-4E88-B067-D5E024A965B3}"/>
              </a:ext>
            </a:extLst>
          </p:cNvPr>
          <p:cNvSpPr/>
          <p:nvPr/>
        </p:nvSpPr>
        <p:spPr>
          <a:xfrm>
            <a:off x="3369045" y="446547"/>
            <a:ext cx="3979928" cy="5796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/>
              <a:t>LSTM unit</a:t>
            </a:r>
            <a:endParaRPr lang="fr-FR" sz="28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79BC1E5-47C5-4BF9-BE05-F3280A907AF5}"/>
              </a:ext>
            </a:extLst>
          </p:cNvPr>
          <p:cNvGrpSpPr/>
          <p:nvPr/>
        </p:nvGrpSpPr>
        <p:grpSpPr>
          <a:xfrm>
            <a:off x="7185470" y="1142079"/>
            <a:ext cx="288032" cy="288032"/>
            <a:chOff x="6588224" y="1340768"/>
            <a:chExt cx="288032" cy="28803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23815C3-A74D-487C-8EEF-B89D71601DB6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214FF87-DFC3-4915-90EC-386B0711B298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757E907-8BA5-4B14-9CDA-D9C323518F46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89B1E6C-3F65-422C-AF5C-174A32D3CBD4}"/>
              </a:ext>
            </a:extLst>
          </p:cNvPr>
          <p:cNvGrpSpPr/>
          <p:nvPr/>
        </p:nvGrpSpPr>
        <p:grpSpPr>
          <a:xfrm>
            <a:off x="4665190" y="3509191"/>
            <a:ext cx="288032" cy="288032"/>
            <a:chOff x="6588224" y="1844824"/>
            <a:chExt cx="288032" cy="288032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E0C0994-EAA7-462B-9782-882C3E1DA89D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D4FCDFD-3544-46EB-970E-DB86C309EA56}"/>
                </a:ext>
              </a:extLst>
            </p:cNvPr>
            <p:cNvCxnSpPr>
              <a:stCxn id="11" idx="7"/>
              <a:endCxn id="11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186A237-6836-4C20-B900-364D2078183C}"/>
                </a:ext>
              </a:extLst>
            </p:cNvPr>
            <p:cNvCxnSpPr>
              <a:stCxn id="11" idx="1"/>
              <a:endCxn id="11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DC0B989-CA8C-4F72-AE19-D6AF2E0C9FB9}"/>
              </a:ext>
            </a:extLst>
          </p:cNvPr>
          <p:cNvGrpSpPr/>
          <p:nvPr/>
        </p:nvGrpSpPr>
        <p:grpSpPr>
          <a:xfrm>
            <a:off x="3225030" y="3509191"/>
            <a:ext cx="288032" cy="288032"/>
            <a:chOff x="6588224" y="1340768"/>
            <a:chExt cx="288032" cy="288032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8C37B0D-DBFA-4C04-BAB1-14D93530FC3D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90C724-162C-4802-AA17-212DF54FFADC}"/>
                </a:ext>
              </a:extLst>
            </p:cNvPr>
            <p:cNvCxnSpPr>
              <a:stCxn id="15" idx="0"/>
              <a:endCxn id="15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139182E-2A1D-4722-960C-251B81CCBEAC}"/>
                </a:ext>
              </a:extLst>
            </p:cNvPr>
            <p:cNvCxnSpPr>
              <a:stCxn id="15" idx="2"/>
              <a:endCxn id="15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B67A1D0-E6FE-4660-98F1-1BFDA66515E0}"/>
              </a:ext>
            </a:extLst>
          </p:cNvPr>
          <p:cNvGrpSpPr/>
          <p:nvPr/>
        </p:nvGrpSpPr>
        <p:grpSpPr>
          <a:xfrm>
            <a:off x="8901306" y="1547535"/>
            <a:ext cx="288032" cy="288032"/>
            <a:chOff x="6588224" y="1340768"/>
            <a:chExt cx="288032" cy="288032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088D8C5-42DA-4BAB-9648-BFD80BB85B90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B329803B-6E7C-42AE-9980-3A94C7205BA2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BC7C8CB-6E92-437D-BDC1-EE48742F78B5}"/>
                </a:ext>
              </a:extLst>
            </p:cNvPr>
            <p:cNvCxnSpPr>
              <a:stCxn id="19" idx="2"/>
              <a:endCxn id="19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B44A97D-E23D-48A5-AE37-E704AB84D93C}"/>
              </a:ext>
            </a:extLst>
          </p:cNvPr>
          <p:cNvGrpSpPr/>
          <p:nvPr/>
        </p:nvGrpSpPr>
        <p:grpSpPr>
          <a:xfrm>
            <a:off x="5601294" y="6099175"/>
            <a:ext cx="288032" cy="288032"/>
            <a:chOff x="6588224" y="1340768"/>
            <a:chExt cx="288032" cy="288032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CBE7565-0208-4FB3-9B1B-04172C10F8B8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747C4AA-BDCC-49A6-9B14-E8F868A4C290}"/>
                </a:ext>
              </a:extLst>
            </p:cNvPr>
            <p:cNvCxnSpPr>
              <a:stCxn id="23" idx="0"/>
              <a:endCxn id="23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F010DF0-F85A-4CDB-A6A3-06AB1B9A98EA}"/>
                </a:ext>
              </a:extLst>
            </p:cNvPr>
            <p:cNvCxnSpPr>
              <a:stCxn id="23" idx="2"/>
              <a:endCxn id="23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4FA4CA3-A4F0-4516-8F94-0B9E8C85D0FE}"/>
              </a:ext>
            </a:extLst>
          </p:cNvPr>
          <p:cNvGrpSpPr/>
          <p:nvPr/>
        </p:nvGrpSpPr>
        <p:grpSpPr>
          <a:xfrm>
            <a:off x="7185470" y="4442991"/>
            <a:ext cx="288032" cy="288032"/>
            <a:chOff x="6588224" y="1340768"/>
            <a:chExt cx="288032" cy="288032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BA6DD70-EFAC-47AF-92EA-0DAE2BC3E32D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1571AAC4-14E6-4D2D-BFF9-6ADADEE5660B}"/>
                </a:ext>
              </a:extLst>
            </p:cNvPr>
            <p:cNvCxnSpPr>
              <a:stCxn id="27" idx="0"/>
              <a:endCxn id="27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0777074B-FAC7-4795-BC4B-088CBFF47F3D}"/>
                </a:ext>
              </a:extLst>
            </p:cNvPr>
            <p:cNvCxnSpPr>
              <a:stCxn id="27" idx="2"/>
              <a:endCxn id="27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Ellipse 29">
            <a:extLst>
              <a:ext uri="{FF2B5EF4-FFF2-40B4-BE49-F238E27FC236}">
                <a16:creationId xmlns:a16="http://schemas.microsoft.com/office/drawing/2014/main" id="{1655587F-E4F5-4CA2-BC31-EA207513853C}"/>
              </a:ext>
            </a:extLst>
          </p:cNvPr>
          <p:cNvSpPr/>
          <p:nvPr/>
        </p:nvSpPr>
        <p:spPr>
          <a:xfrm>
            <a:off x="5368245" y="5091063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4B11DD5-F9C1-40E1-88A0-4FD05C8CD396}"/>
              </a:ext>
            </a:extLst>
          </p:cNvPr>
          <p:cNvSpPr/>
          <p:nvPr/>
        </p:nvSpPr>
        <p:spPr>
          <a:xfrm>
            <a:off x="6249366" y="4226967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55698C1-4533-4D61-A852-D4D6679821B2}"/>
              </a:ext>
            </a:extLst>
          </p:cNvPr>
          <p:cNvSpPr/>
          <p:nvPr/>
        </p:nvSpPr>
        <p:spPr>
          <a:xfrm>
            <a:off x="3695037" y="3290863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3068B8B-5BDE-4E62-A89D-AE8F6E88B80B}"/>
              </a:ext>
            </a:extLst>
          </p:cNvPr>
          <p:cNvCxnSpPr>
            <a:stCxn id="23" idx="0"/>
            <a:endCxn id="30" idx="4"/>
          </p:cNvCxnSpPr>
          <p:nvPr/>
        </p:nvCxnSpPr>
        <p:spPr>
          <a:xfrm flipV="1">
            <a:off x="5745310" y="5811143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337CC8-4DF8-4F49-86A7-65B460BBBC33}"/>
              </a:ext>
            </a:extLst>
          </p:cNvPr>
          <p:cNvCxnSpPr>
            <a:stCxn id="27" idx="2"/>
            <a:endCxn id="31" idx="6"/>
          </p:cNvCxnSpPr>
          <p:nvPr/>
        </p:nvCxnSpPr>
        <p:spPr>
          <a:xfrm flipH="1">
            <a:off x="7003495" y="4587007"/>
            <a:ext cx="181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C11A0871-66F5-407E-AE82-80CEDE222C75}"/>
              </a:ext>
            </a:extLst>
          </p:cNvPr>
          <p:cNvGrpSpPr/>
          <p:nvPr/>
        </p:nvGrpSpPr>
        <p:grpSpPr>
          <a:xfrm>
            <a:off x="5601293" y="4442991"/>
            <a:ext cx="288032" cy="288032"/>
            <a:chOff x="6588224" y="1844824"/>
            <a:chExt cx="288032" cy="28803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C26B8-BFE3-4426-9CE4-72E2E132DFFE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B3172D77-7941-45FC-831B-6A6DE0C0E3F2}"/>
                </a:ext>
              </a:extLst>
            </p:cNvPr>
            <p:cNvCxnSpPr>
              <a:stCxn id="36" idx="7"/>
              <a:endCxn id="36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3EE71E12-D02E-4C4B-A9AC-3C29A34C8837}"/>
                </a:ext>
              </a:extLst>
            </p:cNvPr>
            <p:cNvCxnSpPr>
              <a:stCxn id="36" idx="1"/>
              <a:endCxn id="36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6B7EB87-0FD0-4D00-B740-F497F6139131}"/>
              </a:ext>
            </a:extLst>
          </p:cNvPr>
          <p:cNvCxnSpPr>
            <a:stCxn id="31" idx="2"/>
            <a:endCxn id="36" idx="6"/>
          </p:cNvCxnSpPr>
          <p:nvPr/>
        </p:nvCxnSpPr>
        <p:spPr>
          <a:xfrm flipH="1">
            <a:off x="5889325" y="4587007"/>
            <a:ext cx="3600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CBC9C58-EFE6-4BA3-AA03-ACCB1753AB3D}"/>
              </a:ext>
            </a:extLst>
          </p:cNvPr>
          <p:cNvCxnSpPr>
            <a:stCxn id="30" idx="0"/>
            <a:endCxn id="36" idx="4"/>
          </p:cNvCxnSpPr>
          <p:nvPr/>
        </p:nvCxnSpPr>
        <p:spPr>
          <a:xfrm flipH="1" flipV="1">
            <a:off x="5745309" y="4731023"/>
            <a:ext cx="1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95E2B7E8-104F-4A41-A7A1-978B03632541}"/>
              </a:ext>
            </a:extLst>
          </p:cNvPr>
          <p:cNvGrpSpPr/>
          <p:nvPr/>
        </p:nvGrpSpPr>
        <p:grpSpPr>
          <a:xfrm>
            <a:off x="5601293" y="3866927"/>
            <a:ext cx="288032" cy="288032"/>
            <a:chOff x="6588224" y="1340768"/>
            <a:chExt cx="288032" cy="28803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DAD286A-1DFF-4DDC-B874-5E513E914341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E9E61D0-DA13-468B-85DD-6D191E7E1851}"/>
                </a:ext>
              </a:extLst>
            </p:cNvPr>
            <p:cNvCxnSpPr>
              <a:stCxn id="42" idx="0"/>
              <a:endCxn id="42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2435FCA-B860-4CAA-80AB-8AC8CC634661}"/>
                </a:ext>
              </a:extLst>
            </p:cNvPr>
            <p:cNvCxnSpPr>
              <a:stCxn id="42" idx="2"/>
              <a:endCxn id="42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994FAF1-4A48-47D4-96E1-292745E73AB3}"/>
              </a:ext>
            </a:extLst>
          </p:cNvPr>
          <p:cNvCxnSpPr>
            <a:stCxn id="36" idx="0"/>
            <a:endCxn id="42" idx="4"/>
          </p:cNvCxnSpPr>
          <p:nvPr/>
        </p:nvCxnSpPr>
        <p:spPr>
          <a:xfrm flipV="1">
            <a:off x="5745309" y="4154959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F08D53C2-E6CB-433F-99D8-5FF66525EA8B}"/>
              </a:ext>
            </a:extLst>
          </p:cNvPr>
          <p:cNvSpPr/>
          <p:nvPr/>
        </p:nvSpPr>
        <p:spPr>
          <a:xfrm>
            <a:off x="8905528" y="2544191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1BCFD65-5347-4959-9EC0-FA033FA571EA}"/>
              </a:ext>
            </a:extLst>
          </p:cNvPr>
          <p:cNvSpPr/>
          <p:nvPr/>
        </p:nvSpPr>
        <p:spPr>
          <a:xfrm>
            <a:off x="5601293" y="3146847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1D784E0-348F-41DB-86E5-332F3978D4D8}"/>
              </a:ext>
            </a:extLst>
          </p:cNvPr>
          <p:cNvSpPr/>
          <p:nvPr/>
        </p:nvSpPr>
        <p:spPr>
          <a:xfrm>
            <a:off x="5601293" y="338535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FD383B9-7085-4C92-A981-AEC4B4897082}"/>
              </a:ext>
            </a:extLst>
          </p:cNvPr>
          <p:cNvCxnSpPr>
            <a:stCxn id="15" idx="6"/>
            <a:endCxn id="32" idx="2"/>
          </p:cNvCxnSpPr>
          <p:nvPr/>
        </p:nvCxnSpPr>
        <p:spPr>
          <a:xfrm flipV="1">
            <a:off x="3513062" y="3650903"/>
            <a:ext cx="181975" cy="2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4A8C212-BA12-4453-A58C-2937E04AC927}"/>
              </a:ext>
            </a:extLst>
          </p:cNvPr>
          <p:cNvCxnSpPr>
            <a:stCxn id="32" idx="6"/>
            <a:endCxn id="11" idx="2"/>
          </p:cNvCxnSpPr>
          <p:nvPr/>
        </p:nvCxnSpPr>
        <p:spPr>
          <a:xfrm>
            <a:off x="4449166" y="3650903"/>
            <a:ext cx="216024" cy="2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rc 115">
            <a:extLst>
              <a:ext uri="{FF2B5EF4-FFF2-40B4-BE49-F238E27FC236}">
                <a16:creationId xmlns:a16="http://schemas.microsoft.com/office/drawing/2014/main" id="{A77BD2C9-73D7-42A9-9F7A-65CB4DCBA87C}"/>
              </a:ext>
            </a:extLst>
          </p:cNvPr>
          <p:cNvCxnSpPr>
            <a:stCxn id="47" idx="1"/>
            <a:endCxn id="11" idx="0"/>
          </p:cNvCxnSpPr>
          <p:nvPr/>
        </p:nvCxnSpPr>
        <p:spPr>
          <a:xfrm rot="16200000" flipH="1" flipV="1">
            <a:off x="5066258" y="2931975"/>
            <a:ext cx="320163" cy="834268"/>
          </a:xfrm>
          <a:prstGeom prst="curvedConnector3">
            <a:avLst>
              <a:gd name="adj1" fmla="val -138841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rc 116">
            <a:extLst>
              <a:ext uri="{FF2B5EF4-FFF2-40B4-BE49-F238E27FC236}">
                <a16:creationId xmlns:a16="http://schemas.microsoft.com/office/drawing/2014/main" id="{20667A08-9AAE-46BC-B1ED-A4DF1A149446}"/>
              </a:ext>
            </a:extLst>
          </p:cNvPr>
          <p:cNvCxnSpPr>
            <a:stCxn id="11" idx="4"/>
            <a:endCxn id="42" idx="3"/>
          </p:cNvCxnSpPr>
          <p:nvPr/>
        </p:nvCxnSpPr>
        <p:spPr>
          <a:xfrm rot="16200000" flipH="1">
            <a:off x="5068563" y="3537866"/>
            <a:ext cx="315555" cy="834268"/>
          </a:xfrm>
          <a:prstGeom prst="curvedConnector3">
            <a:avLst>
              <a:gd name="adj1" fmla="val 237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699B743-3020-4142-9E42-EB9F7B031142}"/>
              </a:ext>
            </a:extLst>
          </p:cNvPr>
          <p:cNvCxnSpPr>
            <a:stCxn id="42" idx="0"/>
            <a:endCxn id="47" idx="4"/>
          </p:cNvCxnSpPr>
          <p:nvPr/>
        </p:nvCxnSpPr>
        <p:spPr>
          <a:xfrm flipV="1">
            <a:off x="5745309" y="3434879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FD68DD1E-4ACC-4907-A4E1-C7C1C3EB62CD}"/>
              </a:ext>
            </a:extLst>
          </p:cNvPr>
          <p:cNvSpPr/>
          <p:nvPr/>
        </p:nvSpPr>
        <p:spPr>
          <a:xfrm>
            <a:off x="5370659" y="175138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3675FA12-E7C1-48A5-8F6B-076B9A300079}"/>
              </a:ext>
            </a:extLst>
          </p:cNvPr>
          <p:cNvCxnSpPr>
            <a:stCxn id="47" idx="0"/>
            <a:endCxn id="54" idx="4"/>
          </p:cNvCxnSpPr>
          <p:nvPr/>
        </p:nvCxnSpPr>
        <p:spPr>
          <a:xfrm flipV="1">
            <a:off x="5745309" y="2471465"/>
            <a:ext cx="2415" cy="675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5B431BA7-27CB-4F4E-8910-33B896BFDAFD}"/>
              </a:ext>
            </a:extLst>
          </p:cNvPr>
          <p:cNvSpPr/>
          <p:nvPr/>
        </p:nvSpPr>
        <p:spPr>
          <a:xfrm>
            <a:off x="6290531" y="92605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83002E4-A89C-47CA-9148-674B2335D28D}"/>
              </a:ext>
            </a:extLst>
          </p:cNvPr>
          <p:cNvGrpSpPr/>
          <p:nvPr/>
        </p:nvGrpSpPr>
        <p:grpSpPr>
          <a:xfrm>
            <a:off x="5601294" y="1130623"/>
            <a:ext cx="288032" cy="288032"/>
            <a:chOff x="6588224" y="1844824"/>
            <a:chExt cx="288032" cy="288032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05CC2AC-74C4-4E9D-A13B-D0CA855A0160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858FEF45-F717-4A0A-BA21-01D93C192A27}"/>
                </a:ext>
              </a:extLst>
            </p:cNvPr>
            <p:cNvCxnSpPr>
              <a:stCxn id="58" idx="7"/>
              <a:endCxn id="58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3E93453C-64CE-4173-8052-DABC6DB959BD}"/>
                </a:ext>
              </a:extLst>
            </p:cNvPr>
            <p:cNvCxnSpPr>
              <a:stCxn id="58" idx="1"/>
              <a:endCxn id="58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D5D5440-29A9-4224-A6A8-ADEE2ACF08E2}"/>
              </a:ext>
            </a:extLst>
          </p:cNvPr>
          <p:cNvCxnSpPr>
            <a:stCxn id="54" idx="0"/>
            <a:endCxn id="58" idx="4"/>
          </p:cNvCxnSpPr>
          <p:nvPr/>
        </p:nvCxnSpPr>
        <p:spPr>
          <a:xfrm flipH="1" flipV="1">
            <a:off x="5745310" y="1418655"/>
            <a:ext cx="2414" cy="332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E15D363-571B-4EE5-93BB-71DB126C4B86}"/>
              </a:ext>
            </a:extLst>
          </p:cNvPr>
          <p:cNvCxnSpPr>
            <a:stCxn id="56" idx="2"/>
            <a:endCxn id="58" idx="6"/>
          </p:cNvCxnSpPr>
          <p:nvPr/>
        </p:nvCxnSpPr>
        <p:spPr>
          <a:xfrm flipH="1" flipV="1">
            <a:off x="5889326" y="1274639"/>
            <a:ext cx="401205" cy="11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B8F09917-3813-4276-8132-4F7014A112A4}"/>
              </a:ext>
            </a:extLst>
          </p:cNvPr>
          <p:cNvCxnSpPr>
            <a:stCxn id="7" idx="2"/>
            <a:endCxn id="56" idx="6"/>
          </p:cNvCxnSpPr>
          <p:nvPr/>
        </p:nvCxnSpPr>
        <p:spPr>
          <a:xfrm flipH="1">
            <a:off x="7044660" y="1286095"/>
            <a:ext cx="1408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60F9EB5-23DC-494A-8E51-15032DA50F10}"/>
              </a:ext>
            </a:extLst>
          </p:cNvPr>
          <p:cNvCxnSpPr>
            <a:stCxn id="58" idx="0"/>
            <a:endCxn id="48" idx="4"/>
          </p:cNvCxnSpPr>
          <p:nvPr/>
        </p:nvCxnSpPr>
        <p:spPr>
          <a:xfrm flipH="1" flipV="1">
            <a:off x="5745309" y="626567"/>
            <a:ext cx="1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rc 129">
            <a:extLst>
              <a:ext uri="{FF2B5EF4-FFF2-40B4-BE49-F238E27FC236}">
                <a16:creationId xmlns:a16="http://schemas.microsoft.com/office/drawing/2014/main" id="{ED309AE6-A1C4-4620-9A90-9CD3BC3D4B54}"/>
              </a:ext>
            </a:extLst>
          </p:cNvPr>
          <p:cNvCxnSpPr>
            <a:stCxn id="47" idx="0"/>
            <a:endCxn id="32" idx="0"/>
          </p:cNvCxnSpPr>
          <p:nvPr/>
        </p:nvCxnSpPr>
        <p:spPr>
          <a:xfrm rot="16200000" flipH="1" flipV="1">
            <a:off x="4836698" y="2382251"/>
            <a:ext cx="144016" cy="1673207"/>
          </a:xfrm>
          <a:prstGeom prst="curvedConnector3">
            <a:avLst>
              <a:gd name="adj1" fmla="val -568790"/>
            </a:avLst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rc 130">
            <a:extLst>
              <a:ext uri="{FF2B5EF4-FFF2-40B4-BE49-F238E27FC236}">
                <a16:creationId xmlns:a16="http://schemas.microsoft.com/office/drawing/2014/main" id="{356FEF0C-96CA-49BD-AF08-0CBC19CA6414}"/>
              </a:ext>
            </a:extLst>
          </p:cNvPr>
          <p:cNvCxnSpPr>
            <a:stCxn id="47" idx="0"/>
            <a:endCxn id="27" idx="1"/>
          </p:cNvCxnSpPr>
          <p:nvPr/>
        </p:nvCxnSpPr>
        <p:spPr>
          <a:xfrm rot="16200000" flipH="1">
            <a:off x="5817317" y="3074838"/>
            <a:ext cx="1338325" cy="1482342"/>
          </a:xfrm>
          <a:prstGeom prst="curvedConnector3">
            <a:avLst>
              <a:gd name="adj1" fmla="val -46261"/>
            </a:avLst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131">
            <a:extLst>
              <a:ext uri="{FF2B5EF4-FFF2-40B4-BE49-F238E27FC236}">
                <a16:creationId xmlns:a16="http://schemas.microsoft.com/office/drawing/2014/main" id="{55566BC2-D9B5-4274-8CD1-7AEC240FECA9}"/>
              </a:ext>
            </a:extLst>
          </p:cNvPr>
          <p:cNvCxnSpPr>
            <a:stCxn id="47" idx="0"/>
            <a:endCxn id="7" idx="3"/>
          </p:cNvCxnSpPr>
          <p:nvPr/>
        </p:nvCxnSpPr>
        <p:spPr>
          <a:xfrm rot="5400000" flipH="1" flipV="1">
            <a:off x="5607022" y="1526218"/>
            <a:ext cx="1758917" cy="1482342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E0D2CE3A-DBBF-4AE2-B1AB-4274C8CCA403}"/>
              </a:ext>
            </a:extLst>
          </p:cNvPr>
          <p:cNvCxnSpPr>
            <a:endCxn id="15" idx="1"/>
          </p:cNvCxnSpPr>
          <p:nvPr/>
        </p:nvCxnSpPr>
        <p:spPr>
          <a:xfrm>
            <a:off x="2733776" y="3146846"/>
            <a:ext cx="533435" cy="404526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60CC43EE-509A-4FB1-9ADE-E0FDDD7ECD02}"/>
              </a:ext>
            </a:extLst>
          </p:cNvPr>
          <p:cNvCxnSpPr>
            <a:endCxn id="15" idx="3"/>
          </p:cNvCxnSpPr>
          <p:nvPr/>
        </p:nvCxnSpPr>
        <p:spPr>
          <a:xfrm flipV="1">
            <a:off x="2733776" y="3755042"/>
            <a:ext cx="533435" cy="3999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7EE6BE7A-BADC-4F56-BB61-43EF784FEF34}"/>
              </a:ext>
            </a:extLst>
          </p:cNvPr>
          <p:cNvCxnSpPr>
            <a:endCxn id="7" idx="7"/>
          </p:cNvCxnSpPr>
          <p:nvPr/>
        </p:nvCxnSpPr>
        <p:spPr>
          <a:xfrm flipH="1">
            <a:off x="7431321" y="770583"/>
            <a:ext cx="575617" cy="413677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32FCFC-2126-418C-96FF-646F6027B949}"/>
              </a:ext>
            </a:extLst>
          </p:cNvPr>
          <p:cNvCxnSpPr>
            <a:endCxn id="7" idx="5"/>
          </p:cNvCxnSpPr>
          <p:nvPr/>
        </p:nvCxnSpPr>
        <p:spPr>
          <a:xfrm flipH="1" flipV="1">
            <a:off x="7431321" y="1387930"/>
            <a:ext cx="575617" cy="3907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2C17308-FBE7-4CC4-91D6-5AE42AA13A02}"/>
              </a:ext>
            </a:extLst>
          </p:cNvPr>
          <p:cNvCxnSpPr>
            <a:endCxn id="27" idx="7"/>
          </p:cNvCxnSpPr>
          <p:nvPr/>
        </p:nvCxnSpPr>
        <p:spPr>
          <a:xfrm flipH="1">
            <a:off x="7431321" y="4112778"/>
            <a:ext cx="514666" cy="372394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8D8C7DA-0A41-4C3A-BFDF-E785BAF9CBC9}"/>
              </a:ext>
            </a:extLst>
          </p:cNvPr>
          <p:cNvCxnSpPr>
            <a:endCxn id="27" idx="5"/>
          </p:cNvCxnSpPr>
          <p:nvPr/>
        </p:nvCxnSpPr>
        <p:spPr>
          <a:xfrm flipH="1" flipV="1">
            <a:off x="7431321" y="4688842"/>
            <a:ext cx="575617" cy="3152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4468D870-70F0-4ECB-88F2-38CFD93C1785}"/>
              </a:ext>
            </a:extLst>
          </p:cNvPr>
          <p:cNvCxnSpPr>
            <a:endCxn id="23" idx="5"/>
          </p:cNvCxnSpPr>
          <p:nvPr/>
        </p:nvCxnSpPr>
        <p:spPr>
          <a:xfrm flipH="1" flipV="1">
            <a:off x="5847145" y="6345026"/>
            <a:ext cx="222200" cy="35490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7360F97-7B3C-43DF-8B6F-A297CA531540}"/>
              </a:ext>
            </a:extLst>
          </p:cNvPr>
          <p:cNvCxnSpPr>
            <a:endCxn id="23" idx="3"/>
          </p:cNvCxnSpPr>
          <p:nvPr/>
        </p:nvCxnSpPr>
        <p:spPr>
          <a:xfrm flipV="1">
            <a:off x="5446912" y="6345026"/>
            <a:ext cx="196563" cy="4022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493676EC-B1F7-4E65-8969-A3111EB78B29}"/>
              </a:ext>
            </a:extLst>
          </p:cNvPr>
          <p:cNvGrpSpPr/>
          <p:nvPr/>
        </p:nvGrpSpPr>
        <p:grpSpPr>
          <a:xfrm>
            <a:off x="8905528" y="2040135"/>
            <a:ext cx="288032" cy="288032"/>
            <a:chOff x="6588224" y="1844824"/>
            <a:chExt cx="288032" cy="288032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EE34DBE3-3B4C-4017-852F-8227CA32DA91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114B60E8-5093-42B4-A795-3FA213B24D83}"/>
                </a:ext>
              </a:extLst>
            </p:cNvPr>
            <p:cNvCxnSpPr>
              <a:stCxn id="77" idx="7"/>
              <a:endCxn id="77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699FDA7C-9E41-4C26-B043-E7D3202F7314}"/>
                </a:ext>
              </a:extLst>
            </p:cNvPr>
            <p:cNvCxnSpPr>
              <a:stCxn id="77" idx="1"/>
              <a:endCxn id="77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Ellipse 79">
            <a:extLst>
              <a:ext uri="{FF2B5EF4-FFF2-40B4-BE49-F238E27FC236}">
                <a16:creationId xmlns:a16="http://schemas.microsoft.com/office/drawing/2014/main" id="{BD615E78-0E73-4389-883E-DC5BEF51A4B0}"/>
              </a:ext>
            </a:extLst>
          </p:cNvPr>
          <p:cNvSpPr/>
          <p:nvPr/>
        </p:nvSpPr>
        <p:spPr>
          <a:xfrm>
            <a:off x="8689504" y="312025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85CC6BB0-6ACF-4C97-863E-C96D5BE6A0B0}"/>
              </a:ext>
            </a:extLst>
          </p:cNvPr>
          <p:cNvSpPr/>
          <p:nvPr/>
        </p:nvSpPr>
        <p:spPr>
          <a:xfrm>
            <a:off x="8689504" y="3984351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66D5223E-70FC-4309-870F-2E35C49B2742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5446912" y="67917"/>
            <a:ext cx="196562" cy="3127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9FBCDD03-7197-4E36-9AD4-7BBA0AA1AE10}"/>
              </a:ext>
            </a:extLst>
          </p:cNvPr>
          <p:cNvCxnSpPr>
            <a:stCxn id="48" idx="7"/>
          </p:cNvCxnSpPr>
          <p:nvPr/>
        </p:nvCxnSpPr>
        <p:spPr>
          <a:xfrm flipV="1">
            <a:off x="5847144" y="48700"/>
            <a:ext cx="196562" cy="332016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09A4751-E69B-4AD7-B1E7-C05950F112D0}"/>
              </a:ext>
            </a:extLst>
          </p:cNvPr>
          <p:cNvCxnSpPr/>
          <p:nvPr/>
        </p:nvCxnSpPr>
        <p:spPr>
          <a:xfrm>
            <a:off x="8761512" y="5079607"/>
            <a:ext cx="576064" cy="1145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81460F5-8D49-46D2-BACB-BE5BD85EAD6A}"/>
              </a:ext>
            </a:extLst>
          </p:cNvPr>
          <p:cNvCxnSpPr/>
          <p:nvPr/>
        </p:nvCxnSpPr>
        <p:spPr>
          <a:xfrm>
            <a:off x="8761512" y="5352503"/>
            <a:ext cx="576064" cy="11456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567A37C-50BC-423C-8A3B-87FD749E899E}"/>
              </a:ext>
            </a:extLst>
          </p:cNvPr>
          <p:cNvCxnSpPr>
            <a:cxnSpLocks/>
          </p:cNvCxnSpPr>
          <p:nvPr/>
        </p:nvCxnSpPr>
        <p:spPr>
          <a:xfrm>
            <a:off x="8761512" y="5651991"/>
            <a:ext cx="576064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B83FFE18-E15E-4F3A-8EBD-33D3D38F67DE}"/>
              </a:ext>
            </a:extLst>
          </p:cNvPr>
          <p:cNvCxnSpPr>
            <a:cxnSpLocks/>
          </p:cNvCxnSpPr>
          <p:nvPr/>
        </p:nvCxnSpPr>
        <p:spPr>
          <a:xfrm>
            <a:off x="8761512" y="5811143"/>
            <a:ext cx="57606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91F01DBE-D891-4D03-AF6E-73A35793D8D8}"/>
              </a:ext>
            </a:extLst>
          </p:cNvPr>
          <p:cNvSpPr txBox="1"/>
          <p:nvPr/>
        </p:nvSpPr>
        <p:spPr>
          <a:xfrm>
            <a:off x="9193560" y="201059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Multiplication</a:t>
            </a:r>
            <a:endParaRPr lang="fr-FR" sz="16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F4D40576-FF21-4760-B075-77B7117EC6C6}"/>
              </a:ext>
            </a:extLst>
          </p:cNvPr>
          <p:cNvSpPr txBox="1"/>
          <p:nvPr/>
        </p:nvSpPr>
        <p:spPr>
          <a:xfrm>
            <a:off x="9189338" y="153757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Sum</a:t>
            </a:r>
            <a:endParaRPr lang="fr-FR" sz="1600" dirty="0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9BEB2F6-EA0D-46DD-913F-8140CBA422B0}"/>
              </a:ext>
            </a:extLst>
          </p:cNvPr>
          <p:cNvSpPr txBox="1"/>
          <p:nvPr/>
        </p:nvSpPr>
        <p:spPr>
          <a:xfrm>
            <a:off x="9189338" y="252417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Branching point</a:t>
            </a:r>
            <a:endParaRPr lang="fr-FR" sz="16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478FCE4-00B6-4562-B11C-ECBBF5469EA3}"/>
              </a:ext>
            </a:extLst>
          </p:cNvPr>
          <p:cNvSpPr txBox="1"/>
          <p:nvPr/>
        </p:nvSpPr>
        <p:spPr>
          <a:xfrm>
            <a:off x="9553600" y="319500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Hyperbolic tangent</a:t>
            </a:r>
            <a:endParaRPr lang="fr-FR" sz="1600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509F481-732E-47C1-8ACF-3BFE62BE5A01}"/>
              </a:ext>
            </a:extLst>
          </p:cNvPr>
          <p:cNvSpPr txBox="1"/>
          <p:nvPr/>
        </p:nvSpPr>
        <p:spPr>
          <a:xfrm>
            <a:off x="9553600" y="4059104"/>
            <a:ext cx="13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Logistic sigmoid</a:t>
            </a:r>
            <a:endParaRPr lang="fr-FR" sz="1600" dirty="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B8422AEA-2B11-4C1B-93CB-02576C675218}"/>
              </a:ext>
            </a:extLst>
          </p:cNvPr>
          <p:cNvSpPr txBox="1"/>
          <p:nvPr/>
        </p:nvSpPr>
        <p:spPr>
          <a:xfrm>
            <a:off x="9337576" y="491216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Unweighted connection</a:t>
            </a:r>
            <a:endParaRPr lang="fr-FR" sz="14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A35C61D-2ABE-469A-8CD3-DEA69331044A}"/>
              </a:ext>
            </a:extLst>
          </p:cNvPr>
          <p:cNvSpPr txBox="1"/>
          <p:nvPr/>
        </p:nvSpPr>
        <p:spPr>
          <a:xfrm>
            <a:off x="9337576" y="520019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Weighted connection</a:t>
            </a:r>
            <a:endParaRPr lang="fr-FR" sz="1400" dirty="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E919DC6-A9DF-42BA-91E8-612377A183AF}"/>
              </a:ext>
            </a:extLst>
          </p:cNvPr>
          <p:cNvSpPr txBox="1"/>
          <p:nvPr/>
        </p:nvSpPr>
        <p:spPr>
          <a:xfrm>
            <a:off x="9337576" y="556023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Time-lagged connection</a:t>
            </a:r>
            <a:endParaRPr lang="fr-FR" sz="1400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150606B-2F07-4F20-8A30-61222E781DDB}"/>
              </a:ext>
            </a:extLst>
          </p:cNvPr>
          <p:cNvSpPr txBox="1"/>
          <p:nvPr/>
        </p:nvSpPr>
        <p:spPr>
          <a:xfrm>
            <a:off x="4737198" y="6183584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98150B8-CA76-4B8D-B290-A3F52B161830}"/>
              </a:ext>
            </a:extLst>
          </p:cNvPr>
          <p:cNvSpPr txBox="1"/>
          <p:nvPr/>
        </p:nvSpPr>
        <p:spPr>
          <a:xfrm>
            <a:off x="2626272" y="4115840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450D3CE-2D7F-43B6-8831-5981919E8915}"/>
              </a:ext>
            </a:extLst>
          </p:cNvPr>
          <p:cNvSpPr txBox="1"/>
          <p:nvPr/>
        </p:nvSpPr>
        <p:spPr>
          <a:xfrm>
            <a:off x="7291951" y="1691464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4C82D891-6879-4985-B759-D99764854739}"/>
              </a:ext>
            </a:extLst>
          </p:cNvPr>
          <p:cNvSpPr txBox="1"/>
          <p:nvPr/>
        </p:nvSpPr>
        <p:spPr>
          <a:xfrm>
            <a:off x="7284282" y="4942716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A420251A-DFCD-49DD-895A-7A357E661916}"/>
              </a:ext>
            </a:extLst>
          </p:cNvPr>
          <p:cNvSpPr txBox="1"/>
          <p:nvPr/>
        </p:nvSpPr>
        <p:spPr>
          <a:xfrm>
            <a:off x="6019500" y="6183584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2723428-D0E9-4E8E-938C-B8F5BC2FEBCE}"/>
              </a:ext>
            </a:extLst>
          </p:cNvPr>
          <p:cNvSpPr txBox="1"/>
          <p:nvPr/>
        </p:nvSpPr>
        <p:spPr>
          <a:xfrm>
            <a:off x="7296670" y="434150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F48DA1BC-4750-4C7E-A2D9-3950B00D91C2}"/>
              </a:ext>
            </a:extLst>
          </p:cNvPr>
          <p:cNvSpPr txBox="1"/>
          <p:nvPr/>
        </p:nvSpPr>
        <p:spPr>
          <a:xfrm>
            <a:off x="2316795" y="2834387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09B75C4D-973A-4F06-927D-0A293DD66A69}"/>
              </a:ext>
            </a:extLst>
          </p:cNvPr>
          <p:cNvSpPr txBox="1"/>
          <p:nvPr/>
        </p:nvSpPr>
        <p:spPr>
          <a:xfrm>
            <a:off x="7263879" y="3778638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6CA249C9-C3D7-432A-A908-5793CADABA14}"/>
              </a:ext>
            </a:extLst>
          </p:cNvPr>
          <p:cNvSpPr txBox="1"/>
          <p:nvPr/>
        </p:nvSpPr>
        <p:spPr>
          <a:xfrm>
            <a:off x="4616384" y="11384"/>
            <a:ext cx="87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  <a:endParaRPr lang="fr-FR" dirty="0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41605444-5529-4EAD-842E-6B79BB48F18A}"/>
              </a:ext>
            </a:extLst>
          </p:cNvPr>
          <p:cNvSpPr txBox="1"/>
          <p:nvPr/>
        </p:nvSpPr>
        <p:spPr>
          <a:xfrm>
            <a:off x="6004272" y="11384"/>
            <a:ext cx="11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7104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8A76C-DD38-4068-9ABA-EFDDA87E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90370D-93EB-4918-B74E-F09AE66CD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51638"/>
            <a:ext cx="10515600" cy="4675817"/>
          </a:xfrm>
        </p:spPr>
        <p:txBody>
          <a:bodyPr/>
          <a:lstStyle/>
          <a:p>
            <a:r>
              <a:rPr lang="en-US" dirty="0"/>
              <a:t>Two “memory lanes”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/>
              <a:t>, no weights (!), </a:t>
            </a:r>
            <a:r>
              <a:rPr lang="en-US" b="1" dirty="0"/>
              <a:t>avoids exploding/vanishing</a:t>
            </a:r>
          </a:p>
          <a:p>
            <a:pPr lvl="1"/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/>
              <a:t>, carried out from the recent past</a:t>
            </a:r>
            <a:endParaRPr lang="it-IT" b="0" dirty="0"/>
          </a:p>
          <a:p>
            <a:pPr lvl="1"/>
            <a:endParaRPr lang="en-US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4E21CAE-ACA8-4D03-9060-914873777928}"/>
              </a:ext>
            </a:extLst>
          </p:cNvPr>
          <p:cNvSpPr txBox="1"/>
          <p:nvPr/>
        </p:nvSpPr>
        <p:spPr>
          <a:xfrm>
            <a:off x="655164" y="4599110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1ADA"/>
                </a:solidFill>
              </a:rPr>
              <a:t>Short-term memory</a:t>
            </a:r>
          </a:p>
          <a:p>
            <a:pPr algn="ctr"/>
            <a:r>
              <a:rPr lang="en-US" dirty="0">
                <a:solidFill>
                  <a:srgbClr val="D51ADA"/>
                </a:solidFill>
              </a:rPr>
              <a:t>(“hidden state”)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21EEE1F-5FC4-47A0-8D65-38461411FDC9}"/>
              </a:ext>
            </a:extLst>
          </p:cNvPr>
          <p:cNvSpPr txBox="1"/>
          <p:nvPr/>
        </p:nvSpPr>
        <p:spPr>
          <a:xfrm>
            <a:off x="679907" y="3265540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Long-term memory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(“cell state”)</a:t>
            </a:r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1FA31DC2-179F-463F-8EC7-4B316CB3E26A}"/>
              </a:ext>
            </a:extLst>
          </p:cNvPr>
          <p:cNvGrpSpPr/>
          <p:nvPr/>
        </p:nvGrpSpPr>
        <p:grpSpPr>
          <a:xfrm>
            <a:off x="1480007" y="2876020"/>
            <a:ext cx="8927184" cy="3347267"/>
            <a:chOff x="1480007" y="2876020"/>
            <a:chExt cx="8927184" cy="3347267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2F143D9C-DFF2-4A8A-AB53-9D6C4CC9F905}"/>
                </a:ext>
              </a:extLst>
            </p:cNvPr>
            <p:cNvCxnSpPr>
              <a:cxnSpLocks/>
            </p:cNvCxnSpPr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F3277D4A-E31E-458E-910A-44F89BDEBBB9}"/>
                </a:ext>
              </a:extLst>
            </p:cNvPr>
            <p:cNvCxnSpPr>
              <a:cxnSpLocks/>
            </p:cNvCxnSpPr>
            <p:nvPr/>
          </p:nvCxnSpPr>
          <p:spPr>
            <a:xfrm>
              <a:off x="1480007" y="5422858"/>
              <a:ext cx="7055963" cy="1"/>
            </a:xfrm>
            <a:prstGeom prst="straightConnector1">
              <a:avLst/>
            </a:prstGeom>
            <a:ln w="57150">
              <a:solidFill>
                <a:srgbClr val="D51AD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D9599925-B8B5-4A4B-B649-FB059E82D0A5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LSTM unit</a:t>
              </a:r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BED86AC7-8720-4C04-A848-1D4D5DC26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E2AA8D53-8BED-406D-A507-B9BB2A56FF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367F7EEF-988A-41DA-9FCB-11048DB09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76AC68DA-66FB-4366-BADD-1D84C82CC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A3B316B9-E1D2-45FD-B946-2C8E2AF1F02A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2E8986E3-7785-4E14-8EDE-C1A226F66870}"/>
                </a:ext>
              </a:extLst>
            </p:cNvPr>
            <p:cNvCxnSpPr>
              <a:cxnSpLocks/>
              <a:endCxn id="24" idx="4"/>
            </p:cNvCxnSpPr>
            <p:nvPr/>
          </p:nvCxnSpPr>
          <p:spPr>
            <a:xfrm flipV="1">
              <a:off x="6102285" y="3279787"/>
              <a:ext cx="0" cy="3881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26F1B0D6-5243-454E-8269-30E4DFDB63B0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B8AD16DA-6B90-41D8-B851-0B017411E2B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Signe de multiplication 19">
                <a:extLst>
                  <a:ext uri="{FF2B5EF4-FFF2-40B4-BE49-F238E27FC236}">
                    <a16:creationId xmlns:a16="http://schemas.microsoft.com/office/drawing/2014/main" id="{9FF19F7C-5188-4E8A-BC2A-FEC9A44100BA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9566FEBD-9207-4A61-A543-19406CB3DA0B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62F339D7-85DE-4326-A066-1631778E5CA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Signe Plus 25">
                <a:extLst>
                  <a:ext uri="{FF2B5EF4-FFF2-40B4-BE49-F238E27FC236}">
                    <a16:creationId xmlns:a16="http://schemas.microsoft.com/office/drawing/2014/main" id="{51205C75-B7E7-4ED1-A4B5-8B06574DBDFD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4FCB73-F264-4F6A-BD6E-58C37C3A6049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F4FCB73-F264-4F6A-BD6E-58C37C3A60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A7434087-DBDF-45EE-AB8B-BC2E7AD65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3A693DE-9472-461E-B660-D3E2EB911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E08A58FF-A64A-4ECD-B00C-97FAEC10B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 : en angle 50">
              <a:extLst>
                <a:ext uri="{FF2B5EF4-FFF2-40B4-BE49-F238E27FC236}">
                  <a16:creationId xmlns:a16="http://schemas.microsoft.com/office/drawing/2014/main" id="{A95074F3-96D5-46C5-ADCA-8CEB6750B6C1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1A463846-1635-4D52-A682-051D681D717C}"/>
                </a:ext>
              </a:extLst>
            </p:cNvPr>
            <p:cNvCxnSpPr>
              <a:cxnSpLocks/>
            </p:cNvCxnSpPr>
            <p:nvPr/>
          </p:nvCxnSpPr>
          <p:spPr>
            <a:xfrm>
              <a:off x="8385143" y="3108439"/>
              <a:ext cx="0" cy="826152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E366A5BB-4C0F-482C-A0B0-E82E2E3F259D}"/>
                </a:ext>
              </a:extLst>
            </p:cNvPr>
            <p:cNvCxnSpPr>
              <a:cxnSpLocks/>
            </p:cNvCxnSpPr>
            <p:nvPr/>
          </p:nvCxnSpPr>
          <p:spPr>
            <a:xfrm>
              <a:off x="8880049" y="4757237"/>
              <a:ext cx="1527142" cy="0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A77CEB37-9319-4952-93B7-38BFC95422A3}"/>
                  </a:ext>
                </a:extLst>
              </p:cNvPr>
              <p:cNvSpPr txBox="1"/>
              <p:nvPr/>
            </p:nvSpPr>
            <p:spPr>
              <a:xfrm>
                <a:off x="10300354" y="4444649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A77CEB37-9319-4952-93B7-38BFC9542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354" y="4444649"/>
                <a:ext cx="86726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A5E4A031-78C5-4AA2-990B-8C8E39EA9389}"/>
                  </a:ext>
                </a:extLst>
              </p:cNvPr>
              <p:cNvSpPr txBox="1"/>
              <p:nvPr/>
            </p:nvSpPr>
            <p:spPr>
              <a:xfrm>
                <a:off x="10339632" y="2758658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A5E4A031-78C5-4AA2-990B-8C8E39EA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632" y="2758658"/>
                <a:ext cx="86726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AC06910-942D-49CD-8203-8DA16B7945C8}"/>
                  </a:ext>
                </a:extLst>
              </p:cNvPr>
              <p:cNvSpPr txBox="1"/>
              <p:nvPr/>
            </p:nvSpPr>
            <p:spPr>
              <a:xfrm>
                <a:off x="479198" y="2641319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AC06910-942D-49CD-8203-8DA16B794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98" y="2641319"/>
                <a:ext cx="86726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B8245065-2550-4956-BD83-077788F4190E}"/>
                  </a:ext>
                </a:extLst>
              </p:cNvPr>
              <p:cNvSpPr txBox="1"/>
              <p:nvPr/>
            </p:nvSpPr>
            <p:spPr>
              <a:xfrm>
                <a:off x="460342" y="4990662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B8245065-2550-4956-BD83-077788F4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2" y="4990662"/>
                <a:ext cx="867266" cy="646331"/>
              </a:xfrm>
              <a:prstGeom prst="rect">
                <a:avLst/>
              </a:prstGeom>
              <a:blipFill>
                <a:blip r:embed="rId6"/>
                <a:stretch>
                  <a:fillRect r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40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Networks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102285" y="3279787"/>
              <a:ext cx="0" cy="3881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2070355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4783710" y="1923068"/>
            <a:ext cx="507161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ulle narrative : rectangle 43">
            <a:extLst>
              <a:ext uri="{FF2B5EF4-FFF2-40B4-BE49-F238E27FC236}">
                <a16:creationId xmlns:a16="http://schemas.microsoft.com/office/drawing/2014/main" id="{7CBA8AAD-B2ED-4497-9A41-2419F533FC9C}"/>
              </a:ext>
            </a:extLst>
          </p:cNvPr>
          <p:cNvSpPr/>
          <p:nvPr/>
        </p:nvSpPr>
        <p:spPr>
          <a:xfrm>
            <a:off x="6015476" y="2198326"/>
            <a:ext cx="3481633" cy="1172880"/>
          </a:xfrm>
          <a:prstGeom prst="wedgeRectCallout">
            <a:avLst>
              <a:gd name="adj1" fmla="val -100893"/>
              <a:gd name="adj2" fmla="val -9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value between 0 and 1, that will multiply the current value of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84BF34-3A91-4EAA-9EAB-8C6A4B98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5733" y="3058460"/>
            <a:ext cx="852927" cy="7329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Bulle narrative : rectangle 45">
            <a:extLst>
              <a:ext uri="{FF2B5EF4-FFF2-40B4-BE49-F238E27FC236}">
                <a16:creationId xmlns:a16="http://schemas.microsoft.com/office/drawing/2014/main" id="{7B290352-98AD-41CC-8467-7FF982F8692E}"/>
              </a:ext>
            </a:extLst>
          </p:cNvPr>
          <p:cNvSpPr/>
          <p:nvPr/>
        </p:nvSpPr>
        <p:spPr>
          <a:xfrm>
            <a:off x="6015477" y="3506353"/>
            <a:ext cx="3481633" cy="1172880"/>
          </a:xfrm>
          <a:prstGeom prst="wedgeRectCallout">
            <a:avLst>
              <a:gd name="adj1" fmla="val -94666"/>
              <a:gd name="adj2" fmla="val -500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why it is using a </a:t>
            </a:r>
            <a:r>
              <a:rPr lang="en-US" b="1" dirty="0">
                <a:solidFill>
                  <a:srgbClr val="0070C0"/>
                </a:solidFill>
              </a:rPr>
              <a:t>Sigmoid</a:t>
            </a:r>
            <a:r>
              <a:rPr lang="en-US" b="1" dirty="0"/>
              <a:t> activation function</a:t>
            </a:r>
            <a:r>
              <a:rPr lang="en-US" dirty="0"/>
              <a:t>, whose output is in [0.0,1.0]!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EF49800B-D3BA-4465-9E6E-6BF02AA5D123}"/>
              </a:ext>
            </a:extLst>
          </p:cNvPr>
          <p:cNvSpPr/>
          <p:nvPr/>
        </p:nvSpPr>
        <p:spPr>
          <a:xfrm>
            <a:off x="5957741" y="5170991"/>
            <a:ext cx="3481633" cy="1172880"/>
          </a:xfrm>
          <a:prstGeom prst="wedgeRectCallout">
            <a:avLst>
              <a:gd name="adj1" fmla="val -98186"/>
              <a:gd name="adj2" fmla="val -13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Since the </a:t>
            </a:r>
            <a:r>
              <a:rPr lang="en-US" b="1" dirty="0"/>
              <a:t>value can also be zero</a:t>
            </a:r>
            <a:r>
              <a:rPr lang="en-US" dirty="0"/>
              <a:t>, it can erase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/>
              <a:t>!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“FORGET GATE”</a:t>
            </a:r>
          </a:p>
        </p:txBody>
      </p:sp>
      <p:sp>
        <p:nvSpPr>
          <p:cNvPr id="48" name="Bulle narrative : rectangle 47">
            <a:extLst>
              <a:ext uri="{FF2B5EF4-FFF2-40B4-BE49-F238E27FC236}">
                <a16:creationId xmlns:a16="http://schemas.microsoft.com/office/drawing/2014/main" id="{0F224B56-9817-4854-8EFC-6FE2F04E40B4}"/>
              </a:ext>
            </a:extLst>
          </p:cNvPr>
          <p:cNvSpPr/>
          <p:nvPr/>
        </p:nvSpPr>
        <p:spPr>
          <a:xfrm>
            <a:off x="642409" y="1280876"/>
            <a:ext cx="2563297" cy="1420376"/>
          </a:xfrm>
          <a:prstGeom prst="wedgeRectCallout">
            <a:avLst>
              <a:gd name="adj1" fmla="val 59876"/>
              <a:gd name="adj2" fmla="val 771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“What percentage of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 should we push forward?”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Bulle narrative : rectangle 49">
                <a:extLst>
                  <a:ext uri="{FF2B5EF4-FFF2-40B4-BE49-F238E27FC236}">
                    <a16:creationId xmlns:a16="http://schemas.microsoft.com/office/drawing/2014/main" id="{B895E482-6D22-4815-9005-9994A15F9EEB}"/>
                  </a:ext>
                </a:extLst>
              </p:cNvPr>
              <p:cNvSpPr/>
              <p:nvPr/>
            </p:nvSpPr>
            <p:spPr>
              <a:xfrm>
                <a:off x="6452257" y="1038225"/>
                <a:ext cx="5604625" cy="970486"/>
              </a:xfrm>
              <a:prstGeom prst="wedgeRectCallout">
                <a:avLst>
                  <a:gd name="adj1" fmla="val -88659"/>
                  <a:gd name="adj2" fmla="val 7003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Bulle narrative : rectangle 49">
                <a:extLst>
                  <a:ext uri="{FF2B5EF4-FFF2-40B4-BE49-F238E27FC236}">
                    <a16:creationId xmlns:a16="http://schemas.microsoft.com/office/drawing/2014/main" id="{B895E482-6D22-4815-9005-9994A15F9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257" y="1038225"/>
                <a:ext cx="5604625" cy="970486"/>
              </a:xfrm>
              <a:prstGeom prst="wedgeRectCallout">
                <a:avLst>
                  <a:gd name="adj1" fmla="val -88659"/>
                  <a:gd name="adj2" fmla="val 70033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57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Networks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stCxn id="50" idx="0"/>
              <a:endCxn id="37" idx="4"/>
            </p:cNvCxnSpPr>
            <p:nvPr/>
          </p:nvCxnSpPr>
          <p:spPr>
            <a:xfrm flipH="1" flipV="1">
              <a:off x="6102285" y="3279787"/>
              <a:ext cx="8061" cy="770624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367703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7643190" y="1923068"/>
            <a:ext cx="221213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ulle narrative : rectangle 40">
            <a:extLst>
              <a:ext uri="{FF2B5EF4-FFF2-40B4-BE49-F238E27FC236}">
                <a16:creationId xmlns:a16="http://schemas.microsoft.com/office/drawing/2014/main" id="{522B62B1-C7F7-417E-85E3-0ADC5B16F487}"/>
              </a:ext>
            </a:extLst>
          </p:cNvPr>
          <p:cNvSpPr/>
          <p:nvPr/>
        </p:nvSpPr>
        <p:spPr>
          <a:xfrm>
            <a:off x="263951" y="1448136"/>
            <a:ext cx="4284095" cy="1172880"/>
          </a:xfrm>
          <a:prstGeom prst="wedgeRectCallout">
            <a:avLst>
              <a:gd name="adj1" fmla="val 85495"/>
              <a:gd name="adj2" fmla="val 922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much of the current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modified by the input, should we use to update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F37EE-8B49-40D8-B57B-5D0C4E306D40}"/>
              </a:ext>
            </a:extLst>
          </p:cNvPr>
          <p:cNvSpPr/>
          <p:nvPr/>
        </p:nvSpPr>
        <p:spPr>
          <a:xfrm>
            <a:off x="4972640" y="3101813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477D93-1B91-4A11-BC8D-A8F86A70E29A}"/>
              </a:ext>
            </a:extLst>
          </p:cNvPr>
          <p:cNvSpPr/>
          <p:nvPr/>
        </p:nvSpPr>
        <p:spPr>
          <a:xfrm>
            <a:off x="6719552" y="3100498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51ADA"/>
                </a:solidFill>
              </a:rPr>
              <a:t>value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5FFD32A-B41F-4B20-BE9F-1003D524291F}"/>
              </a:ext>
            </a:extLst>
          </p:cNvPr>
          <p:cNvGrpSpPr/>
          <p:nvPr/>
        </p:nvGrpSpPr>
        <p:grpSpPr>
          <a:xfrm>
            <a:off x="6017649" y="3290618"/>
            <a:ext cx="494513" cy="438348"/>
            <a:chOff x="4124228" y="2282767"/>
            <a:chExt cx="494513" cy="43834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9DF648-6128-4877-A59A-BAE288328B77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igne de multiplication 50">
              <a:extLst>
                <a:ext uri="{FF2B5EF4-FFF2-40B4-BE49-F238E27FC236}">
                  <a16:creationId xmlns:a16="http://schemas.microsoft.com/office/drawing/2014/main" id="{67D4C83A-D517-4C9A-AD09-E856FF54832E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BF5AAA5-83AD-43FE-B7B9-B157F1E21AD6}"/>
              </a:ext>
            </a:extLst>
          </p:cNvPr>
          <p:cNvCxnSpPr>
            <a:stCxn id="3" idx="3"/>
            <a:endCxn id="50" idx="2"/>
          </p:cNvCxnSpPr>
          <p:nvPr/>
        </p:nvCxnSpPr>
        <p:spPr>
          <a:xfrm flipV="1">
            <a:off x="5795914" y="3502721"/>
            <a:ext cx="259443" cy="843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0CFCFC7-2FD1-4573-A39E-CDCA4B2337FF}"/>
              </a:ext>
            </a:extLst>
          </p:cNvPr>
          <p:cNvCxnSpPr>
            <a:cxnSpLocks/>
            <a:stCxn id="45" idx="1"/>
            <a:endCxn id="50" idx="6"/>
          </p:cNvCxnSpPr>
          <p:nvPr/>
        </p:nvCxnSpPr>
        <p:spPr>
          <a:xfrm flipH="1" flipV="1">
            <a:off x="6470136" y="3502721"/>
            <a:ext cx="249416" cy="7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Bulle narrative : rectangle 52">
            <a:extLst>
              <a:ext uri="{FF2B5EF4-FFF2-40B4-BE49-F238E27FC236}">
                <a16:creationId xmlns:a16="http://schemas.microsoft.com/office/drawing/2014/main" id="{8BB47DAC-4EAC-4428-AFF4-8A12176C8DE3}"/>
              </a:ext>
            </a:extLst>
          </p:cNvPr>
          <p:cNvSpPr/>
          <p:nvPr/>
        </p:nvSpPr>
        <p:spPr>
          <a:xfrm>
            <a:off x="1055801" y="3274804"/>
            <a:ext cx="3279939" cy="1172880"/>
          </a:xfrm>
          <a:prstGeom prst="wedgeRectCallout">
            <a:avLst>
              <a:gd name="adj1" fmla="val 73651"/>
              <a:gd name="adj2" fmla="val -16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computes a </a:t>
            </a:r>
            <a:r>
              <a:rPr lang="en-US" b="1" dirty="0">
                <a:solidFill>
                  <a:schemeClr val="tx1"/>
                </a:solidFill>
              </a:rPr>
              <a:t>percentage</a:t>
            </a:r>
            <a:r>
              <a:rPr lang="en-US" dirty="0">
                <a:solidFill>
                  <a:schemeClr val="tx1"/>
                </a:solidFill>
              </a:rPr>
              <a:t> (or </a:t>
            </a:r>
            <a:r>
              <a:rPr lang="en-US" b="1" dirty="0">
                <a:solidFill>
                  <a:schemeClr val="tx1"/>
                </a:solidFill>
              </a:rPr>
              <a:t>ratio</a:t>
            </a:r>
            <a:r>
              <a:rPr lang="en-US" dirty="0">
                <a:solidFill>
                  <a:schemeClr val="tx1"/>
                </a:solidFill>
              </a:rPr>
              <a:t>), which activation function do you think it will use?</a:t>
            </a:r>
          </a:p>
        </p:txBody>
      </p:sp>
      <p:sp>
        <p:nvSpPr>
          <p:cNvPr id="54" name="Bulle narrative : rectangle 53">
            <a:extLst>
              <a:ext uri="{FF2B5EF4-FFF2-40B4-BE49-F238E27FC236}">
                <a16:creationId xmlns:a16="http://schemas.microsoft.com/office/drawing/2014/main" id="{8709B54D-4F93-4920-A68C-5B37A3D5BE14}"/>
              </a:ext>
            </a:extLst>
          </p:cNvPr>
          <p:cNvSpPr/>
          <p:nvPr/>
        </p:nvSpPr>
        <p:spPr>
          <a:xfrm>
            <a:off x="7981571" y="3290618"/>
            <a:ext cx="3279939" cy="1172880"/>
          </a:xfrm>
          <a:prstGeom prst="wedgeRectCallout">
            <a:avLst>
              <a:gd name="adj1" fmla="val -68041"/>
              <a:gd name="adj2" fmla="val -14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computes a </a:t>
            </a:r>
            <a:r>
              <a:rPr lang="en-US" b="1" dirty="0">
                <a:solidFill>
                  <a:schemeClr val="tx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which activation function do you think it will use?</a:t>
            </a:r>
          </a:p>
        </p:txBody>
      </p:sp>
    </p:spTree>
    <p:extLst>
      <p:ext uri="{BB962C8B-B14F-4D97-AF65-F5344CB8AC3E}">
        <p14:creationId xmlns:p14="http://schemas.microsoft.com/office/powerpoint/2010/main" val="425139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Networks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stCxn id="50" idx="0"/>
              <a:endCxn id="37" idx="4"/>
            </p:cNvCxnSpPr>
            <p:nvPr/>
          </p:nvCxnSpPr>
          <p:spPr>
            <a:xfrm flipH="1" flipV="1">
              <a:off x="6102285" y="3279787"/>
              <a:ext cx="8061" cy="770624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367703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7643190" y="1923068"/>
            <a:ext cx="221213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F37EE-8B49-40D8-B57B-5D0C4E306D40}"/>
              </a:ext>
            </a:extLst>
          </p:cNvPr>
          <p:cNvSpPr/>
          <p:nvPr/>
        </p:nvSpPr>
        <p:spPr>
          <a:xfrm>
            <a:off x="4972640" y="3101813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%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5FFD32A-B41F-4B20-BE9F-1003D524291F}"/>
              </a:ext>
            </a:extLst>
          </p:cNvPr>
          <p:cNvGrpSpPr/>
          <p:nvPr/>
        </p:nvGrpSpPr>
        <p:grpSpPr>
          <a:xfrm>
            <a:off x="6017649" y="3290618"/>
            <a:ext cx="494513" cy="438348"/>
            <a:chOff x="4124228" y="2282767"/>
            <a:chExt cx="494513" cy="43834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9DF648-6128-4877-A59A-BAE288328B77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igne de multiplication 50">
              <a:extLst>
                <a:ext uri="{FF2B5EF4-FFF2-40B4-BE49-F238E27FC236}">
                  <a16:creationId xmlns:a16="http://schemas.microsoft.com/office/drawing/2014/main" id="{67D4C83A-D517-4C9A-AD09-E856FF54832E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BF5AAA5-83AD-43FE-B7B9-B157F1E21AD6}"/>
              </a:ext>
            </a:extLst>
          </p:cNvPr>
          <p:cNvCxnSpPr>
            <a:stCxn id="3" idx="3"/>
            <a:endCxn id="50" idx="2"/>
          </p:cNvCxnSpPr>
          <p:nvPr/>
        </p:nvCxnSpPr>
        <p:spPr>
          <a:xfrm flipV="1">
            <a:off x="5795914" y="3502721"/>
            <a:ext cx="259443" cy="843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0CFCFC7-2FD1-4573-A39E-CDCA4B2337FF}"/>
              </a:ext>
            </a:extLst>
          </p:cNvPr>
          <p:cNvCxnSpPr>
            <a:cxnSpLocks/>
            <a:stCxn id="45" idx="1"/>
            <a:endCxn id="50" idx="6"/>
          </p:cNvCxnSpPr>
          <p:nvPr/>
        </p:nvCxnSpPr>
        <p:spPr>
          <a:xfrm flipH="1" flipV="1">
            <a:off x="6470136" y="3502721"/>
            <a:ext cx="249416" cy="7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A24324C-A3EF-4135-9096-C1F4F76687F8}"/>
              </a:ext>
            </a:extLst>
          </p:cNvPr>
          <p:cNvGrpSpPr/>
          <p:nvPr/>
        </p:nvGrpSpPr>
        <p:grpSpPr>
          <a:xfrm>
            <a:off x="6719552" y="3100498"/>
            <a:ext cx="823274" cy="818678"/>
            <a:chOff x="6719552" y="3100498"/>
            <a:chExt cx="823274" cy="8186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2477D93-1B91-4A11-BC8D-A8F86A70E29A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D51ADA"/>
                  </a:solidFill>
                </a:rPr>
                <a:t>value</a:t>
              </a: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3C4DC41-9795-41DA-B2FB-69D109058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80" b="5914"/>
            <a:stretch/>
          </p:blipFill>
          <p:spPr>
            <a:xfrm>
              <a:off x="6764981" y="3211622"/>
              <a:ext cx="738699" cy="665401"/>
            </a:xfrm>
            <a:prstGeom prst="rect">
              <a:avLst/>
            </a:prstGeom>
          </p:spPr>
        </p:pic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7631B518-5449-43B0-BC03-077E28F7B9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58"/>
          <a:stretch/>
        </p:blipFill>
        <p:spPr>
          <a:xfrm>
            <a:off x="4990858" y="3175448"/>
            <a:ext cx="780554" cy="668688"/>
          </a:xfrm>
          <a:prstGeom prst="rect">
            <a:avLst/>
          </a:prstGeom>
        </p:spPr>
      </p:pic>
      <p:sp>
        <p:nvSpPr>
          <p:cNvPr id="46" name="Bulle narrative : rectangle 45">
            <a:extLst>
              <a:ext uri="{FF2B5EF4-FFF2-40B4-BE49-F238E27FC236}">
                <a16:creationId xmlns:a16="http://schemas.microsoft.com/office/drawing/2014/main" id="{FABC034F-51F3-4264-86C3-55C7C6B80B50}"/>
              </a:ext>
            </a:extLst>
          </p:cNvPr>
          <p:cNvSpPr/>
          <p:nvPr/>
        </p:nvSpPr>
        <p:spPr>
          <a:xfrm>
            <a:off x="7016885" y="4825543"/>
            <a:ext cx="1732372" cy="595187"/>
          </a:xfrm>
          <a:prstGeom prst="wedgeRectCallout">
            <a:avLst>
              <a:gd name="adj1" fmla="val -76663"/>
              <a:gd name="adj2" fmla="val -1553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“INPUT GATE”</a:t>
            </a:r>
          </a:p>
        </p:txBody>
      </p:sp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CCDEBB6C-4E15-4704-A4E5-F17DB78E770C}"/>
              </a:ext>
            </a:extLst>
          </p:cNvPr>
          <p:cNvSpPr/>
          <p:nvPr/>
        </p:nvSpPr>
        <p:spPr>
          <a:xfrm>
            <a:off x="263951" y="1448136"/>
            <a:ext cx="4284095" cy="1172880"/>
          </a:xfrm>
          <a:prstGeom prst="wedgeRectCallout">
            <a:avLst>
              <a:gd name="adj1" fmla="val 85495"/>
              <a:gd name="adj2" fmla="val 922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much of the current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modified by the input, should we use to update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ulle narrative : rectangle 47">
                <a:extLst>
                  <a:ext uri="{FF2B5EF4-FFF2-40B4-BE49-F238E27FC236}">
                    <a16:creationId xmlns:a16="http://schemas.microsoft.com/office/drawing/2014/main" id="{0F0DF404-E26A-4C83-8D67-FE81447859CA}"/>
                  </a:ext>
                </a:extLst>
              </p:cNvPr>
              <p:cNvSpPr/>
              <p:nvPr/>
            </p:nvSpPr>
            <p:spPr>
              <a:xfrm>
                <a:off x="186998" y="3675959"/>
                <a:ext cx="4622401" cy="821560"/>
              </a:xfrm>
              <a:prstGeom prst="wedgeRectCallout">
                <a:avLst>
                  <a:gd name="adj1" fmla="val 58423"/>
                  <a:gd name="adj2" fmla="val -3943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Bulle narrative : rectangle 47">
                <a:extLst>
                  <a:ext uri="{FF2B5EF4-FFF2-40B4-BE49-F238E27FC236}">
                    <a16:creationId xmlns:a16="http://schemas.microsoft.com/office/drawing/2014/main" id="{0F0DF404-E26A-4C83-8D67-FE8144785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8" y="3675959"/>
                <a:ext cx="4622401" cy="821560"/>
              </a:xfrm>
              <a:prstGeom prst="wedgeRectCallout">
                <a:avLst>
                  <a:gd name="adj1" fmla="val 58423"/>
                  <a:gd name="adj2" fmla="val -39435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ulle narrative : rectangle 48">
                <a:extLst>
                  <a:ext uri="{FF2B5EF4-FFF2-40B4-BE49-F238E27FC236}">
                    <a16:creationId xmlns:a16="http://schemas.microsoft.com/office/drawing/2014/main" id="{CA12E0FB-5161-49A6-9A59-D97E3C5CEFF0}"/>
                  </a:ext>
                </a:extLst>
              </p:cNvPr>
              <p:cNvSpPr/>
              <p:nvPr/>
            </p:nvSpPr>
            <p:spPr>
              <a:xfrm>
                <a:off x="7651251" y="3674060"/>
                <a:ext cx="4425667" cy="833755"/>
              </a:xfrm>
              <a:prstGeom prst="wedgeRectCallout">
                <a:avLst>
                  <a:gd name="adj1" fmla="val -60681"/>
                  <a:gd name="adj2" fmla="val -4219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Bulle narrative : rectangle 48">
                <a:extLst>
                  <a:ext uri="{FF2B5EF4-FFF2-40B4-BE49-F238E27FC236}">
                    <a16:creationId xmlns:a16="http://schemas.microsoft.com/office/drawing/2014/main" id="{CA12E0FB-5161-49A6-9A59-D97E3C5CE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251" y="3674060"/>
                <a:ext cx="4425667" cy="833755"/>
              </a:xfrm>
              <a:prstGeom prst="wedgeRectCallout">
                <a:avLst>
                  <a:gd name="adj1" fmla="val -60681"/>
                  <a:gd name="adj2" fmla="val -42191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Bulle narrative : rectangle 54">
                <a:extLst>
                  <a:ext uri="{FF2B5EF4-FFF2-40B4-BE49-F238E27FC236}">
                    <a16:creationId xmlns:a16="http://schemas.microsoft.com/office/drawing/2014/main" id="{9394F12C-30E1-46D1-A869-501A02446E43}"/>
                  </a:ext>
                </a:extLst>
              </p:cNvPr>
              <p:cNvSpPr/>
              <p:nvPr/>
            </p:nvSpPr>
            <p:spPr>
              <a:xfrm>
                <a:off x="6017649" y="1105098"/>
                <a:ext cx="6059269" cy="945352"/>
              </a:xfrm>
              <a:prstGeom prst="wedgeRectCallout">
                <a:avLst>
                  <a:gd name="adj1" fmla="val -44723"/>
                  <a:gd name="adj2" fmla="val 7545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Bulle narrative : rectangle 54">
                <a:extLst>
                  <a:ext uri="{FF2B5EF4-FFF2-40B4-BE49-F238E27FC236}">
                    <a16:creationId xmlns:a16="http://schemas.microsoft.com/office/drawing/2014/main" id="{9394F12C-30E1-46D1-A869-501A02446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649" y="1105098"/>
                <a:ext cx="6059269" cy="945352"/>
              </a:xfrm>
              <a:prstGeom prst="wedgeRectCallout">
                <a:avLst>
                  <a:gd name="adj1" fmla="val -44723"/>
                  <a:gd name="adj2" fmla="val 75454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66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F9409-AF34-4562-B20C-56999A90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E580A5-330B-4A98-B5B2-EF0D51C8C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1C6458-F561-42F4-B3B3-BAD6DB980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9" r="6241" b="1062"/>
          <a:stretch/>
        </p:blipFill>
        <p:spPr>
          <a:xfrm>
            <a:off x="2226296" y="1423358"/>
            <a:ext cx="7739407" cy="46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2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Networks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B501F3B-7554-41B9-ABC9-E83A190D2245}"/>
              </a:ext>
            </a:extLst>
          </p:cNvPr>
          <p:cNvGrpSpPr/>
          <p:nvPr/>
        </p:nvGrpSpPr>
        <p:grpSpPr>
          <a:xfrm>
            <a:off x="1632408" y="2214877"/>
            <a:ext cx="8927184" cy="3347267"/>
            <a:chOff x="1480007" y="2876020"/>
            <a:chExt cx="8927184" cy="3347267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79B35F7D-F131-4322-B301-42EAF3DDA5BD}"/>
                </a:ext>
              </a:extLst>
            </p:cNvPr>
            <p:cNvCxnSpPr>
              <a:cxnSpLocks/>
            </p:cNvCxnSpPr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38253ADA-2ED0-4B94-BD94-E2F68F1B7C19}"/>
                </a:ext>
              </a:extLst>
            </p:cNvPr>
            <p:cNvCxnSpPr>
              <a:cxnSpLocks/>
            </p:cNvCxnSpPr>
            <p:nvPr/>
          </p:nvCxnSpPr>
          <p:spPr>
            <a:xfrm>
              <a:off x="1480007" y="5422858"/>
              <a:ext cx="7055963" cy="1"/>
            </a:xfrm>
            <a:prstGeom prst="straightConnector1">
              <a:avLst/>
            </a:prstGeom>
            <a:ln w="57150">
              <a:solidFill>
                <a:srgbClr val="D51AD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81694263-B595-4C96-B155-6A2FB3DDFBE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LSTM unit</a:t>
              </a:r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489BAE30-76A1-465C-9B01-DCE7633A7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355871E-371E-4BFA-ACAA-3AF1A9BF5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5EDF2FD-4FF8-4133-8915-33F2D6670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9844E4-B2C3-455D-BB87-EB2B8CE2481D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C0937776-94F7-4FF9-A6A8-8F58E0CB9A11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6102285" y="3279787"/>
              <a:ext cx="0" cy="3881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87354B9D-C6FD-4F3A-B89B-6D3AB8B677D7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0BC49457-5605-4007-9731-C5015A8A4E0D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Signe de multiplication 69">
                <a:extLst>
                  <a:ext uri="{FF2B5EF4-FFF2-40B4-BE49-F238E27FC236}">
                    <a16:creationId xmlns:a16="http://schemas.microsoft.com/office/drawing/2014/main" id="{4ABE4738-A334-43DC-9F94-4A307E67B098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0BA833B6-96A3-48C3-800F-132682307DEC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01E007B6-5AE5-4F7B-AF22-34797B796A7D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igne Plus 67">
                <a:extLst>
                  <a:ext uri="{FF2B5EF4-FFF2-40B4-BE49-F238E27FC236}">
                    <a16:creationId xmlns:a16="http://schemas.microsoft.com/office/drawing/2014/main" id="{0871F533-9177-46AC-9542-8E60F7952F26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4E0F341-4533-433F-920F-ED137D187D8F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4E0F341-4533-433F-920F-ED137D187D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6BA803BF-1BA3-44C2-AA29-77889A3E6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EA1EB98-C3D4-4E24-9388-18EA6A2FE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5F05BF6-0E4D-407F-9856-E41DD0990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3" y="1923068"/>
            <a:ext cx="645735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04FF3B9B-392E-44BB-8AA0-B887F34AC4E0}"/>
              </a:ext>
            </a:extLst>
          </p:cNvPr>
          <p:cNvGrpSpPr/>
          <p:nvPr/>
        </p:nvGrpSpPr>
        <p:grpSpPr>
          <a:xfrm>
            <a:off x="8269856" y="3089304"/>
            <a:ext cx="578179" cy="505043"/>
            <a:chOff x="6719552" y="3100498"/>
            <a:chExt cx="823274" cy="81867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F1A579-9F86-43CC-90D9-663F32889347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D51ADA"/>
                </a:solidFill>
              </a:endParaRPr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199D797C-A75B-4F53-B349-FB54A33E0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80" b="5914"/>
            <a:stretch/>
          </p:blipFill>
          <p:spPr>
            <a:xfrm>
              <a:off x="6773359" y="3209298"/>
              <a:ext cx="738700" cy="665400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9155980" y="1923067"/>
            <a:ext cx="87000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Bulle narrative : rectangle 47">
            <a:extLst>
              <a:ext uri="{FF2B5EF4-FFF2-40B4-BE49-F238E27FC236}">
                <a16:creationId xmlns:a16="http://schemas.microsoft.com/office/drawing/2014/main" id="{0F224B56-9817-4854-8EFC-6FE2F04E40B4}"/>
              </a:ext>
            </a:extLst>
          </p:cNvPr>
          <p:cNvSpPr/>
          <p:nvPr/>
        </p:nvSpPr>
        <p:spPr>
          <a:xfrm>
            <a:off x="1341578" y="3483805"/>
            <a:ext cx="4830353" cy="997256"/>
          </a:xfrm>
          <a:prstGeom prst="wedgeRectCallout">
            <a:avLst>
              <a:gd name="adj1" fmla="val 84006"/>
              <a:gd name="adj2" fmla="val 81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should we update the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taking into account the current input and the updated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AFE793C6-C0DB-4567-B2FD-1E9A650FFD4A}"/>
              </a:ext>
            </a:extLst>
          </p:cNvPr>
          <p:cNvCxnSpPr>
            <a:cxnSpLocks/>
          </p:cNvCxnSpPr>
          <p:nvPr/>
        </p:nvCxnSpPr>
        <p:spPr>
          <a:xfrm>
            <a:off x="8537544" y="2447296"/>
            <a:ext cx="3142" cy="746414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7E08FD9B-AF95-4280-83A6-CE22787AC0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58"/>
          <a:stretch/>
        </p:blipFill>
        <p:spPr>
          <a:xfrm>
            <a:off x="8250610" y="3875476"/>
            <a:ext cx="607744" cy="5206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F70F2977-4CFD-4B88-88CB-8C7AF71BEA06}"/>
              </a:ext>
            </a:extLst>
          </p:cNvPr>
          <p:cNvCxnSpPr>
            <a:cxnSpLocks/>
          </p:cNvCxnSpPr>
          <p:nvPr/>
        </p:nvCxnSpPr>
        <p:spPr>
          <a:xfrm flipV="1">
            <a:off x="3839264" y="4303210"/>
            <a:ext cx="4979902" cy="957701"/>
          </a:xfrm>
          <a:prstGeom prst="bentConnector3">
            <a:avLst>
              <a:gd name="adj1" fmla="val 100164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E716CBAA-8B48-4973-A46C-6EE63867807E}"/>
              </a:ext>
            </a:extLst>
          </p:cNvPr>
          <p:cNvCxnSpPr>
            <a:cxnSpLocks/>
          </p:cNvCxnSpPr>
          <p:nvPr/>
        </p:nvCxnSpPr>
        <p:spPr>
          <a:xfrm flipV="1">
            <a:off x="8688371" y="4251489"/>
            <a:ext cx="0" cy="510227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2A5B1A51-074B-4E99-8462-455533F8614A}"/>
              </a:ext>
            </a:extLst>
          </p:cNvPr>
          <p:cNvGrpSpPr/>
          <p:nvPr/>
        </p:nvGrpSpPr>
        <p:grpSpPr>
          <a:xfrm>
            <a:off x="8307644" y="3525790"/>
            <a:ext cx="494513" cy="438348"/>
            <a:chOff x="4124228" y="2282767"/>
            <a:chExt cx="494513" cy="438348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C294631-B521-4BC1-A404-886F38170B9F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igne de multiplication 79">
              <a:extLst>
                <a:ext uri="{FF2B5EF4-FFF2-40B4-BE49-F238E27FC236}">
                  <a16:creationId xmlns:a16="http://schemas.microsoft.com/office/drawing/2014/main" id="{74B3BBFC-8550-4CB1-B112-ADA0B87B9C76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Bulle narrative : rectangle 80">
            <a:extLst>
              <a:ext uri="{FF2B5EF4-FFF2-40B4-BE49-F238E27FC236}">
                <a16:creationId xmlns:a16="http://schemas.microsoft.com/office/drawing/2014/main" id="{4577B6CA-9B2D-4A5C-9DCE-D94B8C96EAA0}"/>
              </a:ext>
            </a:extLst>
          </p:cNvPr>
          <p:cNvSpPr/>
          <p:nvPr/>
        </p:nvSpPr>
        <p:spPr>
          <a:xfrm>
            <a:off x="9350513" y="2376648"/>
            <a:ext cx="2620733" cy="887709"/>
          </a:xfrm>
          <a:prstGeom prst="wedgeRectCallout">
            <a:avLst>
              <a:gd name="adj1" fmla="val -73076"/>
              <a:gd name="adj2" fmla="val 635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rgbClr val="D51ADA"/>
                </a:solidFill>
              </a:rPr>
              <a:t>Short-Term Memory</a:t>
            </a:r>
          </a:p>
        </p:txBody>
      </p:sp>
      <p:sp>
        <p:nvSpPr>
          <p:cNvPr id="82" name="Bulle narrative : rectangle 81">
            <a:extLst>
              <a:ext uri="{FF2B5EF4-FFF2-40B4-BE49-F238E27FC236}">
                <a16:creationId xmlns:a16="http://schemas.microsoft.com/office/drawing/2014/main" id="{2ACC2DE3-1DAF-4C03-84A6-8EE380B98465}"/>
              </a:ext>
            </a:extLst>
          </p:cNvPr>
          <p:cNvSpPr/>
          <p:nvPr/>
        </p:nvSpPr>
        <p:spPr>
          <a:xfrm>
            <a:off x="9350513" y="5274960"/>
            <a:ext cx="2620733" cy="1037982"/>
          </a:xfrm>
          <a:prstGeom prst="wedgeRectCallout">
            <a:avLst>
              <a:gd name="adj1" fmla="val -72673"/>
              <a:gd name="adj2" fmla="val -1530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much of it will actually be passed on to the next LSTM unit</a:t>
            </a:r>
            <a:endParaRPr lang="en-US" b="1" dirty="0">
              <a:solidFill>
                <a:srgbClr val="D51ADA"/>
              </a:solidFill>
            </a:endParaRP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9FC9536-270B-4169-B04E-74AB3B08C9F2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8760131" y="3732681"/>
            <a:ext cx="1799461" cy="521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Bulle narrative : rectangle 83">
                <a:extLst>
                  <a:ext uri="{FF2B5EF4-FFF2-40B4-BE49-F238E27FC236}">
                    <a16:creationId xmlns:a16="http://schemas.microsoft.com/office/drawing/2014/main" id="{13445B7C-0F6F-4046-AC77-2C55F675A5A9}"/>
                  </a:ext>
                </a:extLst>
              </p:cNvPr>
              <p:cNvSpPr/>
              <p:nvPr/>
            </p:nvSpPr>
            <p:spPr>
              <a:xfrm>
                <a:off x="10372036" y="3964047"/>
                <a:ext cx="1715363" cy="873250"/>
              </a:xfrm>
              <a:prstGeom prst="wedgeRectCallout">
                <a:avLst>
                  <a:gd name="adj1" fmla="val -66658"/>
                  <a:gd name="adj2" fmla="val -7503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Output</a:t>
                </a:r>
                <a:endParaRPr lang="it-IT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84" name="Bulle narrative : rectangle 83">
                <a:extLst>
                  <a:ext uri="{FF2B5EF4-FFF2-40B4-BE49-F238E27FC236}">
                    <a16:creationId xmlns:a16="http://schemas.microsoft.com/office/drawing/2014/main" id="{13445B7C-0F6F-4046-AC77-2C55F675A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036" y="3964047"/>
                <a:ext cx="1715363" cy="873250"/>
              </a:xfrm>
              <a:prstGeom prst="wedgeRectCallout">
                <a:avLst>
                  <a:gd name="adj1" fmla="val -66658"/>
                  <a:gd name="adj2" fmla="val -7503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Bulle narrative : rectangle 84">
            <a:extLst>
              <a:ext uri="{FF2B5EF4-FFF2-40B4-BE49-F238E27FC236}">
                <a16:creationId xmlns:a16="http://schemas.microsoft.com/office/drawing/2014/main" id="{6F593459-C861-4D1D-B5F1-CA88484FBA51}"/>
              </a:ext>
            </a:extLst>
          </p:cNvPr>
          <p:cNvSpPr/>
          <p:nvPr/>
        </p:nvSpPr>
        <p:spPr>
          <a:xfrm>
            <a:off x="6011161" y="5047671"/>
            <a:ext cx="1837934" cy="595187"/>
          </a:xfrm>
          <a:prstGeom prst="wedgeRectCallout">
            <a:avLst>
              <a:gd name="adj1" fmla="val 59376"/>
              <a:gd name="adj2" fmla="val -1980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“OUTPUT GATE”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Bulle narrative : rectangle 85">
                <a:extLst>
                  <a:ext uri="{FF2B5EF4-FFF2-40B4-BE49-F238E27FC236}">
                    <a16:creationId xmlns:a16="http://schemas.microsoft.com/office/drawing/2014/main" id="{DCFB1E15-AF25-4569-BC50-20F750CB106C}"/>
                  </a:ext>
                </a:extLst>
              </p:cNvPr>
              <p:cNvSpPr/>
              <p:nvPr/>
            </p:nvSpPr>
            <p:spPr>
              <a:xfrm>
                <a:off x="304647" y="1356976"/>
                <a:ext cx="7965209" cy="945352"/>
              </a:xfrm>
              <a:prstGeom prst="wedgeRectCallout">
                <a:avLst>
                  <a:gd name="adj1" fmla="val 51297"/>
                  <a:gd name="adj2" fmla="val 18913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Bulle narrative : rectangle 85">
                <a:extLst>
                  <a:ext uri="{FF2B5EF4-FFF2-40B4-BE49-F238E27FC236}">
                    <a16:creationId xmlns:a16="http://schemas.microsoft.com/office/drawing/2014/main" id="{DCFB1E15-AF25-4569-BC50-20F750CB1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47" y="1356976"/>
                <a:ext cx="7965209" cy="945352"/>
              </a:xfrm>
              <a:prstGeom prst="wedgeRectCallout">
                <a:avLst>
                  <a:gd name="adj1" fmla="val 51297"/>
                  <a:gd name="adj2" fmla="val 1891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81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Dynamical systems</a:t>
            </a:r>
          </a:p>
          <a:p>
            <a:r>
              <a:rPr lang="it-IT" dirty="0"/>
              <a:t>What is a Recurrent Neural Network (RNN)?</a:t>
            </a:r>
          </a:p>
          <a:p>
            <a:r>
              <a:rPr lang="it-IT" dirty="0"/>
              <a:t>First architectures and issues</a:t>
            </a:r>
          </a:p>
          <a:p>
            <a:r>
              <a:rPr lang="it-IT" dirty="0"/>
              <a:t>Long-Short-Term Memory Networks (LSTM)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/>
          <p:nvPr/>
        </p:nvCxnSpPr>
        <p:spPr>
          <a:xfrm>
            <a:off x="4996206" y="2042018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4996206" y="2656332"/>
            <a:ext cx="2919166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/>
          <p:nvPr/>
        </p:nvCxnSpPr>
        <p:spPr>
          <a:xfrm>
            <a:off x="4996204" y="3115561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4996204" y="3729875"/>
            <a:ext cx="2919168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/>
          <p:nvPr/>
        </p:nvCxnSpPr>
        <p:spPr>
          <a:xfrm>
            <a:off x="4996204" y="4133742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4996204" y="4748056"/>
            <a:ext cx="2919168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832157" y="3250237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157" y="3250237"/>
                <a:ext cx="782424" cy="584775"/>
              </a:xfrm>
              <a:prstGeom prst="rect">
                <a:avLst/>
              </a:prstGeom>
              <a:blipFill>
                <a:blip r:embed="rId3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72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>
            <a:cxnSpLocks/>
          </p:cNvCxnSpPr>
          <p:nvPr/>
        </p:nvCxnSpPr>
        <p:spPr>
          <a:xfrm>
            <a:off x="1121790" y="2042018"/>
            <a:ext cx="581633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1121790" y="2681002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>
            <a:cxnSpLocks/>
          </p:cNvCxnSpPr>
          <p:nvPr/>
        </p:nvCxnSpPr>
        <p:spPr>
          <a:xfrm>
            <a:off x="1121790" y="3115561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1121790" y="3729875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>
            <a:cxnSpLocks/>
          </p:cNvCxnSpPr>
          <p:nvPr/>
        </p:nvCxnSpPr>
        <p:spPr>
          <a:xfrm>
            <a:off x="1121790" y="4133742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1121790" y="4748056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984556" y="3115561"/>
                <a:ext cx="1085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556" y="3115561"/>
                <a:ext cx="108565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6B6C66C-22E0-47FE-A0F0-30C46EED74C6}"/>
              </a:ext>
            </a:extLst>
          </p:cNvPr>
          <p:cNvSpPr/>
          <p:nvPr/>
        </p:nvSpPr>
        <p:spPr>
          <a:xfrm>
            <a:off x="3597503" y="1919471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B9DAFF4-0631-492D-B76C-CBED0BA46468}"/>
              </a:ext>
            </a:extLst>
          </p:cNvPr>
          <p:cNvSpPr/>
          <p:nvPr/>
        </p:nvSpPr>
        <p:spPr>
          <a:xfrm>
            <a:off x="3597501" y="2993014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02DFD10-49A5-4F09-86E0-E4A5D6290F25}"/>
              </a:ext>
            </a:extLst>
          </p:cNvPr>
          <p:cNvSpPr/>
          <p:nvPr/>
        </p:nvSpPr>
        <p:spPr>
          <a:xfrm>
            <a:off x="3597501" y="4011195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91936C7-3E64-4AD6-984E-149403E475FD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775727" y="2081685"/>
            <a:ext cx="14436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/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F6046DF-14DA-4C94-9AFA-CD947F34F605}"/>
              </a:ext>
            </a:extLst>
          </p:cNvPr>
          <p:cNvSpPr/>
          <p:nvPr/>
        </p:nvSpPr>
        <p:spPr>
          <a:xfrm>
            <a:off x="1883792" y="1919471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1F36651-AA61-4E22-BDBC-7FA6E90C3EAB}"/>
              </a:ext>
            </a:extLst>
          </p:cNvPr>
          <p:cNvSpPr/>
          <p:nvPr/>
        </p:nvSpPr>
        <p:spPr>
          <a:xfrm>
            <a:off x="1883790" y="2993014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8FB2496-9C67-4964-AEE0-5BFA3F1932DC}"/>
              </a:ext>
            </a:extLst>
          </p:cNvPr>
          <p:cNvSpPr/>
          <p:nvPr/>
        </p:nvSpPr>
        <p:spPr>
          <a:xfrm>
            <a:off x="1883790" y="4011195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17FB855-4FB4-484D-8656-E58CF47A96B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024793" y="2081685"/>
            <a:ext cx="0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/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DF44E3C3-F26A-40B4-9200-D30BDE27459F}"/>
              </a:ext>
            </a:extLst>
          </p:cNvPr>
          <p:cNvSpPr/>
          <p:nvPr/>
        </p:nvSpPr>
        <p:spPr>
          <a:xfrm>
            <a:off x="659379" y="1781666"/>
            <a:ext cx="462409" cy="3243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83FB1605-DDFC-4E69-8311-BAF05AED55E9}"/>
                  </a:ext>
                </a:extLst>
              </p:cNvPr>
              <p:cNvSpPr txBox="1"/>
              <p:nvPr/>
            </p:nvSpPr>
            <p:spPr>
              <a:xfrm>
                <a:off x="9236697" y="4178742"/>
                <a:ext cx="28437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83FB1605-DDFC-4E69-8311-BAF05AED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697" y="4178742"/>
                <a:ext cx="284375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ccolade fermante 41">
            <a:extLst>
              <a:ext uri="{FF2B5EF4-FFF2-40B4-BE49-F238E27FC236}">
                <a16:creationId xmlns:a16="http://schemas.microsoft.com/office/drawing/2014/main" id="{6FA389C7-58AC-4AF3-9C81-1CCAAD8EB3DE}"/>
              </a:ext>
            </a:extLst>
          </p:cNvPr>
          <p:cNvSpPr/>
          <p:nvPr/>
        </p:nvSpPr>
        <p:spPr>
          <a:xfrm rot="16200000">
            <a:off x="10399697" y="3236296"/>
            <a:ext cx="181529" cy="1802436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051ED55-D160-4089-9540-0DD2AE3F9478}"/>
                  </a:ext>
                </a:extLst>
              </p:cNvPr>
              <p:cNvSpPr/>
              <p:nvPr/>
            </p:nvSpPr>
            <p:spPr>
              <a:xfrm>
                <a:off x="6796720" y="848367"/>
                <a:ext cx="2036196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051ED55-D160-4089-9540-0DD2AE3F9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20" y="848367"/>
                <a:ext cx="2036196" cy="629774"/>
              </a:xfrm>
              <a:prstGeom prst="rect">
                <a:avLst/>
              </a:prstGeom>
              <a:blipFill>
                <a:blip r:embed="rId7"/>
                <a:stretch>
                  <a:fillRect r="-1190"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C6CA38E-942E-4A88-B37D-1C48350C1392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7268066" y="1478141"/>
            <a:ext cx="546752" cy="1202861"/>
          </a:xfrm>
          <a:prstGeom prst="line">
            <a:avLst/>
          </a:prstGeom>
          <a:ln>
            <a:solidFill>
              <a:srgbClr val="D51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C70CA02-83D1-437B-A8C1-39D919403B56}"/>
                  </a:ext>
                </a:extLst>
              </p:cNvPr>
              <p:cNvSpPr/>
              <p:nvPr/>
            </p:nvSpPr>
            <p:spPr>
              <a:xfrm>
                <a:off x="6796720" y="5649933"/>
                <a:ext cx="2300146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C70CA02-83D1-437B-A8C1-39D919403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20" y="5649933"/>
                <a:ext cx="2300146" cy="629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C12CEB5-41C7-4F3A-8CDE-792238AF4C64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7490189" y="4729145"/>
            <a:ext cx="456604" cy="920788"/>
          </a:xfrm>
          <a:prstGeom prst="line">
            <a:avLst/>
          </a:prstGeom>
          <a:ln>
            <a:solidFill>
              <a:srgbClr val="D51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999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>
            <a:cxnSpLocks/>
          </p:cNvCxnSpPr>
          <p:nvPr/>
        </p:nvCxnSpPr>
        <p:spPr>
          <a:xfrm>
            <a:off x="1121790" y="2042018"/>
            <a:ext cx="581633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1121790" y="2681002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>
            <a:cxnSpLocks/>
          </p:cNvCxnSpPr>
          <p:nvPr/>
        </p:nvCxnSpPr>
        <p:spPr>
          <a:xfrm>
            <a:off x="1121790" y="3115561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1121790" y="3729875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>
            <a:cxnSpLocks/>
          </p:cNvCxnSpPr>
          <p:nvPr/>
        </p:nvCxnSpPr>
        <p:spPr>
          <a:xfrm>
            <a:off x="1121790" y="4133742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1121790" y="4748056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624380" y="3200656"/>
                <a:ext cx="1085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0" y="3200656"/>
                <a:ext cx="108565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6B6C66C-22E0-47FE-A0F0-30C46EED74C6}"/>
              </a:ext>
            </a:extLst>
          </p:cNvPr>
          <p:cNvSpPr/>
          <p:nvPr/>
        </p:nvSpPr>
        <p:spPr>
          <a:xfrm>
            <a:off x="3597503" y="1919471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B9DAFF4-0631-492D-B76C-CBED0BA46468}"/>
              </a:ext>
            </a:extLst>
          </p:cNvPr>
          <p:cNvSpPr/>
          <p:nvPr/>
        </p:nvSpPr>
        <p:spPr>
          <a:xfrm>
            <a:off x="3597501" y="2993014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02DFD10-49A5-4F09-86E0-E4A5D6290F25}"/>
              </a:ext>
            </a:extLst>
          </p:cNvPr>
          <p:cNvSpPr/>
          <p:nvPr/>
        </p:nvSpPr>
        <p:spPr>
          <a:xfrm>
            <a:off x="3597501" y="4011195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91936C7-3E64-4AD6-984E-149403E475FD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775727" y="2081685"/>
            <a:ext cx="14436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/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F6046DF-14DA-4C94-9AFA-CD947F34F605}"/>
              </a:ext>
            </a:extLst>
          </p:cNvPr>
          <p:cNvSpPr/>
          <p:nvPr/>
        </p:nvSpPr>
        <p:spPr>
          <a:xfrm>
            <a:off x="1883792" y="1919471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1F36651-AA61-4E22-BDBC-7FA6E90C3EAB}"/>
              </a:ext>
            </a:extLst>
          </p:cNvPr>
          <p:cNvSpPr/>
          <p:nvPr/>
        </p:nvSpPr>
        <p:spPr>
          <a:xfrm>
            <a:off x="1883790" y="2993014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8FB2496-9C67-4964-AEE0-5BFA3F1932DC}"/>
              </a:ext>
            </a:extLst>
          </p:cNvPr>
          <p:cNvSpPr/>
          <p:nvPr/>
        </p:nvSpPr>
        <p:spPr>
          <a:xfrm>
            <a:off x="1883790" y="4011195"/>
            <a:ext cx="1253765" cy="8484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17FB855-4FB4-484D-8656-E58CF47A96B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024793" y="2081685"/>
            <a:ext cx="0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/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DF44E3C3-F26A-40B4-9200-D30BDE27459F}"/>
              </a:ext>
            </a:extLst>
          </p:cNvPr>
          <p:cNvSpPr/>
          <p:nvPr/>
        </p:nvSpPr>
        <p:spPr>
          <a:xfrm>
            <a:off x="659379" y="1781666"/>
            <a:ext cx="462409" cy="3243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0A618A9-EA9F-4FFA-ABDA-3C3DCF7F1840}"/>
                  </a:ext>
                </a:extLst>
              </p:cNvPr>
              <p:cNvSpPr/>
              <p:nvPr/>
            </p:nvSpPr>
            <p:spPr>
              <a:xfrm>
                <a:off x="6826576" y="2315352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0A618A9-EA9F-4FFA-ABDA-3C3DCF7F1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576" y="2315352"/>
                <a:ext cx="810711" cy="629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414A336-438E-4318-8B93-438966F6B84D}"/>
                  </a:ext>
                </a:extLst>
              </p:cNvPr>
              <p:cNvSpPr/>
              <p:nvPr/>
            </p:nvSpPr>
            <p:spPr>
              <a:xfrm>
                <a:off x="6841298" y="3340323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414A336-438E-4318-8B93-438966F6B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298" y="3340323"/>
                <a:ext cx="810711" cy="629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0D3B666-9D01-44FE-9409-A346CFAB1DC1}"/>
                  </a:ext>
                </a:extLst>
              </p:cNvPr>
              <p:cNvSpPr/>
              <p:nvPr/>
            </p:nvSpPr>
            <p:spPr>
              <a:xfrm>
                <a:off x="6842280" y="4378969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0D3B666-9D01-44FE-9409-A346CFAB1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80" y="4378969"/>
                <a:ext cx="810711" cy="629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9528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2" y="3634445"/>
            <a:ext cx="9343955" cy="2568392"/>
          </a:xfrm>
        </p:spPr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</a:t>
            </a:r>
            <a:r>
              <a:rPr lang="en-US" sz="1600" dirty="0" err="1"/>
              <a:t>StatQuest</a:t>
            </a:r>
            <a:r>
              <a:rPr lang="en-US" sz="1600" dirty="0"/>
              <a:t>, Long Short-Term Memory (LSTM), Clearly Explained, </a:t>
            </a:r>
            <a:r>
              <a:rPr lang="en-US" sz="1600" dirty="0">
                <a:hlinkClick r:id="rId2"/>
              </a:rPr>
              <a:t>https://www.youtube.com/watch?v=YCzL96nL7j0</a:t>
            </a:r>
            <a:r>
              <a:rPr lang="en-US" sz="1600" dirty="0"/>
              <a:t> 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591DD-ECE2-449C-A573-61C3FE19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B1230EC-2A45-47AD-8299-0B3C8AA3180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Systems where the output does not depend only on input</a:t>
                </a:r>
              </a:p>
              <a:p>
                <a:pPr lvl="1"/>
                <a:r>
                  <a:rPr lang="en-US" dirty="0"/>
                  <a:t>But also on a history of </a:t>
                </a:r>
                <a:r>
                  <a:rPr lang="en-US" i="1" dirty="0"/>
                  <a:t>previous</a:t>
                </a:r>
                <a:r>
                  <a:rPr lang="en-US" dirty="0"/>
                  <a:t> </a:t>
                </a:r>
                <a:r>
                  <a:rPr lang="en-US" i="1" dirty="0"/>
                  <a:t>inputs</a:t>
                </a:r>
              </a:p>
              <a:p>
                <a:pPr lvl="1"/>
                <a:r>
                  <a:rPr lang="en-US" dirty="0"/>
                  <a:t>Typical of </a:t>
                </a:r>
                <a:r>
                  <a:rPr lang="en-US" b="1" dirty="0"/>
                  <a:t>time-series</a:t>
                </a:r>
                <a:r>
                  <a:rPr lang="en-US" dirty="0"/>
                  <a:t> analysis</a:t>
                </a:r>
              </a:p>
              <a:p>
                <a:pPr lvl="1"/>
                <a:r>
                  <a:rPr lang="en-US" dirty="0"/>
                  <a:t>But in general, any type of sequence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can also be called </a:t>
                </a:r>
                <a:r>
                  <a:rPr lang="en-US" b="1" dirty="0"/>
                  <a:t>state </a:t>
                </a:r>
                <a:r>
                  <a:rPr lang="en-US" dirty="0"/>
                  <a:t>of the system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B1230EC-2A45-47AD-8299-0B3C8AA31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9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3D4F2-9B9E-49DC-8F8D-5C14B67A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24C4604-9A1F-4C89-81B1-CF51EDB4672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Alternatives to computing and 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Autoregressive models</a:t>
                </a:r>
              </a:p>
              <a:p>
                <a:pPr lvl="1"/>
                <a:r>
                  <a:rPr lang="en-US" dirty="0"/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They might look simple, but good performance</a:t>
                </a:r>
              </a:p>
              <a:p>
                <a:pPr lvl="1"/>
                <a:r>
                  <a:rPr lang="en-US" dirty="0"/>
                  <a:t>Auto-Regressive Moving Average (ARMA)</a:t>
                </a:r>
              </a:p>
              <a:p>
                <a:pPr lvl="1"/>
                <a:r>
                  <a:rPr lang="en-US" dirty="0"/>
                  <a:t>Auto-Regressive Integrated Moving Average (ARIMA)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24C4604-9A1F-4C89-81B1-CF51EDB46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590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704D3-8F3D-4078-B56B-91CD0113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E48132-F2B7-4052-A0F9-1F6669236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neural networks, this could be an issue</a:t>
            </a:r>
          </a:p>
          <a:p>
            <a:pPr lvl="1"/>
            <a:r>
              <a:rPr lang="en-US" dirty="0"/>
              <a:t>So far, input tensors for an application had the </a:t>
            </a:r>
            <a:r>
              <a:rPr lang="en-US" b="1" dirty="0"/>
              <a:t>exact same shape</a:t>
            </a:r>
            <a:endParaRPr lang="en-US" dirty="0"/>
          </a:p>
          <a:p>
            <a:pPr lvl="1"/>
            <a:r>
              <a:rPr lang="en-US" i="1" dirty="0"/>
              <a:t>Variable number of steps</a:t>
            </a:r>
            <a:r>
              <a:rPr lang="en-US" dirty="0"/>
              <a:t> in sequences for same application</a:t>
            </a:r>
          </a:p>
          <a:p>
            <a:pPr lvl="1"/>
            <a:r>
              <a:rPr lang="en-US" dirty="0"/>
              <a:t>For example, how could a CNN deal with a variable-sized input?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03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8890A29-70BA-4849-BE64-E4FD6964D8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The architecture is conceived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RNN unit is designed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modules can later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8890A29-70BA-4849-BE64-E4FD6964D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E9969AE-6420-40E7-9152-ED5D428EB361}"/>
              </a:ext>
            </a:extLst>
          </p:cNvPr>
          <p:cNvSpPr/>
          <p:nvPr/>
        </p:nvSpPr>
        <p:spPr>
          <a:xfrm>
            <a:off x="3271101" y="3754916"/>
            <a:ext cx="1495720" cy="1206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3D3DD52C-694E-47CC-BAAE-60B37CA446E1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3271101" y="4358232"/>
            <a:ext cx="1495720" cy="12700"/>
          </a:xfrm>
          <a:prstGeom prst="curvedConnector5">
            <a:avLst>
              <a:gd name="adj1" fmla="val -15284"/>
              <a:gd name="adj2" fmla="val 9593819"/>
              <a:gd name="adj3" fmla="val 112133"/>
            </a:avLst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170F0B3-EF29-41C4-87F6-7AA27A3F8B86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766821" y="4358232"/>
            <a:ext cx="650448" cy="1270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238B68E-3611-4FCE-89D7-E4E323F33865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2620653" y="4352078"/>
            <a:ext cx="650448" cy="6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E73F4D-BA9C-4EAD-B10E-0866C5EA3688}"/>
                  </a:ext>
                </a:extLst>
              </p:cNvPr>
              <p:cNvSpPr txBox="1"/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E73F4D-BA9C-4EAD-B10E-0866C5E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74EB42-F50F-465A-99EF-EFD1150915B9}"/>
                  </a:ext>
                </a:extLst>
              </p:cNvPr>
              <p:cNvSpPr txBox="1"/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3600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74EB42-F50F-465A-99EF-EFD11509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D4E8EEF-050A-4CC7-AAAF-234F82F3324D}"/>
              </a:ext>
            </a:extLst>
          </p:cNvPr>
          <p:cNvSpPr/>
          <p:nvPr/>
        </p:nvSpPr>
        <p:spPr>
          <a:xfrm>
            <a:off x="6652967" y="3761266"/>
            <a:ext cx="1291472" cy="1206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36B88DB-2CB2-4144-8D50-E75B6715EC1D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237401" y="4364582"/>
            <a:ext cx="415566" cy="635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E0B8158-71B2-4B11-919F-5488D39C2D19}"/>
                  </a:ext>
                </a:extLst>
              </p:cNvPr>
              <p:cNvSpPr txBox="1"/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E0B8158-71B2-4B11-919F-5488D39C2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blipFill>
                <a:blip r:embed="rId5"/>
                <a:stretch>
                  <a:fillRect r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9356FB6-53A7-4A1A-BE38-A3502A426604}"/>
              </a:ext>
            </a:extLst>
          </p:cNvPr>
          <p:cNvCxnSpPr>
            <a:stCxn id="23" idx="3"/>
            <a:endCxn id="32" idx="1"/>
          </p:cNvCxnSpPr>
          <p:nvPr/>
        </p:nvCxnSpPr>
        <p:spPr>
          <a:xfrm>
            <a:off x="7944439" y="4364582"/>
            <a:ext cx="594674" cy="6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7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48A53A31-4B78-4EC5-9A16-64A96F304AF6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E9969AE-6420-40E7-9152-ED5D428EB361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1170F0B3-EF29-41C4-87F6-7AA27A3F8B86}"/>
                </a:ext>
              </a:extLst>
            </p:cNvPr>
            <p:cNvCxnSpPr>
              <a:cxnSpLocks/>
              <a:stCxn id="4" idx="0"/>
              <a:endCxn id="18" idx="2"/>
            </p:cNvCxnSpPr>
            <p:nvPr/>
          </p:nvCxnSpPr>
          <p:spPr>
            <a:xfrm flipH="1" flipV="1">
              <a:off x="7491162" y="2860788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238B68E-3611-4FCE-89D7-E4E323F33865}"/>
                </a:ext>
              </a:extLst>
            </p:cNvPr>
            <p:cNvCxnSpPr>
              <a:cxnSpLocks/>
              <a:stCxn id="16" idx="0"/>
              <a:endCxn id="4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9E73F4D-BA9C-4EAD-B10E-0866C5EA3688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A9E73F4D-BA9C-4EAD-B10E-0866C5EA3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4A8D7988-BB11-4315-BA09-AB39993E6A0C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4A8D7988-BB11-4315-BA09-AB39993E6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9668F6F3-DFCE-4022-AC5D-280DC77A79DF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78F60A3C-4C77-4C90-A1C6-109715865C7A}"/>
                </a:ext>
              </a:extLst>
            </p:cNvPr>
            <p:cNvCxnSpPr>
              <a:cxnSpLocks/>
              <a:stCxn id="19" idx="0"/>
              <a:endCxn id="23" idx="2"/>
            </p:cNvCxnSpPr>
            <p:nvPr/>
          </p:nvCxnSpPr>
          <p:spPr>
            <a:xfrm flipH="1" flipV="1">
              <a:off x="4901938" y="2864670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39E42347-89DD-4728-B929-0F7A3EA9AD28}"/>
                </a:ext>
              </a:extLst>
            </p:cNvPr>
            <p:cNvCxnSpPr>
              <a:cxnSpLocks/>
              <a:stCxn id="22" idx="0"/>
              <a:endCxn id="19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D846E6BC-8625-4ECD-899C-C0C64675F82F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D846E6BC-8625-4ECD-899C-C0C64675F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3DD9B5C8-A5F3-487F-B55D-72CEF43ECAC9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3DD9B5C8-A5F3-487F-B55D-72CEF43EC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8ACAECD0-ACCC-49FE-9990-B63D4F61639D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44C22566-CAD7-4538-996E-7029787B7523}"/>
                </a:ext>
              </a:extLst>
            </p:cNvPr>
            <p:cNvCxnSpPr>
              <a:cxnSpLocks/>
              <a:stCxn id="24" idx="0"/>
              <a:endCxn id="28" idx="2"/>
            </p:cNvCxnSpPr>
            <p:nvPr/>
          </p:nvCxnSpPr>
          <p:spPr>
            <a:xfrm flipH="1" flipV="1">
              <a:off x="2683500" y="2864670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5309BA68-0985-40D0-A297-E0391B2DC790}"/>
                </a:ext>
              </a:extLst>
            </p:cNvPr>
            <p:cNvCxnSpPr>
              <a:cxnSpLocks/>
              <a:stCxn id="27" idx="0"/>
              <a:endCxn id="24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502D2D95-F110-44CC-B05F-9A769F7BA499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502D2D95-F110-44CC-B05F-9A769F7BA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DB6FB065-60A5-4F68-8DF5-B45D30F2123B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DB6FB065-60A5-4F68-8DF5-B45D30F21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23756B4A-8541-44C9-A3D2-A3FABCCB27AE}"/>
                </a:ext>
              </a:extLst>
            </p:cNvPr>
            <p:cNvCxnSpPr>
              <a:stCxn id="24" idx="3"/>
              <a:endCxn id="19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549774E7-DBC3-4DE3-AA90-E54DDED2A713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B37BF0E0-7010-4898-B5A2-8ED61536B0D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8F3EEDA-E971-4C7A-A177-4BEB43A731EC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0.0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8DE79C02-6A49-420E-8154-FC0AC2313D88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BD8CC79B-6CEA-4E5A-9659-890B76B013ED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C91B5DD9-D495-472A-A8E5-46A4A5755234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C788882B-E05B-445C-B28C-77A5B2C5AB80}"/>
                </a:ext>
              </a:extLst>
            </p:cNvPr>
            <p:cNvSpPr/>
            <p:nvPr/>
          </p:nvSpPr>
          <p:spPr>
            <a:xfrm>
              <a:off x="4366580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43" name="Rectangle : coins arrondis 42">
              <a:extLst>
                <a:ext uri="{FF2B5EF4-FFF2-40B4-BE49-F238E27FC236}">
                  <a16:creationId xmlns:a16="http://schemas.microsoft.com/office/drawing/2014/main" id="{D3F7AF0B-3A8B-43A5-BAA2-20B803E7EBC3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693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21DA4BBA-45AC-43D0-ACBA-F5DF9E74DFBC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A5F7019E-36B3-4FD9-B729-096091EAC81B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59CF1759-0603-4144-BAFE-D01C611A1C2A}"/>
                </a:ext>
              </a:extLst>
            </p:cNvPr>
            <p:cNvCxnSpPr>
              <a:cxnSpLocks/>
              <a:stCxn id="34" idx="0"/>
              <a:endCxn id="41" idx="2"/>
            </p:cNvCxnSpPr>
            <p:nvPr/>
          </p:nvCxnSpPr>
          <p:spPr>
            <a:xfrm flipH="1" flipV="1">
              <a:off x="7491162" y="2860788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1900B7A4-7E9C-4D93-9634-EE38F6793FB1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583A4FB1-E7EC-407F-A1C0-35CDCA329F52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583A4FB1-E7EC-407F-A1C0-35CDCA329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3348E74D-2722-4F1C-ADA2-AA21B1F4253A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3348E74D-2722-4F1C-ADA2-AA21B1F42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B0B81F68-7B95-4E75-870B-353D98BC6B3E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A0D90A04-F4D9-4F33-A5CC-D5A6865D2EE4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4901938" y="2864670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A930365F-3DB0-4732-9332-5893598AC049}"/>
                </a:ext>
              </a:extLst>
            </p:cNvPr>
            <p:cNvCxnSpPr>
              <a:cxnSpLocks/>
              <a:stCxn id="45" idx="0"/>
              <a:endCxn id="42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FCE4ED2-2784-4C31-8355-8EBA06196E79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2FCE4ED2-2784-4C31-8355-8EBA06196E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7325F492-0F04-4261-9BD4-7D5FF8316676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7325F492-0F04-4261-9BD4-7D5FF83166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2D61E623-81E9-4E8B-9A75-66BD699E555F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C671EB7B-EB27-40D3-A642-F3385DE3B888}"/>
                </a:ext>
              </a:extLst>
            </p:cNvPr>
            <p:cNvCxnSpPr>
              <a:cxnSpLocks/>
              <a:stCxn id="47" idx="0"/>
              <a:endCxn id="51" idx="2"/>
            </p:cNvCxnSpPr>
            <p:nvPr/>
          </p:nvCxnSpPr>
          <p:spPr>
            <a:xfrm flipH="1" flipV="1">
              <a:off x="2683500" y="2864670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68946500-D725-42C5-BCCB-553F8B72E596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A34AF1A0-12AE-4F09-B529-DA75359A37DA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A34AF1A0-12AE-4F09-B529-DA75359A3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1165BCE-5EAF-439E-BAF6-995E3E45BF37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1165BCE-5EAF-439E-BAF6-995E3E45BF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C7572E14-018E-4F21-A091-8990C79ED55F}"/>
                </a:ext>
              </a:extLst>
            </p:cNvPr>
            <p:cNvCxnSpPr>
              <a:stCxn id="47" idx="3"/>
              <a:endCxn id="42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D2EB6383-25B2-46D4-AB4C-AE02DF407A40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F44EF3BD-6620-496A-8776-FDB8D4B15DAD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B37DDD3-8434-490D-8739-CF503FAD7862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0.0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DA2E82A7-C9E3-456E-B7EC-5C1910EB0D2B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9AAEC48D-AF36-4B37-AB87-4BC54C3256EC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DF35A1E8-BDB3-47C7-919B-6E3A656B15C3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86177367-3BAB-4D71-924B-AB3DB049A42A}"/>
                </a:ext>
              </a:extLst>
            </p:cNvPr>
            <p:cNvSpPr/>
            <p:nvPr/>
          </p:nvSpPr>
          <p:spPr>
            <a:xfrm>
              <a:off x="4366580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BAFE13EB-C216-4F71-848D-5AFB332C4A2C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1CED27F-459B-43A7-BA2D-F3E84DC58921}"/>
              </a:ext>
            </a:extLst>
          </p:cNvPr>
          <p:cNvSpPr/>
          <p:nvPr/>
        </p:nvSpPr>
        <p:spPr>
          <a:xfrm rot="10800000">
            <a:off x="2799759" y="4351787"/>
            <a:ext cx="5882325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8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CE47C351-CBA9-4AFD-BF16-A9516693B0EF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D4510567-90BB-48CC-89EB-F429A24F733F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20BFC8B2-6EAF-40FD-960D-135B22B2E136}"/>
                </a:ext>
              </a:extLst>
            </p:cNvPr>
            <p:cNvCxnSpPr>
              <a:cxnSpLocks/>
              <a:stCxn id="34" idx="0"/>
              <a:endCxn id="41" idx="2"/>
            </p:cNvCxnSpPr>
            <p:nvPr/>
          </p:nvCxnSpPr>
          <p:spPr>
            <a:xfrm flipH="1" flipV="1">
              <a:off x="7491162" y="2860788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D20522FC-AE55-4148-A958-109316D122F6}"/>
                </a:ext>
              </a:extLst>
            </p:cNvPr>
            <p:cNvCxnSpPr>
              <a:cxnSpLocks/>
              <a:stCxn id="40" idx="0"/>
              <a:endCxn id="34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F4178F0-3CC0-465A-84FA-4C1A54298EEB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7F4178F0-3CC0-465A-84FA-4C1A54298E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1BB1FB7-AC1A-4398-AA4A-6F7427D12C90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C1BB1FB7-AC1A-4398-AA4A-6F7427D12C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FF94D581-0987-4626-872E-C5BFE93B9DFB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EDE08131-6A51-4333-8486-2955ABF09C1F}"/>
                </a:ext>
              </a:extLst>
            </p:cNvPr>
            <p:cNvCxnSpPr>
              <a:cxnSpLocks/>
              <a:stCxn id="42" idx="0"/>
              <a:endCxn id="46" idx="2"/>
            </p:cNvCxnSpPr>
            <p:nvPr/>
          </p:nvCxnSpPr>
          <p:spPr>
            <a:xfrm flipH="1" flipV="1">
              <a:off x="4901938" y="2864670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012103ED-90E1-4C97-8884-B911F2D1A347}"/>
                </a:ext>
              </a:extLst>
            </p:cNvPr>
            <p:cNvCxnSpPr>
              <a:cxnSpLocks/>
              <a:stCxn id="45" idx="0"/>
              <a:endCxn id="42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F851ECA-C405-459D-8BAE-CC84DB3BCD39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F851ECA-C405-459D-8BAE-CC84DB3BC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8545EEF8-DCE8-486F-9B72-91246B49FD52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8545EEF8-DCE8-486F-9B72-91246B49F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 : coins arrondis 46">
              <a:extLst>
                <a:ext uri="{FF2B5EF4-FFF2-40B4-BE49-F238E27FC236}">
                  <a16:creationId xmlns:a16="http://schemas.microsoft.com/office/drawing/2014/main" id="{FE3C5F8C-F8B2-454E-B497-89B289C9C689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RNN</a:t>
              </a:r>
            </a:p>
          </p:txBody>
        </p:sp>
        <p:cxnSp>
          <p:nvCxnSpPr>
            <p:cNvPr id="48" name="Connecteur droit avec flèche 47">
              <a:extLst>
                <a:ext uri="{FF2B5EF4-FFF2-40B4-BE49-F238E27FC236}">
                  <a16:creationId xmlns:a16="http://schemas.microsoft.com/office/drawing/2014/main" id="{42D490CF-03A9-4270-9F15-CA5767DA5013}"/>
                </a:ext>
              </a:extLst>
            </p:cNvPr>
            <p:cNvCxnSpPr>
              <a:cxnSpLocks/>
              <a:stCxn id="47" idx="0"/>
              <a:endCxn id="51" idx="2"/>
            </p:cNvCxnSpPr>
            <p:nvPr/>
          </p:nvCxnSpPr>
          <p:spPr>
            <a:xfrm flipH="1" flipV="1">
              <a:off x="2683500" y="2864670"/>
              <a:ext cx="6286" cy="740341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BEDE84C3-86F8-4451-B1B9-28A6C65BCC99}"/>
                </a:ext>
              </a:extLst>
            </p:cNvPr>
            <p:cNvCxnSpPr>
              <a:cxnSpLocks/>
              <a:stCxn id="50" idx="0"/>
              <a:endCxn id="47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037EAE24-F3F4-49BE-BD94-D0E96FAE6C00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037EAE24-F3F4-49BE-BD94-D0E96FAE6C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96E78D32-9662-49F5-9E68-E86C8FD11F85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96E78D32-9662-49F5-9E68-E86C8FD11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B0F8BE59-8235-4AA6-B7AC-DC3F5A68D682}"/>
                </a:ext>
              </a:extLst>
            </p:cNvPr>
            <p:cNvCxnSpPr>
              <a:stCxn id="47" idx="3"/>
              <a:endCxn id="42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930AD968-EB48-48CD-B510-B81452628E97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3681CA14-6013-454F-A7DA-50D5F7CE4195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2F5837-CB39-4715-B7F7-95A385DCFF09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0.0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A91D4F64-9BFD-48CD-BC8C-8255CD75A3AB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A20F413D-DA76-49F7-B143-76185C6E6A8D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 : coins arrondis 57">
              <a:extLst>
                <a:ext uri="{FF2B5EF4-FFF2-40B4-BE49-F238E27FC236}">
                  <a16:creationId xmlns:a16="http://schemas.microsoft.com/office/drawing/2014/main" id="{2C403224-F2A7-41AD-BF90-0F48D8192F28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53ED1851-6D1F-48EA-9E7B-4CC7A2448FD1}"/>
                </a:ext>
              </a:extLst>
            </p:cNvPr>
            <p:cNvSpPr/>
            <p:nvPr/>
          </p:nvSpPr>
          <p:spPr>
            <a:xfrm>
              <a:off x="4366580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12CE9D26-90D8-4ABF-9C47-78EAE69042FA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1CED27F-459B-43A7-BA2D-F3E84DC58921}"/>
              </a:ext>
            </a:extLst>
          </p:cNvPr>
          <p:cNvSpPr/>
          <p:nvPr/>
        </p:nvSpPr>
        <p:spPr>
          <a:xfrm rot="10800000">
            <a:off x="2799759" y="4351787"/>
            <a:ext cx="5882325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9003AE6A-1629-47B4-867E-52FE3E75BC7D}"/>
              </a:ext>
            </a:extLst>
          </p:cNvPr>
          <p:cNvSpPr/>
          <p:nvPr/>
        </p:nvSpPr>
        <p:spPr>
          <a:xfrm>
            <a:off x="8436991" y="5194169"/>
            <a:ext cx="3365368" cy="1065477"/>
          </a:xfrm>
          <a:prstGeom prst="wedgeRectCallout">
            <a:avLst>
              <a:gd name="adj1" fmla="val -61399"/>
              <a:gd name="adj2" fmla="val -1061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the weights are the same, but they have </a:t>
            </a:r>
            <a:r>
              <a:rPr lang="en-US" b="1" dirty="0"/>
              <a:t>different gradient values</a:t>
            </a:r>
            <a:r>
              <a:rPr lang="en-US" dirty="0"/>
              <a:t> at different “copy”!</a:t>
            </a:r>
          </a:p>
        </p:txBody>
      </p:sp>
    </p:spTree>
    <p:extLst>
      <p:ext uri="{BB962C8B-B14F-4D97-AF65-F5344CB8AC3E}">
        <p14:creationId xmlns:p14="http://schemas.microsoft.com/office/powerpoint/2010/main" val="14247728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</Words>
  <Application>Microsoft Office PowerPoint</Application>
  <PresentationFormat>Grand écran</PresentationFormat>
  <Paragraphs>265</Paragraphs>
  <Slides>23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Raleway</vt:lpstr>
      <vt:lpstr>Thème Office</vt:lpstr>
      <vt:lpstr>Recurrent Neural Networks</vt:lpstr>
      <vt:lpstr>Outline</vt:lpstr>
      <vt:lpstr>Dynamical systems</vt:lpstr>
      <vt:lpstr>Dynamical systems</vt:lpstr>
      <vt:lpstr>Dynamical systems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Long-Short Term Memory Networks</vt:lpstr>
      <vt:lpstr>Présentation PowerPoint</vt:lpstr>
      <vt:lpstr>Long-short Term Memory Networks</vt:lpstr>
      <vt:lpstr>Long-short Term Memory Networks</vt:lpstr>
      <vt:lpstr>Long-short Term Memory Networks</vt:lpstr>
      <vt:lpstr>Long-short Term Memory Networks</vt:lpstr>
      <vt:lpstr>Parenthesis</vt:lpstr>
      <vt:lpstr>Long-short Term Memory Networks</vt:lpstr>
      <vt:lpstr>LSTM architecture</vt:lpstr>
      <vt:lpstr>LSTM architecture</vt:lpstr>
      <vt:lpstr>LSTM architecture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122</cp:revision>
  <dcterms:created xsi:type="dcterms:W3CDTF">2020-06-05T13:14:31Z</dcterms:created>
  <dcterms:modified xsi:type="dcterms:W3CDTF">2024-04-08T08:55:11Z</dcterms:modified>
</cp:coreProperties>
</file>