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4" r:id="rId6"/>
    <p:sldId id="261" r:id="rId7"/>
    <p:sldId id="262" r:id="rId8"/>
    <p:sldId id="263" r:id="rId9"/>
    <p:sldId id="40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REGULARIZATION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8800" dirty="0"/>
              <a:t>Regularization</a:t>
            </a:r>
            <a:endParaRPr lang="fr-FR" sz="88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2401843" y="5544796"/>
            <a:ext cx="9144000" cy="654923"/>
          </a:xfrm>
        </p:spPr>
        <p:txBody>
          <a:bodyPr>
            <a:noAutofit/>
          </a:bodyPr>
          <a:lstStyle/>
          <a:p>
            <a:r>
              <a:rPr lang="fr-FR" dirty="0"/>
              <a:t>Alberto TONDA, </a:t>
            </a:r>
            <a:r>
              <a:rPr lang="fr-FR" dirty="0" err="1"/>
              <a:t>Ph.D</a:t>
            </a:r>
            <a:r>
              <a:rPr lang="fr-FR" dirty="0"/>
              <a:t>. (Senior permanent </a:t>
            </a:r>
            <a:r>
              <a:rPr lang="fr-FR" dirty="0" err="1"/>
              <a:t>researcher</a:t>
            </a:r>
            <a:r>
              <a:rPr lang="fr-FR" dirty="0"/>
              <a:t>, DR)</a:t>
            </a:r>
          </a:p>
          <a:p>
            <a:r>
              <a:rPr lang="fr-FR" sz="2000" i="1" dirty="0"/>
              <a:t>UMR 518 MIA-PS, INRAE, AgroParisTech, Université Paris-Saclay</a:t>
            </a:r>
            <a:br>
              <a:rPr lang="fr-FR" sz="2000" i="1" dirty="0"/>
            </a:br>
            <a:r>
              <a:rPr lang="fr-FR" sz="2000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Regularization</a:t>
            </a:r>
          </a:p>
          <a:p>
            <a:r>
              <a:rPr lang="it-IT" dirty="0"/>
              <a:t>L1/L2 regularization</a:t>
            </a:r>
          </a:p>
          <a:p>
            <a:r>
              <a:rPr lang="it-IT" dirty="0"/>
              <a:t>Dropout</a:t>
            </a:r>
          </a:p>
          <a:p>
            <a:r>
              <a:rPr lang="it-IT" dirty="0"/>
              <a:t>Batch normalization</a:t>
            </a:r>
          </a:p>
          <a:p>
            <a:r>
              <a:rPr lang="it-IT" dirty="0"/>
              <a:t>Regularization in pytorch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AC335B-B899-4D4E-AFAA-F38B881B9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7E6D83-51C5-488D-8C88-A9D01F9032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 ally in the battle to fight against </a:t>
            </a:r>
            <a:r>
              <a:rPr lang="en-US" b="1" dirty="0"/>
              <a:t>overfitting</a:t>
            </a:r>
          </a:p>
          <a:p>
            <a:pPr lvl="1"/>
            <a:r>
              <a:rPr lang="en-US" dirty="0"/>
              <a:t>Neural network researchers noticed a </a:t>
            </a:r>
            <a:r>
              <a:rPr lang="en-US" i="1" dirty="0"/>
              <a:t>correlation </a:t>
            </a:r>
            <a:r>
              <a:rPr lang="en-US" dirty="0"/>
              <a:t>with overfitting</a:t>
            </a:r>
          </a:p>
          <a:p>
            <a:pPr lvl="1"/>
            <a:r>
              <a:rPr lang="en-US" dirty="0"/>
              <a:t>Parameters or neuron outputs with large absolute values</a:t>
            </a:r>
          </a:p>
          <a:p>
            <a:pPr lvl="1"/>
            <a:endParaRPr lang="en-US" dirty="0"/>
          </a:p>
          <a:p>
            <a:r>
              <a:rPr lang="en-US" dirty="0"/>
              <a:t>If parameter values represent “knowledge”</a:t>
            </a:r>
          </a:p>
          <a:p>
            <a:pPr lvl="1"/>
            <a:r>
              <a:rPr lang="en-US" dirty="0"/>
              <a:t>High values mean </a:t>
            </a:r>
            <a:r>
              <a:rPr lang="en-US" i="1" dirty="0"/>
              <a:t>hyperspecialized</a:t>
            </a:r>
            <a:r>
              <a:rPr lang="en-US" dirty="0"/>
              <a:t> neurons</a:t>
            </a:r>
          </a:p>
          <a:p>
            <a:pPr lvl="1"/>
            <a:r>
              <a:rPr lang="en-US" dirty="0"/>
              <a:t>If for some reason </a:t>
            </a:r>
            <a:r>
              <a:rPr lang="en-US" b="1" dirty="0"/>
              <a:t>they are not activated</a:t>
            </a:r>
            <a:r>
              <a:rPr lang="en-US" dirty="0"/>
              <a:t>, everything after fails</a:t>
            </a:r>
          </a:p>
          <a:p>
            <a:pPr lvl="1"/>
            <a:r>
              <a:rPr lang="en-US" dirty="0"/>
              <a:t>Ideally, we would like knowledge to be more spread out</a:t>
            </a:r>
          </a:p>
          <a:p>
            <a:pPr lvl="1"/>
            <a:r>
              <a:rPr lang="en-US" dirty="0"/>
              <a:t>“More paths”, redundancy</a:t>
            </a:r>
          </a:p>
        </p:txBody>
      </p:sp>
    </p:spTree>
    <p:extLst>
      <p:ext uri="{BB962C8B-B14F-4D97-AF65-F5344CB8AC3E}">
        <p14:creationId xmlns:p14="http://schemas.microsoft.com/office/powerpoint/2010/main" val="1893380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387EC1-A624-4F01-8298-B06A34F45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L1/L2 regularization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FE6FCB-CA2B-495A-92E6-74C240FBC4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would like the network to fit the data, but also not parameter values much larger than others in same module</a:t>
            </a:r>
          </a:p>
          <a:p>
            <a:r>
              <a:rPr lang="en-US" dirty="0"/>
              <a:t>What can we do?</a:t>
            </a:r>
          </a:p>
        </p:txBody>
      </p:sp>
    </p:spTree>
    <p:extLst>
      <p:ext uri="{BB962C8B-B14F-4D97-AF65-F5344CB8AC3E}">
        <p14:creationId xmlns:p14="http://schemas.microsoft.com/office/powerpoint/2010/main" val="3205018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387EC1-A624-4F01-8298-B06A34F45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L1/L2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9FFE6FCB-CA2B-495A-92E6-74C240FBC485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We would like the network to fit the data, but also not parameter values much larger than others in same module</a:t>
                </a:r>
              </a:p>
              <a:p>
                <a:endParaRPr lang="en-US" dirty="0"/>
              </a:p>
              <a:p>
                <a:r>
                  <a:rPr lang="en-US" dirty="0"/>
                  <a:t>Modify the </a:t>
                </a:r>
                <a:r>
                  <a:rPr lang="en-US" b="1" dirty="0"/>
                  <a:t>loss function</a:t>
                </a:r>
              </a:p>
              <a:p>
                <a:pPr lvl="1"/>
                <a:r>
                  <a:rPr lang="en-US" dirty="0"/>
                  <a:t>Add another term, penalize models</a:t>
                </a:r>
                <a:br>
                  <a:rPr lang="en-US" dirty="0"/>
                </a:br>
                <a:r>
                  <a:rPr lang="en-US" dirty="0"/>
                  <a:t>with large sum of absolute values</a:t>
                </a:r>
                <a:br>
                  <a:rPr lang="en-US" dirty="0"/>
                </a:br>
                <a:r>
                  <a:rPr lang="en-US" dirty="0"/>
                  <a:t>of weights (L1)</a:t>
                </a:r>
              </a:p>
              <a:p>
                <a:pPr lvl="1"/>
                <a:r>
                  <a:rPr lang="en-US" dirty="0"/>
                  <a:t>Or large sum of squared values of</a:t>
                </a:r>
                <a:br>
                  <a:rPr lang="en-US" dirty="0"/>
                </a:br>
                <a:r>
                  <a:rPr lang="en-US" dirty="0"/>
                  <a:t>weights (L2) </a:t>
                </a:r>
              </a:p>
              <a:p>
                <a:pPr lvl="1"/>
                <a:r>
                  <a:rPr lang="en-US" dirty="0"/>
                  <a:t>Weighted sum with hyperparameter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it-IT" b="0" dirty="0"/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9FFE6FCB-CA2B-495A-92E6-74C240FBC4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734" b="-1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L1 vs L2 Regularization: The intuitive difference | by Dhaval Taunk |  Analytics Vidhya | Medium">
            <a:extLst>
              <a:ext uri="{FF2B5EF4-FFF2-40B4-BE49-F238E27FC236}">
                <a16:creationId xmlns:a16="http://schemas.microsoft.com/office/drawing/2014/main" id="{FCAC36C7-40A8-4771-8F42-E553031BD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590" y="3004784"/>
            <a:ext cx="4360192" cy="317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007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025CE3-499E-4E0A-AB4C-BC27B6965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Dropout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81C9F4-5FBB-43C7-AA23-89C6DF3695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Popular technique (for a while)</a:t>
            </a:r>
          </a:p>
          <a:p>
            <a:pPr lvl="1"/>
            <a:r>
              <a:rPr lang="en-US" dirty="0"/>
              <a:t>Active </a:t>
            </a:r>
            <a:r>
              <a:rPr lang="en-US" u="sng" dirty="0"/>
              <a:t>only during the training process</a:t>
            </a:r>
          </a:p>
          <a:p>
            <a:pPr lvl="1"/>
            <a:r>
              <a:rPr lang="en-US" dirty="0"/>
              <a:t>During forward pass, </a:t>
            </a:r>
            <a:r>
              <a:rPr lang="en-US" b="1" dirty="0"/>
              <a:t>randomly set</a:t>
            </a:r>
            <a:r>
              <a:rPr lang="en-US" dirty="0"/>
              <a:t> input tensor element to </a:t>
            </a:r>
            <a:r>
              <a:rPr lang="en-US" b="1" dirty="0"/>
              <a:t>zero</a:t>
            </a:r>
          </a:p>
          <a:p>
            <a:pPr lvl="1"/>
            <a:r>
              <a:rPr lang="en-US" dirty="0"/>
              <a:t>This also impacts backward pass and gradient updates</a:t>
            </a:r>
          </a:p>
          <a:p>
            <a:pPr lvl="1"/>
            <a:r>
              <a:rPr lang="en-US" dirty="0"/>
              <a:t>Only parameter is a </a:t>
            </a:r>
            <a:r>
              <a:rPr lang="en-US" b="1" dirty="0"/>
              <a:t>probability</a:t>
            </a:r>
            <a:r>
              <a:rPr lang="en-US" dirty="0"/>
              <a:t>, applied to each tensor element</a:t>
            </a:r>
          </a:p>
          <a:p>
            <a:pPr lvl="1"/>
            <a:r>
              <a:rPr lang="en-US" dirty="0"/>
              <a:t>Can also be seen as </a:t>
            </a:r>
            <a:r>
              <a:rPr lang="en-US" b="1" dirty="0"/>
              <a:t>setting neuron output to zero</a:t>
            </a:r>
          </a:p>
          <a:p>
            <a:pPr lvl="1"/>
            <a:r>
              <a:rPr lang="en-US" dirty="0"/>
              <a:t>Can be applied (or less) independently to each module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759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02E519-C68C-40C7-8DA7-33D4ACE6E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normalization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80E5D960-A47F-4E77-B2C0-36A83CD78BDD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Growing in popularity in recent years</a:t>
                </a:r>
              </a:p>
              <a:p>
                <a:r>
                  <a:rPr lang="en-US" dirty="0"/>
                  <a:t>Like Dropout, can be applied (or not) to each module</a:t>
                </a:r>
              </a:p>
              <a:p>
                <a:r>
                  <a:rPr lang="en-US" dirty="0"/>
                  <a:t>Normalize output tensor of a module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, for each dimension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num>
                      <m:den>
                        <m:rad>
                          <m:radPr>
                            <m:degHide m:val="on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𝑉𝑎𝑟</m:t>
                            </m:r>
                            <m:d>
                              <m:d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rad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are learnable parameters of the module, optimized</a:t>
                </a:r>
              </a:p>
              <a:p>
                <a:r>
                  <a:rPr lang="en-US" dirty="0"/>
                  <a:t>Avoids extremely large output values of the module</a:t>
                </a:r>
              </a:p>
              <a:p>
                <a:r>
                  <a:rPr lang="en-US" dirty="0"/>
                  <a:t>In test/validation,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are set to means of values seen during training</a:t>
                </a:r>
              </a:p>
            </p:txBody>
          </p:sp>
        </mc:Choice>
        <mc:Fallback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80E5D960-A47F-4E77-B2C0-36A83CD78B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2583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AF518-EA9F-4E5F-AC61-2ECBE99F4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pytorch</a:t>
            </a:r>
            <a:r>
              <a:rPr lang="en-US" dirty="0"/>
              <a:t> utils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04F1A0-3946-4A50-9E9A-E3650E63B3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Pytorch</a:t>
            </a:r>
            <a:r>
              <a:rPr lang="en-US" dirty="0"/>
              <a:t> implements regularization as additional </a:t>
            </a:r>
            <a:r>
              <a:rPr lang="en-US" b="1" dirty="0"/>
              <a:t>modules</a:t>
            </a:r>
          </a:p>
          <a:p>
            <a:pPr lvl="1"/>
            <a:r>
              <a:rPr lang="en-US" dirty="0" err="1"/>
              <a:t>torch.nn.Dropout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torch.nn.BatchNorm1d(), 2d(), 3d() </a:t>
            </a:r>
            <a:r>
              <a:rPr lang="en-US" i="1" dirty="0"/>
              <a:t># horrible naming convention</a:t>
            </a:r>
          </a:p>
          <a:p>
            <a:r>
              <a:rPr lang="en-US" b="1" dirty="0" err="1"/>
              <a:t>model.train</a:t>
            </a:r>
            <a:r>
              <a:rPr lang="en-US" b="1" dirty="0"/>
              <a:t>()</a:t>
            </a:r>
            <a:r>
              <a:rPr lang="en-US" dirty="0"/>
              <a:t> and </a:t>
            </a:r>
            <a:r>
              <a:rPr lang="en-US" b="1" dirty="0"/>
              <a:t>.eval()</a:t>
            </a:r>
            <a:r>
              <a:rPr lang="en-US" dirty="0"/>
              <a:t> to activate/deactivate reg. modules</a:t>
            </a:r>
          </a:p>
          <a:p>
            <a:r>
              <a:rPr lang="en-US" dirty="0"/>
              <a:t>L2 regularization is an </a:t>
            </a:r>
            <a:r>
              <a:rPr lang="en-US" b="1" dirty="0"/>
              <a:t>optimizer option</a:t>
            </a:r>
            <a:r>
              <a:rPr lang="en-US" dirty="0"/>
              <a:t>, </a:t>
            </a:r>
            <a:r>
              <a:rPr lang="en-US" dirty="0" err="1"/>
              <a:t>weight_decay</a:t>
            </a:r>
            <a:endParaRPr lang="en-US" b="1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3F199DE-885D-4DB0-8B26-840C6362F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390" y="5609670"/>
            <a:ext cx="6049219" cy="3905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914ABB1-BCAC-4F98-A942-928481FBA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517" y="3994608"/>
            <a:ext cx="7846966" cy="164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102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53E8A05-42BD-489E-BF5F-958C21373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CEB63DBD-0FC0-4057-AC92-1717C1D0E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Bibliography</a:t>
            </a:r>
          </a:p>
          <a:p>
            <a:r>
              <a:rPr lang="en-US" sz="1400" dirty="0"/>
              <a:t>Images and videos: unless otherwise stated, I stole them from the Internet. I hope they are not copyrighted, or that their use falls under the Fair Use clause, and if not, I am sorry. Please don’t sue me.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E214693-AB7E-4C54-8D7C-0391735F7C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14D43F9-35B6-46FA-B5D4-8F2F1AA72E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092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455</Words>
  <Application>Microsoft Office PowerPoint</Application>
  <PresentationFormat>Grand écran</PresentationFormat>
  <Paragraphs>57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Raleway</vt:lpstr>
      <vt:lpstr>Thème Office</vt:lpstr>
      <vt:lpstr>Regularization</vt:lpstr>
      <vt:lpstr>Outline</vt:lpstr>
      <vt:lpstr>Regularization?</vt:lpstr>
      <vt:lpstr>L1/L2 regularization</vt:lpstr>
      <vt:lpstr>L1/L2 regularization</vt:lpstr>
      <vt:lpstr>Dropout</vt:lpstr>
      <vt:lpstr>Batch normalization</vt:lpstr>
      <vt:lpstr>pytorch utils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63</cp:revision>
  <dcterms:created xsi:type="dcterms:W3CDTF">2020-06-05T13:14:31Z</dcterms:created>
  <dcterms:modified xsi:type="dcterms:W3CDTF">2024-04-08T08:37:29Z</dcterms:modified>
</cp:coreProperties>
</file>