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 background">
    <p:bg>
      <p:bgPr>
        <a:solidFill>
          <a:srgbClr val="2185C5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body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 i="1"/>
            </a:lvl1pPr>
            <a:lvl2pPr lvl="1" rtl="0" algn="ctr">
              <a:spcBef>
                <a:spcPts val="0"/>
              </a:spcBef>
              <a:defRPr i="1"/>
            </a:lvl2pPr>
            <a:lvl3pPr lvl="2" rtl="0" algn="ctr">
              <a:spcBef>
                <a:spcPts val="0"/>
              </a:spcBef>
              <a:defRPr i="1"/>
            </a:lvl3pPr>
            <a:lvl4pPr lvl="3" rtl="0" algn="ctr">
              <a:spcBef>
                <a:spcPts val="0"/>
              </a:spcBef>
              <a:defRPr i="1"/>
            </a:lvl4pPr>
            <a:lvl5pPr lvl="4" rtl="0" algn="ctr">
              <a:spcBef>
                <a:spcPts val="0"/>
              </a:spcBef>
              <a:defRPr i="1"/>
            </a:lvl5pPr>
            <a:lvl6pPr lvl="5" rtl="0" algn="ctr">
              <a:spcBef>
                <a:spcPts val="0"/>
              </a:spcBef>
              <a:defRPr i="1"/>
            </a:lvl6pPr>
            <a:lvl7pPr lvl="6" rtl="0" algn="ctr">
              <a:spcBef>
                <a:spcPts val="0"/>
              </a:spcBef>
              <a:defRPr i="1"/>
            </a:lvl7pPr>
            <a:lvl8pPr lvl="7" rtl="0" algn="ctr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/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60" name="Shape 6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464575" y="438700"/>
            <a:ext cx="6446400" cy="27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Finding References </a:t>
            </a:r>
            <a:br>
              <a:rPr lang="en"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of Reputation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64575" y="5396200"/>
            <a:ext cx="6214800" cy="115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>
                <a:solidFill>
                  <a:srgbClr val="2185C5"/>
                </a:solidFill>
              </a:rPr>
              <a:t>Alberto Hideki Ueda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>
                <a:solidFill>
                  <a:srgbClr val="2185C5"/>
                </a:solidFill>
              </a:rPr>
              <a:t>ueda@dcc.ufmg.br</a:t>
            </a:r>
          </a:p>
        </p:txBody>
      </p:sp>
      <p:pic>
        <p:nvPicPr>
          <p:cNvPr descr="150710-content-marketing-that-stands-out-lg.jpg" id="80" name="Shape 80"/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0" y="697025"/>
            <a:ext cx="9144000" cy="609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.png"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68925"/>
            <a:ext cx="7375575" cy="1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SA-sub-areas.png" id="86" name="Shape 86"/>
          <p:cNvPicPr preferRelativeResize="0"/>
          <p:nvPr/>
        </p:nvPicPr>
        <p:blipFill rotWithShape="1">
          <a:blip r:embed="rId3">
            <a:alphaModFix/>
          </a:blip>
          <a:srcRect b="0" l="18087" r="19904" t="11394"/>
          <a:stretch/>
        </p:blipFill>
        <p:spPr>
          <a:xfrm>
            <a:off x="886825" y="1470400"/>
            <a:ext cx="3297300" cy="46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4523225" y="1600325"/>
            <a:ext cx="42819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How well Brazilian research groups are doing from the perspective of  sub-areas?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How to be fair with sub-areas with a low frequency of publications?</a:t>
            </a:r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476350" y="274650"/>
            <a:ext cx="6462600" cy="86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185C5"/>
                </a:solidFill>
              </a:rPr>
              <a:t>Research 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gir-cluster.png" id="93" name="Shape 93"/>
          <p:cNvPicPr preferRelativeResize="0"/>
          <p:nvPr/>
        </p:nvPicPr>
        <p:blipFill rotWithShape="1">
          <a:blip r:embed="rId3">
            <a:alphaModFix/>
          </a:blip>
          <a:srcRect b="0" l="238" r="248" t="2229"/>
          <a:stretch/>
        </p:blipFill>
        <p:spPr>
          <a:xfrm>
            <a:off x="1712312" y="1258674"/>
            <a:ext cx="5719375" cy="52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>
            <p:ph type="title"/>
          </p:nvPr>
        </p:nvSpPr>
        <p:spPr>
          <a:xfrm>
            <a:off x="476350" y="274650"/>
            <a:ext cx="6462600" cy="86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185C5"/>
                </a:solidFill>
              </a:rPr>
              <a:t>A Clustering Approach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893700" y="1411600"/>
            <a:ext cx="7150500" cy="515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Microsoft Academic Graph </a:t>
            </a:r>
          </a:p>
          <a:p>
            <a:pPr indent="-228600" lvl="1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"/>
              <a:t>Dataset with 120M papers</a:t>
            </a:r>
          </a:p>
          <a:p>
            <a:pPr indent="-228600" lvl="1" marL="914400" rtl="0">
              <a:lnSpc>
                <a:spcPct val="100000"/>
              </a:lnSpc>
              <a:spcBef>
                <a:spcPts val="1200"/>
              </a:spcBef>
            </a:pPr>
            <a:r>
              <a:rPr lang="en"/>
              <a:t>Coverage analysis (BR, USA and Europe)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500"/>
              </a:spcBef>
            </a:pPr>
            <a:r>
              <a:rPr lang="en"/>
              <a:t>Experiments over P-score parameters</a:t>
            </a:r>
          </a:p>
          <a:p>
            <a:pPr indent="-228600" lvl="1" marL="914400" rtl="0">
              <a:spcBef>
                <a:spcPts val="1200"/>
              </a:spcBef>
            </a:pPr>
            <a:r>
              <a:rPr lang="en"/>
              <a:t>Varying how much reputation is propagated between different types of nodes</a:t>
            </a:r>
          </a:p>
          <a:p>
            <a:pPr indent="-228600" lvl="1" marL="914400" rtl="0">
              <a:spcBef>
                <a:spcPts val="1200"/>
              </a:spcBef>
            </a:pPr>
            <a:r>
              <a:rPr lang="en"/>
              <a:t>Goal: find the better configuration </a:t>
            </a:r>
            <a:r>
              <a:rPr lang="en"/>
              <a:t>of</a:t>
            </a:r>
            <a:r>
              <a:rPr lang="en"/>
              <a:t> the framework for rank venues by sub-areas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476350" y="274650"/>
            <a:ext cx="6462600" cy="86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185C5"/>
                </a:solidFill>
              </a:rPr>
              <a:t>Current Work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