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6" r:id="rId2"/>
    <p:sldId id="256" r:id="rId3"/>
    <p:sldId id="258" r:id="rId4"/>
    <p:sldId id="259" r:id="rId5"/>
    <p:sldId id="271" r:id="rId6"/>
    <p:sldId id="273" r:id="rId7"/>
    <p:sldId id="274" r:id="rId8"/>
    <p:sldId id="260" r:id="rId9"/>
    <p:sldId id="261" r:id="rId10"/>
    <p:sldId id="275" r:id="rId11"/>
    <p:sldId id="262" r:id="rId12"/>
    <p:sldId id="263" r:id="rId13"/>
    <p:sldId id="276" r:id="rId14"/>
    <p:sldId id="264" r:id="rId15"/>
    <p:sldId id="265" r:id="rId16"/>
    <p:sldId id="266" r:id="rId17"/>
    <p:sldId id="267" r:id="rId18"/>
    <p:sldId id="268" r:id="rId19"/>
    <p:sldId id="270" r:id="rId20"/>
    <p:sldId id="269" r:id="rId21"/>
    <p:sldId id="272" r:id="rId22"/>
    <p:sldId id="287" r:id="rId23"/>
    <p:sldId id="288" r:id="rId24"/>
    <p:sldId id="289" r:id="rId25"/>
    <p:sldId id="278" r:id="rId26"/>
    <p:sldId id="279" r:id="rId27"/>
    <p:sldId id="280" r:id="rId28"/>
    <p:sldId id="281" r:id="rId29"/>
    <p:sldId id="282" r:id="rId30"/>
    <p:sldId id="283" r:id="rId31"/>
    <p:sldId id="291" r:id="rId32"/>
    <p:sldId id="292" r:id="rId33"/>
    <p:sldId id="293" r:id="rId34"/>
    <p:sldId id="294" r:id="rId35"/>
    <p:sldId id="296" r:id="rId36"/>
    <p:sldId id="284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951"/>
    <a:srgbClr val="0B2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36" d="100"/>
          <a:sy n="136" d="100"/>
        </p:scale>
        <p:origin x="-128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D080F-59E1-4889-82B2-94C34819E36D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330B2-2D8C-46C8-A0B5-2369B0D5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4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Shape 53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Shape 57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Shape 58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Shape 54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Shape 5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Shape 55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Shape 56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9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2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8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7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6QcEBFcMaBw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3.gi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281" y="76200"/>
            <a:ext cx="713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Real-Time Strategy Games</a:t>
            </a:r>
            <a:endParaRPr lang="en-US" sz="3600" dirty="0"/>
          </a:p>
        </p:txBody>
      </p:sp>
      <p:pic>
        <p:nvPicPr>
          <p:cNvPr id="30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1" name="3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1143000" y="2667000"/>
            <a:ext cx="7010400" cy="167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smtClean="0">
                <a:solidFill>
                  <a:sysClr val="windowText" lastClr="000000"/>
                </a:solidFill>
              </a:rPr>
              <a:t>Goal:</a:t>
            </a:r>
          </a:p>
          <a:p>
            <a:r>
              <a:rPr lang="en-US" sz="3200" dirty="0" smtClean="0">
                <a:solidFill>
                  <a:sysClr val="windowText" lastClr="000000"/>
                </a:solidFill>
              </a:rPr>
              <a:t>Implement an AI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bot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for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Starcraft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and experiment with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pathfinding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techniques.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9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4827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FSM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vs</a:t>
            </a:r>
            <a:r>
              <a:rPr lang="en-US" sz="3600" dirty="0" smtClean="0">
                <a:solidFill>
                  <a:sysClr val="windowText" lastClr="000000"/>
                </a:solidFill>
              </a:rPr>
              <a:t>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Terran</a:t>
            </a:r>
            <a:endParaRPr lang="en-US" sz="3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Finite State Machine against </a:t>
            </a:r>
            <a:r>
              <a:rPr lang="en-US" dirty="0" err="1" smtClean="0"/>
              <a:t>Terran</a:t>
            </a:r>
            <a:r>
              <a:rPr lang="en-US" dirty="0" smtClean="0"/>
              <a:t> race</a:t>
            </a:r>
            <a:endParaRPr lang="en-US" dirty="0"/>
          </a:p>
        </p:txBody>
      </p:sp>
      <p:pic>
        <p:nvPicPr>
          <p:cNvPr id="4098" name="Picture 2" descr="C:\Users\auriarte\Dropbox\master-Starcraft\Master UAB\memoria\images\NovaVsTerr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2133600"/>
            <a:ext cx="75914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76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 flipH="1">
            <a:off x="3486150" y="3005271"/>
            <a:ext cx="16954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pic>
        <p:nvPicPr>
          <p:cNvPr id="38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1" name="4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13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1143000" y="4038600"/>
            <a:ext cx="2819400" cy="1524000"/>
          </a:xfrm>
          <a:prstGeom prst="wedgeRectCallout">
            <a:avLst>
              <a:gd name="adj1" fmla="val -2468"/>
              <a:gd name="adj2" fmla="val -6725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Keep a Build Order FIFO list (with exceptions)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Find best place to build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Track supply depot required</a:t>
            </a:r>
          </a:p>
        </p:txBody>
      </p:sp>
      <p:pic>
        <p:nvPicPr>
          <p:cNvPr id="4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5" name="4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0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6577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Find best place to build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Keep truck of a map with tilde buildable information.</a:t>
            </a:r>
          </a:p>
          <a:p>
            <a:pPr algn="ctr"/>
            <a:r>
              <a:rPr lang="en-US" dirty="0" smtClean="0"/>
              <a:t>Buildings that can produce units have one extra row and column reserved tile.</a:t>
            </a:r>
            <a:endParaRPr lang="en-US" dirty="0"/>
          </a:p>
        </p:txBody>
      </p:sp>
      <p:pic>
        <p:nvPicPr>
          <p:cNvPr id="5" name="Picture 2" descr="C:\Users\auriarte\Dropbox\master-Starcraft\Master UAB\memoria\images\Build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096000" cy="457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66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4733925" y="4209694"/>
            <a:ext cx="2819400" cy="667106"/>
          </a:xfrm>
          <a:prstGeom prst="wedgeRectCallout">
            <a:avLst>
              <a:gd name="adj1" fmla="val -30657"/>
              <a:gd name="adj2" fmla="val -832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Track army composition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Plan next unit to train.</a:t>
            </a:r>
          </a:p>
        </p:txBody>
      </p:sp>
      <p:pic>
        <p:nvPicPr>
          <p:cNvPr id="3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4" name="4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5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3" name="42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2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8" name="47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49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8" name="47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4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38900" y="576129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529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Manager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4003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Manager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946269" y="49530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19800" y="50292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098669" y="51054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38" idx="2"/>
            <a:endCxn id="49" idx="0"/>
          </p:cNvCxnSpPr>
          <p:nvPr/>
        </p:nvCxnSpPr>
        <p:spPr>
          <a:xfrm>
            <a:off x="3181350" y="3771900"/>
            <a:ext cx="0" cy="1181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2"/>
            <a:endCxn id="48" idx="0"/>
          </p:cNvCxnSpPr>
          <p:nvPr/>
        </p:nvCxnSpPr>
        <p:spPr>
          <a:xfrm>
            <a:off x="4933950" y="3962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86600" y="4422449"/>
            <a:ext cx="12997" cy="68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086600" y="5486400"/>
            <a:ext cx="3469" cy="264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ular Callout 55"/>
          <p:cNvSpPr/>
          <p:nvPr/>
        </p:nvSpPr>
        <p:spPr>
          <a:xfrm>
            <a:off x="5590018" y="1552308"/>
            <a:ext cx="2819400" cy="1200506"/>
          </a:xfrm>
          <a:prstGeom prst="wedgeRectCallout">
            <a:avLst>
              <a:gd name="adj1" fmla="val -52784"/>
              <a:gd name="adj2" fmla="val 1779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In our case, we don’t need an Arbiter because each “give manager” has its own “execute manager”</a:t>
            </a:r>
          </a:p>
        </p:txBody>
      </p:sp>
      <p:sp>
        <p:nvSpPr>
          <p:cNvPr id="57" name="Rectangular Callout 56"/>
          <p:cNvSpPr/>
          <p:nvPr/>
        </p:nvSpPr>
        <p:spPr>
          <a:xfrm>
            <a:off x="914400" y="3991599"/>
            <a:ext cx="2020457" cy="656601"/>
          </a:xfrm>
          <a:prstGeom prst="wedgeRectCallout">
            <a:avLst>
              <a:gd name="adj1" fmla="val 38153"/>
              <a:gd name="adj2" fmla="val 907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Execute actions with workers unit</a:t>
            </a:r>
          </a:p>
        </p:txBody>
      </p:sp>
      <p:sp>
        <p:nvSpPr>
          <p:cNvPr id="58" name="Rectangular Callout 57"/>
          <p:cNvSpPr/>
          <p:nvPr/>
        </p:nvSpPr>
        <p:spPr>
          <a:xfrm>
            <a:off x="3092836" y="3991599"/>
            <a:ext cx="2020457" cy="656601"/>
          </a:xfrm>
          <a:prstGeom prst="wedgeRectCallout">
            <a:avLst>
              <a:gd name="adj1" fmla="val 38153"/>
              <a:gd name="adj2" fmla="val 907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Execute actions with building unit</a:t>
            </a:r>
          </a:p>
        </p:txBody>
      </p:sp>
      <p:sp>
        <p:nvSpPr>
          <p:cNvPr id="59" name="Rectangular Callout 58"/>
          <p:cNvSpPr/>
          <p:nvPr/>
        </p:nvSpPr>
        <p:spPr>
          <a:xfrm>
            <a:off x="6075747" y="3991599"/>
            <a:ext cx="2020457" cy="656601"/>
          </a:xfrm>
          <a:prstGeom prst="wedgeRectCallout">
            <a:avLst>
              <a:gd name="adj1" fmla="val 32231"/>
              <a:gd name="adj2" fmla="val 11811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Execute actions with combat unit</a:t>
            </a:r>
          </a:p>
        </p:txBody>
      </p:sp>
      <p:pic>
        <p:nvPicPr>
          <p:cNvPr id="36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7" name="36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0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91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Micro management</a:t>
            </a:r>
            <a:endParaRPr lang="en-US" sz="3600" dirty="0"/>
          </a:p>
        </p:txBody>
      </p:sp>
      <p:pic>
        <p:nvPicPr>
          <p:cNvPr id="1027" name="Picture 3" descr="C:\Users\auriarte\Dropbox\master-Starcraft\Master UAB\memoria\images\militaryAgen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07991"/>
            <a:ext cx="3652418" cy="21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0" y="907991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 have a military hierarchical task command: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687224" y="1512332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Squad Manager</a:t>
            </a:r>
          </a:p>
          <a:p>
            <a:r>
              <a:rPr lang="en-US" dirty="0" smtClean="0"/>
              <a:t>Squad Agent</a:t>
            </a:r>
          </a:p>
          <a:p>
            <a:r>
              <a:rPr lang="en-US" dirty="0" smtClean="0"/>
              <a:t>Combat Agent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2424" y="1702038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2424" y="1981200"/>
            <a:ext cx="304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2424" y="2235438"/>
            <a:ext cx="304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2400" y="32882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Micro task can be complex:</a:t>
            </a:r>
            <a:endParaRPr lang="en-US" b="1" dirty="0"/>
          </a:p>
        </p:txBody>
      </p:sp>
      <p:sp>
        <p:nvSpPr>
          <p:cNvPr id="57" name="9 Rectángulo"/>
          <p:cNvSpPr/>
          <p:nvPr/>
        </p:nvSpPr>
        <p:spPr>
          <a:xfrm>
            <a:off x="323528" y="381000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Influence maps using potential fields for kiting behavior </a:t>
            </a:r>
            <a:r>
              <a:rPr lang="es-ES" dirty="0" smtClean="0">
                <a:hlinkClick r:id="rId3"/>
              </a:rPr>
              <a:t>http://www.youtube.com/watch?v=6QcEBFcMaBw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11 Rectángulo"/>
          <p:cNvSpPr/>
          <p:nvPr/>
        </p:nvSpPr>
        <p:spPr>
          <a:xfrm>
            <a:off x="323528" y="460208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Steering behaviors for effective squad movement</a:t>
            </a:r>
            <a:endParaRPr lang="es-ES" dirty="0"/>
          </a:p>
        </p:txBody>
      </p:sp>
      <p:pic>
        <p:nvPicPr>
          <p:cNvPr id="59" name="Picture 5" descr="G:\Varios\Tesis\memory\presentacion\img\cohes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034136"/>
            <a:ext cx="2066925" cy="1381125"/>
          </a:xfrm>
          <a:prstGeom prst="rect">
            <a:avLst/>
          </a:prstGeom>
          <a:noFill/>
        </p:spPr>
      </p:pic>
      <p:pic>
        <p:nvPicPr>
          <p:cNvPr id="60" name="Picture 6" descr="G:\Varios\Tesis\memory\presentacion\img\spre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0300" y="4945261"/>
            <a:ext cx="3657600" cy="1619250"/>
          </a:xfrm>
          <a:prstGeom prst="rect">
            <a:avLst/>
          </a:prstGeom>
          <a:noFill/>
        </p:spPr>
      </p:pic>
      <p:pic>
        <p:nvPicPr>
          <p:cNvPr id="1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9335" y="12573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12573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Analysis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1485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>
            <a:off x="5276850" y="2738571"/>
            <a:ext cx="1905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4" idx="0"/>
          </p:cNvCxnSpPr>
          <p:nvPr/>
        </p:nvCxnSpPr>
        <p:spPr>
          <a:xfrm>
            <a:off x="5295900" y="3771900"/>
            <a:ext cx="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1"/>
          </p:cNvCxnSpPr>
          <p:nvPr/>
        </p:nvCxnSpPr>
        <p:spPr>
          <a:xfrm>
            <a:off x="426720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1"/>
            <a:endCxn id="12" idx="3"/>
          </p:cNvCxnSpPr>
          <p:nvPr/>
        </p:nvCxnSpPr>
        <p:spPr>
          <a:xfrm flipH="1">
            <a:off x="607695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6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81" y="76200"/>
            <a:ext cx="609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Basic RTS AI diagram</a:t>
            </a:r>
            <a:endParaRPr lang="en-US" sz="3600" dirty="0"/>
          </a:p>
        </p:txBody>
      </p:sp>
      <p:sp>
        <p:nvSpPr>
          <p:cNvPr id="48" name="Rectangle 47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1" name="3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9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38900" y="576129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529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Manager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4003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Manager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946269" y="49530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19800" y="50292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098669" y="51054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38" idx="2"/>
            <a:endCxn id="49" idx="0"/>
          </p:cNvCxnSpPr>
          <p:nvPr/>
        </p:nvCxnSpPr>
        <p:spPr>
          <a:xfrm>
            <a:off x="3181350" y="3771900"/>
            <a:ext cx="0" cy="1181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2"/>
            <a:endCxn id="48" idx="0"/>
          </p:cNvCxnSpPr>
          <p:nvPr/>
        </p:nvCxnSpPr>
        <p:spPr>
          <a:xfrm>
            <a:off x="4933950" y="3962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86600" y="4422449"/>
            <a:ext cx="12997" cy="68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086600" y="5486400"/>
            <a:ext cx="3469" cy="264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6" name="3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9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Starcraft</a:t>
            </a:r>
            <a:r>
              <a:rPr lang="en-US" dirty="0" smtClean="0"/>
              <a:t> built in </a:t>
            </a:r>
            <a:r>
              <a:rPr lang="en-US" dirty="0" err="1" smtClean="0"/>
              <a:t>pathfinding</a:t>
            </a:r>
            <a:r>
              <a:rPr lang="en-US" dirty="0" smtClean="0"/>
              <a:t> issue</a:t>
            </a:r>
            <a:endParaRPr lang="en-US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048000" y="2057400"/>
            <a:ext cx="685800" cy="3581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914400" y="5715000"/>
            <a:ext cx="1524000" cy="10668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Forma libre"/>
          <p:cNvSpPr/>
          <p:nvPr/>
        </p:nvSpPr>
        <p:spPr>
          <a:xfrm>
            <a:off x="1324598" y="1897166"/>
            <a:ext cx="1640793" cy="3161944"/>
          </a:xfrm>
          <a:custGeom>
            <a:avLst/>
            <a:gdLst>
              <a:gd name="connsiteX0" fmla="*/ 1640793 w 1640793"/>
              <a:gd name="connsiteY0" fmla="*/ 145279 h 3161944"/>
              <a:gd name="connsiteX1" fmla="*/ 1341690 w 1640793"/>
              <a:gd name="connsiteY1" fmla="*/ 589660 h 3161944"/>
              <a:gd name="connsiteX2" fmla="*/ 666572 w 1640793"/>
              <a:gd name="connsiteY2" fmla="*/ 8546 h 3161944"/>
              <a:gd name="connsiteX3" fmla="*/ 68366 w 1640793"/>
              <a:gd name="connsiteY3" fmla="*/ 538385 h 3161944"/>
              <a:gd name="connsiteX4" fmla="*/ 256374 w 1640793"/>
              <a:gd name="connsiteY4" fmla="*/ 3161944 h 3161944"/>
              <a:gd name="connsiteX5" fmla="*/ 256374 w 1640793"/>
              <a:gd name="connsiteY5" fmla="*/ 3161944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0793" h="3161944">
                <a:moveTo>
                  <a:pt x="1640793" y="145279"/>
                </a:moveTo>
                <a:cubicBezTo>
                  <a:pt x="1572426" y="378864"/>
                  <a:pt x="1504060" y="612449"/>
                  <a:pt x="1341690" y="589660"/>
                </a:cubicBezTo>
                <a:cubicBezTo>
                  <a:pt x="1179320" y="566871"/>
                  <a:pt x="878793" y="17092"/>
                  <a:pt x="666572" y="8546"/>
                </a:cubicBezTo>
                <a:cubicBezTo>
                  <a:pt x="454351" y="0"/>
                  <a:pt x="136732" y="12819"/>
                  <a:pt x="68366" y="538385"/>
                </a:cubicBezTo>
                <a:cubicBezTo>
                  <a:pt x="0" y="1063951"/>
                  <a:pt x="256374" y="3161944"/>
                  <a:pt x="256374" y="3161944"/>
                </a:cubicBezTo>
                <a:lnTo>
                  <a:pt x="256374" y="3161944"/>
                </a:lnTo>
              </a:path>
            </a:pathLst>
          </a:cu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Forma libre"/>
          <p:cNvSpPr/>
          <p:nvPr/>
        </p:nvSpPr>
        <p:spPr>
          <a:xfrm>
            <a:off x="1270474" y="2110811"/>
            <a:ext cx="301952" cy="3173338"/>
          </a:xfrm>
          <a:custGeom>
            <a:avLst/>
            <a:gdLst>
              <a:gd name="connsiteX0" fmla="*/ 301952 w 301952"/>
              <a:gd name="connsiteY0" fmla="*/ 3025211 h 3173338"/>
              <a:gd name="connsiteX1" fmla="*/ 207948 w 301952"/>
              <a:gd name="connsiteY1" fmla="*/ 3161944 h 3173338"/>
              <a:gd name="connsiteX2" fmla="*/ 88307 w 301952"/>
              <a:gd name="connsiteY2" fmla="*/ 2956845 h 3173338"/>
              <a:gd name="connsiteX3" fmla="*/ 54124 w 301952"/>
              <a:gd name="connsiteY3" fmla="*/ 2589376 h 3173338"/>
              <a:gd name="connsiteX4" fmla="*/ 2849 w 301952"/>
              <a:gd name="connsiteY4" fmla="*/ 888763 h 3173338"/>
              <a:gd name="connsiteX5" fmla="*/ 71216 w 301952"/>
              <a:gd name="connsiteY5" fmla="*/ 0 h 317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952" h="3173338">
                <a:moveTo>
                  <a:pt x="301952" y="3025211"/>
                </a:moveTo>
                <a:cubicBezTo>
                  <a:pt x="272754" y="3099274"/>
                  <a:pt x="243556" y="3173338"/>
                  <a:pt x="207948" y="3161944"/>
                </a:cubicBezTo>
                <a:cubicBezTo>
                  <a:pt x="172340" y="3150550"/>
                  <a:pt x="113944" y="3052273"/>
                  <a:pt x="88307" y="2956845"/>
                </a:cubicBezTo>
                <a:cubicBezTo>
                  <a:pt x="62670" y="2861417"/>
                  <a:pt x="68367" y="2934056"/>
                  <a:pt x="54124" y="2589376"/>
                </a:cubicBezTo>
                <a:cubicBezTo>
                  <a:pt x="39881" y="2244696"/>
                  <a:pt x="0" y="1320326"/>
                  <a:pt x="2849" y="888763"/>
                </a:cubicBezTo>
                <a:cubicBezTo>
                  <a:pt x="5698" y="457200"/>
                  <a:pt x="38457" y="228600"/>
                  <a:pt x="71216" y="0"/>
                </a:cubicBezTo>
              </a:path>
            </a:pathLst>
          </a:cu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8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Solution: building a high level </a:t>
            </a:r>
            <a:r>
              <a:rPr lang="en-US" dirty="0" err="1" smtClean="0"/>
              <a:t>pathfinding</a:t>
            </a:r>
            <a:r>
              <a:rPr lang="en-US" dirty="0" smtClean="0"/>
              <a:t> over built in using HPA* idea</a:t>
            </a:r>
            <a:endParaRPr lang="en-US" dirty="0"/>
          </a:p>
        </p:txBody>
      </p:sp>
      <p:cxnSp>
        <p:nvCxnSpPr>
          <p:cNvPr id="14" name="13 Conector recto"/>
          <p:cNvCxnSpPr>
            <a:stCxn id="1026" idx="1"/>
            <a:endCxn id="1026" idx="3"/>
          </p:cNvCxnSpPr>
          <p:nvPr/>
        </p:nvCxnSpPr>
        <p:spPr>
          <a:xfrm>
            <a:off x="1143000" y="4009941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143000" y="12954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1143000" y="67056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1143000" y="30988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143000" y="49022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1143000" y="22098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143000" y="58674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14300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807720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461010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287655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634365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88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Instead of cluster division, we use region and choke info from BWTA</a:t>
            </a:r>
            <a:endParaRPr lang="en-US" dirty="0"/>
          </a:p>
        </p:txBody>
      </p:sp>
      <p:sp>
        <p:nvSpPr>
          <p:cNvPr id="23" name="22 Forma libre"/>
          <p:cNvSpPr/>
          <p:nvPr/>
        </p:nvSpPr>
        <p:spPr>
          <a:xfrm>
            <a:off x="1153682" y="1700613"/>
            <a:ext cx="1264778" cy="4666004"/>
          </a:xfrm>
          <a:custGeom>
            <a:avLst/>
            <a:gdLst>
              <a:gd name="connsiteX0" fmla="*/ 1025496 w 1264778"/>
              <a:gd name="connsiteY0" fmla="*/ 564023 h 4666004"/>
              <a:gd name="connsiteX1" fmla="*/ 1264778 w 1264778"/>
              <a:gd name="connsiteY1" fmla="*/ 427290 h 4666004"/>
              <a:gd name="connsiteX2" fmla="*/ 1085316 w 1264778"/>
              <a:gd name="connsiteY2" fmla="*/ 8546 h 4666004"/>
              <a:gd name="connsiteX3" fmla="*/ 0 w 1264778"/>
              <a:gd name="connsiteY3" fmla="*/ 0 h 4666004"/>
              <a:gd name="connsiteX4" fmla="*/ 25638 w 1264778"/>
              <a:gd name="connsiteY4" fmla="*/ 4666004 h 4666004"/>
              <a:gd name="connsiteX5" fmla="*/ 700755 w 1264778"/>
              <a:gd name="connsiteY5" fmla="*/ 4230168 h 4666004"/>
              <a:gd name="connsiteX6" fmla="*/ 538385 w 1264778"/>
              <a:gd name="connsiteY6" fmla="*/ 564023 h 4666004"/>
              <a:gd name="connsiteX7" fmla="*/ 948583 w 1264778"/>
              <a:gd name="connsiteY7" fmla="*/ 487110 h 4666004"/>
              <a:gd name="connsiteX8" fmla="*/ 1025496 w 1264778"/>
              <a:gd name="connsiteY8" fmla="*/ 564023 h 466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778" h="4666004">
                <a:moveTo>
                  <a:pt x="1025496" y="564023"/>
                </a:moveTo>
                <a:lnTo>
                  <a:pt x="1264778" y="427290"/>
                </a:lnTo>
                <a:lnTo>
                  <a:pt x="1085316" y="8546"/>
                </a:lnTo>
                <a:lnTo>
                  <a:pt x="0" y="0"/>
                </a:lnTo>
                <a:lnTo>
                  <a:pt x="25638" y="4666004"/>
                </a:lnTo>
                <a:lnTo>
                  <a:pt x="700755" y="4230168"/>
                </a:lnTo>
                <a:lnTo>
                  <a:pt x="538385" y="564023"/>
                </a:lnTo>
                <a:lnTo>
                  <a:pt x="948583" y="487110"/>
                </a:lnTo>
                <a:lnTo>
                  <a:pt x="1025496" y="564023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Forma libre"/>
          <p:cNvSpPr/>
          <p:nvPr/>
        </p:nvSpPr>
        <p:spPr>
          <a:xfrm>
            <a:off x="1290415" y="1316052"/>
            <a:ext cx="2879933" cy="572569"/>
          </a:xfrm>
          <a:custGeom>
            <a:avLst/>
            <a:gdLst>
              <a:gd name="connsiteX0" fmla="*/ 1495514 w 2879933"/>
              <a:gd name="connsiteY0" fmla="*/ 572569 h 572569"/>
              <a:gd name="connsiteX1" fmla="*/ 1897166 w 2879933"/>
              <a:gd name="connsiteY1" fmla="*/ 555477 h 572569"/>
              <a:gd name="connsiteX2" fmla="*/ 2059536 w 2879933"/>
              <a:gd name="connsiteY2" fmla="*/ 341832 h 572569"/>
              <a:gd name="connsiteX3" fmla="*/ 2572284 w 2879933"/>
              <a:gd name="connsiteY3" fmla="*/ 350378 h 572569"/>
              <a:gd name="connsiteX4" fmla="*/ 2879933 w 2879933"/>
              <a:gd name="connsiteY4" fmla="*/ 76912 h 572569"/>
              <a:gd name="connsiteX5" fmla="*/ 2700471 w 2879933"/>
              <a:gd name="connsiteY5" fmla="*/ 8546 h 572569"/>
              <a:gd name="connsiteX6" fmla="*/ 0 w 2879933"/>
              <a:gd name="connsiteY6" fmla="*/ 0 h 572569"/>
              <a:gd name="connsiteX7" fmla="*/ 529839 w 2879933"/>
              <a:gd name="connsiteY7" fmla="*/ 333286 h 572569"/>
              <a:gd name="connsiteX8" fmla="*/ 1298961 w 2879933"/>
              <a:gd name="connsiteY8" fmla="*/ 324741 h 572569"/>
              <a:gd name="connsiteX9" fmla="*/ 1495514 w 2879933"/>
              <a:gd name="connsiteY9" fmla="*/ 572569 h 57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9933" h="572569">
                <a:moveTo>
                  <a:pt x="1495514" y="572569"/>
                </a:moveTo>
                <a:lnTo>
                  <a:pt x="1897166" y="555477"/>
                </a:lnTo>
                <a:lnTo>
                  <a:pt x="2059536" y="341832"/>
                </a:lnTo>
                <a:lnTo>
                  <a:pt x="2572284" y="350378"/>
                </a:lnTo>
                <a:lnTo>
                  <a:pt x="2879933" y="76912"/>
                </a:lnTo>
                <a:lnTo>
                  <a:pt x="2700471" y="8546"/>
                </a:lnTo>
                <a:lnTo>
                  <a:pt x="0" y="0"/>
                </a:lnTo>
                <a:lnTo>
                  <a:pt x="529839" y="333286"/>
                </a:lnTo>
                <a:lnTo>
                  <a:pt x="1298961" y="324741"/>
                </a:lnTo>
                <a:lnTo>
                  <a:pt x="1495514" y="572569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8 Forma libre"/>
          <p:cNvSpPr/>
          <p:nvPr/>
        </p:nvSpPr>
        <p:spPr>
          <a:xfrm>
            <a:off x="2170632" y="1880075"/>
            <a:ext cx="2059536" cy="2213361"/>
          </a:xfrm>
          <a:custGeom>
            <a:avLst/>
            <a:gdLst>
              <a:gd name="connsiteX0" fmla="*/ 0 w 2059536"/>
              <a:gd name="connsiteY0" fmla="*/ 393106 h 2213361"/>
              <a:gd name="connsiteX1" fmla="*/ 256374 w 2059536"/>
              <a:gd name="connsiteY1" fmla="*/ 606751 h 2213361"/>
              <a:gd name="connsiteX2" fmla="*/ 230736 w 2059536"/>
              <a:gd name="connsiteY2" fmla="*/ 1999716 h 2213361"/>
              <a:gd name="connsiteX3" fmla="*/ 1666430 w 2059536"/>
              <a:gd name="connsiteY3" fmla="*/ 2213361 h 2213361"/>
              <a:gd name="connsiteX4" fmla="*/ 2042445 w 2059536"/>
              <a:gd name="connsiteY4" fmla="*/ 1068224 h 2213361"/>
              <a:gd name="connsiteX5" fmla="*/ 1786071 w 2059536"/>
              <a:gd name="connsiteY5" fmla="*/ 931491 h 2213361"/>
              <a:gd name="connsiteX6" fmla="*/ 2059536 w 2059536"/>
              <a:gd name="connsiteY6" fmla="*/ 282011 h 2213361"/>
              <a:gd name="connsiteX7" fmla="*/ 1016949 w 2059536"/>
              <a:gd name="connsiteY7" fmla="*/ 0 h 2213361"/>
              <a:gd name="connsiteX8" fmla="*/ 598205 w 2059536"/>
              <a:gd name="connsiteY8" fmla="*/ 17091 h 2213361"/>
              <a:gd name="connsiteX9" fmla="*/ 675118 w 2059536"/>
              <a:gd name="connsiteY9" fmla="*/ 179461 h 2213361"/>
              <a:gd name="connsiteX10" fmla="*/ 427289 w 2059536"/>
              <a:gd name="connsiteY10" fmla="*/ 316194 h 2213361"/>
              <a:gd name="connsiteX11" fmla="*/ 239282 w 2059536"/>
              <a:gd name="connsiteY11" fmla="*/ 256374 h 2213361"/>
              <a:gd name="connsiteX12" fmla="*/ 0 w 2059536"/>
              <a:gd name="connsiteY12" fmla="*/ 393106 h 221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9536" h="2213361">
                <a:moveTo>
                  <a:pt x="0" y="393106"/>
                </a:moveTo>
                <a:lnTo>
                  <a:pt x="256374" y="606751"/>
                </a:lnTo>
                <a:lnTo>
                  <a:pt x="230736" y="1999716"/>
                </a:lnTo>
                <a:lnTo>
                  <a:pt x="1666430" y="2213361"/>
                </a:lnTo>
                <a:lnTo>
                  <a:pt x="2042445" y="1068224"/>
                </a:lnTo>
                <a:lnTo>
                  <a:pt x="1786071" y="931491"/>
                </a:lnTo>
                <a:lnTo>
                  <a:pt x="2059536" y="282011"/>
                </a:lnTo>
                <a:lnTo>
                  <a:pt x="1016949" y="0"/>
                </a:lnTo>
                <a:lnTo>
                  <a:pt x="598205" y="17091"/>
                </a:lnTo>
                <a:lnTo>
                  <a:pt x="675118" y="179461"/>
                </a:lnTo>
                <a:lnTo>
                  <a:pt x="427289" y="316194"/>
                </a:lnTo>
                <a:lnTo>
                  <a:pt x="239282" y="256374"/>
                </a:lnTo>
                <a:lnTo>
                  <a:pt x="0" y="393106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Forma libre"/>
          <p:cNvSpPr/>
          <p:nvPr/>
        </p:nvSpPr>
        <p:spPr>
          <a:xfrm>
            <a:off x="3845607" y="2888479"/>
            <a:ext cx="2469735" cy="2042444"/>
          </a:xfrm>
          <a:custGeom>
            <a:avLst/>
            <a:gdLst>
              <a:gd name="connsiteX0" fmla="*/ 0 w 2469735"/>
              <a:gd name="connsiteY0" fmla="*/ 1196411 h 2042444"/>
              <a:gd name="connsiteX1" fmla="*/ 1222049 w 2469735"/>
              <a:gd name="connsiteY1" fmla="*/ 2042444 h 2042444"/>
              <a:gd name="connsiteX2" fmla="*/ 2469735 w 2469735"/>
              <a:gd name="connsiteY2" fmla="*/ 367469 h 2042444"/>
              <a:gd name="connsiteX3" fmla="*/ 2427006 w 2469735"/>
              <a:gd name="connsiteY3" fmla="*/ 179461 h 2042444"/>
              <a:gd name="connsiteX4" fmla="*/ 683664 w 2469735"/>
              <a:gd name="connsiteY4" fmla="*/ 0 h 2042444"/>
              <a:gd name="connsiteX5" fmla="*/ 675118 w 2469735"/>
              <a:gd name="connsiteY5" fmla="*/ 111095 h 2042444"/>
              <a:gd name="connsiteX6" fmla="*/ 367470 w 2469735"/>
              <a:gd name="connsiteY6" fmla="*/ 68366 h 2042444"/>
              <a:gd name="connsiteX7" fmla="*/ 0 w 2469735"/>
              <a:gd name="connsiteY7" fmla="*/ 1196411 h 20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735" h="2042444">
                <a:moveTo>
                  <a:pt x="0" y="1196411"/>
                </a:moveTo>
                <a:lnTo>
                  <a:pt x="1222049" y="2042444"/>
                </a:lnTo>
                <a:lnTo>
                  <a:pt x="2469735" y="367469"/>
                </a:lnTo>
                <a:lnTo>
                  <a:pt x="2427006" y="179461"/>
                </a:lnTo>
                <a:lnTo>
                  <a:pt x="683664" y="0"/>
                </a:lnTo>
                <a:lnTo>
                  <a:pt x="675118" y="111095"/>
                </a:lnTo>
                <a:lnTo>
                  <a:pt x="367470" y="68366"/>
                </a:lnTo>
                <a:lnTo>
                  <a:pt x="0" y="1196411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30 Forma libre"/>
          <p:cNvSpPr/>
          <p:nvPr/>
        </p:nvSpPr>
        <p:spPr>
          <a:xfrm>
            <a:off x="4443813" y="1298961"/>
            <a:ext cx="2666288" cy="1768979"/>
          </a:xfrm>
          <a:custGeom>
            <a:avLst/>
            <a:gdLst>
              <a:gd name="connsiteX0" fmla="*/ 1845892 w 2666288"/>
              <a:gd name="connsiteY0" fmla="*/ 1768979 h 1768979"/>
              <a:gd name="connsiteX1" fmla="*/ 2666288 w 2666288"/>
              <a:gd name="connsiteY1" fmla="*/ 905854 h 1768979"/>
              <a:gd name="connsiteX2" fmla="*/ 2640651 w 2666288"/>
              <a:gd name="connsiteY2" fmla="*/ 0 h 1768979"/>
              <a:gd name="connsiteX3" fmla="*/ 307649 w 2666288"/>
              <a:gd name="connsiteY3" fmla="*/ 8546 h 1768979"/>
              <a:gd name="connsiteX4" fmla="*/ 0 w 2666288"/>
              <a:gd name="connsiteY4" fmla="*/ 478564 h 1768979"/>
              <a:gd name="connsiteX5" fmla="*/ 85458 w 2666288"/>
              <a:gd name="connsiteY5" fmla="*/ 1589518 h 1768979"/>
              <a:gd name="connsiteX6" fmla="*/ 1845892 w 2666288"/>
              <a:gd name="connsiteY6" fmla="*/ 1768979 h 176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6288" h="1768979">
                <a:moveTo>
                  <a:pt x="1845892" y="1768979"/>
                </a:moveTo>
                <a:lnTo>
                  <a:pt x="2666288" y="905854"/>
                </a:lnTo>
                <a:lnTo>
                  <a:pt x="2640651" y="0"/>
                </a:lnTo>
                <a:lnTo>
                  <a:pt x="307649" y="8546"/>
                </a:lnTo>
                <a:lnTo>
                  <a:pt x="0" y="478564"/>
                </a:lnTo>
                <a:lnTo>
                  <a:pt x="85458" y="1589518"/>
                </a:lnTo>
                <a:lnTo>
                  <a:pt x="1845892" y="1768979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31 Forma libre"/>
          <p:cNvSpPr/>
          <p:nvPr/>
        </p:nvSpPr>
        <p:spPr>
          <a:xfrm>
            <a:off x="5067656" y="3264493"/>
            <a:ext cx="2991028" cy="2478281"/>
          </a:xfrm>
          <a:custGeom>
            <a:avLst/>
            <a:gdLst>
              <a:gd name="connsiteX0" fmla="*/ 0 w 2991028"/>
              <a:gd name="connsiteY0" fmla="*/ 1666430 h 2478281"/>
              <a:gd name="connsiteX1" fmla="*/ 538385 w 2991028"/>
              <a:gd name="connsiteY1" fmla="*/ 2059537 h 2478281"/>
              <a:gd name="connsiteX2" fmla="*/ 564023 w 2991028"/>
              <a:gd name="connsiteY2" fmla="*/ 2478281 h 2478281"/>
              <a:gd name="connsiteX3" fmla="*/ 1435694 w 2991028"/>
              <a:gd name="connsiteY3" fmla="*/ 1982625 h 2478281"/>
              <a:gd name="connsiteX4" fmla="*/ 2307365 w 2991028"/>
              <a:gd name="connsiteY4" fmla="*/ 1974079 h 2478281"/>
              <a:gd name="connsiteX5" fmla="*/ 2580830 w 2991028"/>
              <a:gd name="connsiteY5" fmla="*/ 2221907 h 2478281"/>
              <a:gd name="connsiteX6" fmla="*/ 2991028 w 2991028"/>
              <a:gd name="connsiteY6" fmla="*/ 2213361 h 2478281"/>
              <a:gd name="connsiteX7" fmla="*/ 2991028 w 2991028"/>
              <a:gd name="connsiteY7" fmla="*/ 42729 h 2478281"/>
              <a:gd name="connsiteX8" fmla="*/ 1247686 w 2991028"/>
              <a:gd name="connsiteY8" fmla="*/ 0 h 2478281"/>
              <a:gd name="connsiteX9" fmla="*/ 0 w 2991028"/>
              <a:gd name="connsiteY9" fmla="*/ 1666430 h 24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91028" h="2478281">
                <a:moveTo>
                  <a:pt x="0" y="1666430"/>
                </a:moveTo>
                <a:lnTo>
                  <a:pt x="538385" y="2059537"/>
                </a:lnTo>
                <a:lnTo>
                  <a:pt x="564023" y="2478281"/>
                </a:lnTo>
                <a:lnTo>
                  <a:pt x="1435694" y="1982625"/>
                </a:lnTo>
                <a:lnTo>
                  <a:pt x="2307365" y="1974079"/>
                </a:lnTo>
                <a:lnTo>
                  <a:pt x="2580830" y="2221907"/>
                </a:lnTo>
                <a:lnTo>
                  <a:pt x="2991028" y="2213361"/>
                </a:lnTo>
                <a:lnTo>
                  <a:pt x="2991028" y="42729"/>
                </a:lnTo>
                <a:lnTo>
                  <a:pt x="1247686" y="0"/>
                </a:lnTo>
                <a:lnTo>
                  <a:pt x="0" y="166643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Forma libre"/>
          <p:cNvSpPr/>
          <p:nvPr/>
        </p:nvSpPr>
        <p:spPr>
          <a:xfrm>
            <a:off x="5648770" y="5247118"/>
            <a:ext cx="2392823" cy="1418602"/>
          </a:xfrm>
          <a:custGeom>
            <a:avLst/>
            <a:gdLst>
              <a:gd name="connsiteX0" fmla="*/ 948583 w 2392823"/>
              <a:gd name="connsiteY0" fmla="*/ 0 h 1418602"/>
              <a:gd name="connsiteX1" fmla="*/ 1649338 w 2392823"/>
              <a:gd name="connsiteY1" fmla="*/ 8546 h 1418602"/>
              <a:gd name="connsiteX2" fmla="*/ 1862983 w 2392823"/>
              <a:gd name="connsiteY2" fmla="*/ 307648 h 1418602"/>
              <a:gd name="connsiteX3" fmla="*/ 2392823 w 2392823"/>
              <a:gd name="connsiteY3" fmla="*/ 333286 h 1418602"/>
              <a:gd name="connsiteX4" fmla="*/ 2392823 w 2392823"/>
              <a:gd name="connsiteY4" fmla="*/ 1418602 h 1418602"/>
              <a:gd name="connsiteX5" fmla="*/ 25637 w 2392823"/>
              <a:gd name="connsiteY5" fmla="*/ 1418602 h 1418602"/>
              <a:gd name="connsiteX6" fmla="*/ 0 w 2392823"/>
              <a:gd name="connsiteY6" fmla="*/ 623843 h 1418602"/>
              <a:gd name="connsiteX7" fmla="*/ 965675 w 2392823"/>
              <a:gd name="connsiteY7" fmla="*/ 205099 h 1418602"/>
              <a:gd name="connsiteX8" fmla="*/ 948583 w 2392823"/>
              <a:gd name="connsiteY8" fmla="*/ 0 h 141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2823" h="1418602">
                <a:moveTo>
                  <a:pt x="948583" y="0"/>
                </a:moveTo>
                <a:lnTo>
                  <a:pt x="1649338" y="8546"/>
                </a:lnTo>
                <a:lnTo>
                  <a:pt x="1862983" y="307648"/>
                </a:lnTo>
                <a:lnTo>
                  <a:pt x="2392823" y="333286"/>
                </a:lnTo>
                <a:lnTo>
                  <a:pt x="2392823" y="1418602"/>
                </a:lnTo>
                <a:lnTo>
                  <a:pt x="25637" y="1418602"/>
                </a:lnTo>
                <a:lnTo>
                  <a:pt x="0" y="623843"/>
                </a:lnTo>
                <a:lnTo>
                  <a:pt x="965675" y="205099"/>
                </a:lnTo>
                <a:lnTo>
                  <a:pt x="948583" y="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Forma libre"/>
          <p:cNvSpPr/>
          <p:nvPr/>
        </p:nvSpPr>
        <p:spPr>
          <a:xfrm>
            <a:off x="2820112" y="5272755"/>
            <a:ext cx="2862841" cy="1410056"/>
          </a:xfrm>
          <a:custGeom>
            <a:avLst/>
            <a:gdLst>
              <a:gd name="connsiteX0" fmla="*/ 2828658 w 2862841"/>
              <a:gd name="connsiteY0" fmla="*/ 606752 h 1410056"/>
              <a:gd name="connsiteX1" fmla="*/ 1435694 w 2862841"/>
              <a:gd name="connsiteY1" fmla="*/ 8546 h 1410056"/>
              <a:gd name="connsiteX2" fmla="*/ 333286 w 2862841"/>
              <a:gd name="connsiteY2" fmla="*/ 0 h 1410056"/>
              <a:gd name="connsiteX3" fmla="*/ 0 w 2862841"/>
              <a:gd name="connsiteY3" fmla="*/ 786213 h 1410056"/>
              <a:gd name="connsiteX4" fmla="*/ 8546 w 2862841"/>
              <a:gd name="connsiteY4" fmla="*/ 1410056 h 1410056"/>
              <a:gd name="connsiteX5" fmla="*/ 2862841 w 2862841"/>
              <a:gd name="connsiteY5" fmla="*/ 1410056 h 1410056"/>
              <a:gd name="connsiteX6" fmla="*/ 2828658 w 2862841"/>
              <a:gd name="connsiteY6" fmla="*/ 606752 h 1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41" h="1410056">
                <a:moveTo>
                  <a:pt x="2828658" y="606752"/>
                </a:moveTo>
                <a:lnTo>
                  <a:pt x="1435694" y="8546"/>
                </a:lnTo>
                <a:lnTo>
                  <a:pt x="333286" y="0"/>
                </a:lnTo>
                <a:lnTo>
                  <a:pt x="0" y="786213"/>
                </a:lnTo>
                <a:lnTo>
                  <a:pt x="8546" y="1410056"/>
                </a:lnTo>
                <a:lnTo>
                  <a:pt x="2862841" y="1410056"/>
                </a:lnTo>
                <a:lnTo>
                  <a:pt x="2828658" y="606752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Forma libre"/>
          <p:cNvSpPr/>
          <p:nvPr/>
        </p:nvSpPr>
        <p:spPr>
          <a:xfrm>
            <a:off x="1880075" y="6067514"/>
            <a:ext cx="965675" cy="615297"/>
          </a:xfrm>
          <a:custGeom>
            <a:avLst/>
            <a:gdLst>
              <a:gd name="connsiteX0" fmla="*/ 948583 w 965675"/>
              <a:gd name="connsiteY0" fmla="*/ 0 h 615297"/>
              <a:gd name="connsiteX1" fmla="*/ 717846 w 965675"/>
              <a:gd name="connsiteY1" fmla="*/ 153824 h 615297"/>
              <a:gd name="connsiteX2" fmla="*/ 316194 w 965675"/>
              <a:gd name="connsiteY2" fmla="*/ 136733 h 615297"/>
              <a:gd name="connsiteX3" fmla="*/ 0 w 965675"/>
              <a:gd name="connsiteY3" fmla="*/ 615297 h 615297"/>
              <a:gd name="connsiteX4" fmla="*/ 965675 w 965675"/>
              <a:gd name="connsiteY4" fmla="*/ 615297 h 615297"/>
              <a:gd name="connsiteX5" fmla="*/ 948583 w 965675"/>
              <a:gd name="connsiteY5" fmla="*/ 0 h 61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5675" h="615297">
                <a:moveTo>
                  <a:pt x="948583" y="0"/>
                </a:moveTo>
                <a:lnTo>
                  <a:pt x="717846" y="153824"/>
                </a:lnTo>
                <a:lnTo>
                  <a:pt x="316194" y="136733"/>
                </a:lnTo>
                <a:lnTo>
                  <a:pt x="0" y="615297"/>
                </a:lnTo>
                <a:lnTo>
                  <a:pt x="965675" y="615297"/>
                </a:lnTo>
                <a:lnTo>
                  <a:pt x="948583" y="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35 Elipse"/>
          <p:cNvSpPr/>
          <p:nvPr/>
        </p:nvSpPr>
        <p:spPr>
          <a:xfrm>
            <a:off x="3903292" y="3378438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36 Elipse"/>
          <p:cNvSpPr/>
          <p:nvPr/>
        </p:nvSpPr>
        <p:spPr>
          <a:xfrm>
            <a:off x="5562600" y="39624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7 Elipse"/>
          <p:cNvSpPr/>
          <p:nvPr/>
        </p:nvSpPr>
        <p:spPr>
          <a:xfrm>
            <a:off x="6781800" y="513887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38 Elipse"/>
          <p:cNvSpPr/>
          <p:nvPr/>
        </p:nvSpPr>
        <p:spPr>
          <a:xfrm>
            <a:off x="5512038" y="61722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8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the “waypoints” to reach our target location</a:t>
            </a:r>
            <a:endParaRPr lang="en-US" dirty="0"/>
          </a:p>
        </p:txBody>
      </p:sp>
      <p:sp>
        <p:nvSpPr>
          <p:cNvPr id="36" name="35 Elipse"/>
          <p:cNvSpPr/>
          <p:nvPr/>
        </p:nvSpPr>
        <p:spPr>
          <a:xfrm>
            <a:off x="3903292" y="3378438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36 Elipse"/>
          <p:cNvSpPr/>
          <p:nvPr/>
        </p:nvSpPr>
        <p:spPr>
          <a:xfrm>
            <a:off x="5562600" y="39624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7 Elipse"/>
          <p:cNvSpPr/>
          <p:nvPr/>
        </p:nvSpPr>
        <p:spPr>
          <a:xfrm>
            <a:off x="6781800" y="513887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38 Elipse"/>
          <p:cNvSpPr/>
          <p:nvPr/>
        </p:nvSpPr>
        <p:spPr>
          <a:xfrm>
            <a:off x="5512038" y="61722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Forma libre"/>
          <p:cNvSpPr/>
          <p:nvPr/>
        </p:nvSpPr>
        <p:spPr>
          <a:xfrm>
            <a:off x="2982482" y="1999716"/>
            <a:ext cx="3970946" cy="4336990"/>
          </a:xfrm>
          <a:custGeom>
            <a:avLst/>
            <a:gdLst>
              <a:gd name="connsiteX0" fmla="*/ 0 w 3970946"/>
              <a:gd name="connsiteY0" fmla="*/ 0 h 4336990"/>
              <a:gd name="connsiteX1" fmla="*/ 410198 w 3970946"/>
              <a:gd name="connsiteY1" fmla="*/ 734938 h 4336990"/>
              <a:gd name="connsiteX2" fmla="*/ 1059679 w 3970946"/>
              <a:gd name="connsiteY2" fmla="*/ 1495514 h 4336990"/>
              <a:gd name="connsiteX3" fmla="*/ 1897167 w 3970946"/>
              <a:gd name="connsiteY3" fmla="*/ 1862983 h 4336990"/>
              <a:gd name="connsiteX4" fmla="*/ 2743200 w 3970946"/>
              <a:gd name="connsiteY4" fmla="*/ 2085174 h 4336990"/>
              <a:gd name="connsiteX5" fmla="*/ 3555051 w 3970946"/>
              <a:gd name="connsiteY5" fmla="*/ 2580830 h 4336990"/>
              <a:gd name="connsiteX6" fmla="*/ 3965249 w 3970946"/>
              <a:gd name="connsiteY6" fmla="*/ 3264493 h 4336990"/>
              <a:gd name="connsiteX7" fmla="*/ 3520868 w 3970946"/>
              <a:gd name="connsiteY7" fmla="*/ 3956703 h 4336990"/>
              <a:gd name="connsiteX8" fmla="*/ 2691925 w 3970946"/>
              <a:gd name="connsiteY8" fmla="*/ 4307080 h 4336990"/>
              <a:gd name="connsiteX9" fmla="*/ 1700613 w 3970946"/>
              <a:gd name="connsiteY9" fmla="*/ 4136164 h 4336990"/>
              <a:gd name="connsiteX10" fmla="*/ 828942 w 3970946"/>
              <a:gd name="connsiteY10" fmla="*/ 3828516 h 4336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0946" h="4336990">
                <a:moveTo>
                  <a:pt x="0" y="0"/>
                </a:moveTo>
                <a:cubicBezTo>
                  <a:pt x="116792" y="242843"/>
                  <a:pt x="233585" y="485686"/>
                  <a:pt x="410198" y="734938"/>
                </a:cubicBezTo>
                <a:cubicBezTo>
                  <a:pt x="586811" y="984190"/>
                  <a:pt x="811851" y="1307507"/>
                  <a:pt x="1059679" y="1495514"/>
                </a:cubicBezTo>
                <a:cubicBezTo>
                  <a:pt x="1307507" y="1683521"/>
                  <a:pt x="1616580" y="1764706"/>
                  <a:pt x="1897167" y="1862983"/>
                </a:cubicBezTo>
                <a:cubicBezTo>
                  <a:pt x="2177754" y="1961260"/>
                  <a:pt x="2466886" y="1965533"/>
                  <a:pt x="2743200" y="2085174"/>
                </a:cubicBezTo>
                <a:cubicBezTo>
                  <a:pt x="3019514" y="2204815"/>
                  <a:pt x="3351376" y="2384277"/>
                  <a:pt x="3555051" y="2580830"/>
                </a:cubicBezTo>
                <a:cubicBezTo>
                  <a:pt x="3758726" y="2777383"/>
                  <a:pt x="3970946" y="3035181"/>
                  <a:pt x="3965249" y="3264493"/>
                </a:cubicBezTo>
                <a:cubicBezTo>
                  <a:pt x="3959552" y="3493805"/>
                  <a:pt x="3733089" y="3782939"/>
                  <a:pt x="3520868" y="3956703"/>
                </a:cubicBezTo>
                <a:cubicBezTo>
                  <a:pt x="3308647" y="4130467"/>
                  <a:pt x="2995301" y="4277170"/>
                  <a:pt x="2691925" y="4307080"/>
                </a:cubicBezTo>
                <a:cubicBezTo>
                  <a:pt x="2388549" y="4336990"/>
                  <a:pt x="2011110" y="4215925"/>
                  <a:pt x="1700613" y="4136164"/>
                </a:cubicBezTo>
                <a:cubicBezTo>
                  <a:pt x="1390116" y="4056403"/>
                  <a:pt x="918673" y="3915398"/>
                  <a:pt x="828942" y="3828516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8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Drama Management</a:t>
            </a:r>
            <a:endParaRPr lang="en-US" sz="3600" dirty="0"/>
          </a:p>
        </p:txBody>
      </p:sp>
      <p:sp>
        <p:nvSpPr>
          <p:cNvPr id="7" name="32 Rectángulo"/>
          <p:cNvSpPr/>
          <p:nvPr/>
        </p:nvSpPr>
        <p:spPr>
          <a:xfrm>
            <a:off x="1143000" y="2667000"/>
            <a:ext cx="7010400" cy="2133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smtClean="0">
                <a:solidFill>
                  <a:sysClr val="windowText" lastClr="000000"/>
                </a:solidFill>
              </a:rPr>
              <a:t>Goal:</a:t>
            </a:r>
          </a:p>
          <a:p>
            <a:r>
              <a:rPr lang="en-US" sz="3200" dirty="0" smtClean="0">
                <a:solidFill>
                  <a:sysClr val="windowText" lastClr="000000"/>
                </a:solidFill>
              </a:rPr>
              <a:t>Implement </a:t>
            </a:r>
            <a:r>
              <a:rPr lang="en-US" sz="3200" dirty="0" smtClean="0">
                <a:solidFill>
                  <a:sysClr val="windowText" lastClr="000000"/>
                </a:solidFill>
              </a:rPr>
              <a:t>hints to next objective in </a:t>
            </a:r>
            <a:r>
              <a:rPr lang="en-US" sz="3200" i="1" dirty="0" err="1" smtClean="0">
                <a:solidFill>
                  <a:sysClr val="windowText" lastClr="000000"/>
                </a:solidFill>
              </a:rPr>
              <a:t>Anchorhead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dirty="0" smtClean="0">
                <a:solidFill>
                  <a:sysClr val="windowText" lastClr="000000"/>
                </a:solidFill>
              </a:rPr>
              <a:t>to prevent players getting stuck</a:t>
            </a:r>
            <a:r>
              <a:rPr lang="en-US" sz="3200" dirty="0" smtClean="0">
                <a:solidFill>
                  <a:sysClr val="windowText" lastClr="000000"/>
                </a:solidFill>
              </a:rPr>
              <a:t>.</a:t>
            </a:r>
            <a:endParaRPr lang="en-US" sz="3200" dirty="0" smtClean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82871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lvl="0" rtl="0"/>
            <a:r>
              <a:rPr dirty="0" smtClean="0"/>
              <a:t>Extend </a:t>
            </a:r>
            <a:r>
              <a:rPr dirty="0" err="1"/>
              <a:t>IFPlotPoints</a:t>
            </a:r>
            <a:r>
              <a:rPr dirty="0"/>
              <a:t> to store a hint per plot point (if it exists)</a:t>
            </a:r>
          </a:p>
          <a:p>
            <a:pPr lvl="0" rtl="0"/>
            <a:r>
              <a:rPr dirty="0" smtClean="0"/>
              <a:t>If </a:t>
            </a:r>
            <a:r>
              <a:rPr dirty="0"/>
              <a:t>a plot point's precondition evaluates to true, store the PP and current time</a:t>
            </a:r>
          </a:p>
          <a:p>
            <a:pPr lvl="0"/>
            <a:r>
              <a:rPr dirty="0" smtClean="0"/>
              <a:t>If </a:t>
            </a:r>
            <a:r>
              <a:rPr dirty="0"/>
              <a:t>X seconds have elapsed, this hint has not been triggered before, and if this plot is not yet completed -&gt; display hint</a:t>
            </a:r>
          </a:p>
        </p:txBody>
      </p:sp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Drama Management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288925" y="1542928"/>
            <a:ext cx="3251516" cy="3596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545" name="Shape 545"/>
          <p:cNvSpPr/>
          <p:nvPr/>
        </p:nvSpPr>
        <p:spPr>
          <a:xfrm>
            <a:off x="3667420" y="1269218"/>
            <a:ext cx="5329499" cy="433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sz="1800" dirty="0" smtClean="0"/>
              <a:t>Picked </a:t>
            </a:r>
            <a:r>
              <a:rPr sz="1800" dirty="0"/>
              <a:t>up crypt-key, completing </a:t>
            </a:r>
            <a:r>
              <a:rPr sz="1800" dirty="0" err="1"/>
              <a:t>PlotPoint</a:t>
            </a:r>
            <a:r>
              <a:rPr sz="1800" dirty="0"/>
              <a:t> </a:t>
            </a:r>
            <a:r>
              <a:rPr sz="1800" i="1" dirty="0"/>
              <a:t>get-crypt-key</a:t>
            </a:r>
          </a:p>
          <a:p>
            <a:endParaRPr dirty="0"/>
          </a:p>
          <a:p>
            <a:pPr lvl="0" rtl="0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sz="1800" i="1" dirty="0" smtClean="0"/>
              <a:t>find-</a:t>
            </a:r>
            <a:r>
              <a:rPr sz="1800" i="1" dirty="0" err="1" smtClean="0"/>
              <a:t>williams</a:t>
            </a:r>
            <a:r>
              <a:rPr sz="1800" i="1" dirty="0" smtClean="0"/>
              <a:t>-grave</a:t>
            </a:r>
            <a:r>
              <a:rPr sz="1800" dirty="0" smtClean="0"/>
              <a:t>'s </a:t>
            </a:r>
            <a:r>
              <a:rPr sz="1800" dirty="0"/>
              <a:t>precondition now evaluates to true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800" dirty="0" smtClean="0"/>
              <a:t> </a:t>
            </a:r>
            <a:r>
              <a:rPr sz="1800" dirty="0" smtClean="0"/>
              <a:t>Push </a:t>
            </a:r>
            <a:r>
              <a:rPr sz="1800" dirty="0"/>
              <a:t>to </a:t>
            </a:r>
            <a:r>
              <a:rPr sz="1800" dirty="0" err="1"/>
              <a:t>IFHelper's</a:t>
            </a:r>
            <a:r>
              <a:rPr sz="1800" dirty="0"/>
              <a:t> map: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/>
              <a:t>(</a:t>
            </a:r>
            <a:r>
              <a:rPr sz="1800" dirty="0" err="1"/>
              <a:t>IFPlotPoint</a:t>
            </a:r>
            <a:r>
              <a:rPr sz="1800" dirty="0"/>
              <a:t> find-</a:t>
            </a:r>
            <a:r>
              <a:rPr sz="1800" dirty="0" err="1"/>
              <a:t>williams</a:t>
            </a:r>
            <a:r>
              <a:rPr sz="1800" dirty="0"/>
              <a:t>-grave, long </a:t>
            </a:r>
            <a:r>
              <a:rPr sz="1800" dirty="0" err="1"/>
              <a:t>currentTime</a:t>
            </a:r>
            <a:r>
              <a:rPr sz="1800" dirty="0"/>
              <a:t>)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sz="1800" dirty="0" smtClean="0"/>
              <a:t> </a:t>
            </a:r>
            <a:r>
              <a:rPr sz="1800" dirty="0"/>
              <a:t>On updates, we check each object in the </a:t>
            </a:r>
            <a:r>
              <a:rPr sz="1800" dirty="0" err="1"/>
              <a:t>IFHelper</a:t>
            </a:r>
            <a:r>
              <a:rPr sz="1800" dirty="0"/>
              <a:t> map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sz="1800" dirty="0" smtClean="0"/>
              <a:t> </a:t>
            </a:r>
            <a:r>
              <a:rPr sz="1800" dirty="0"/>
              <a:t>Since X seconds elapsed, </a:t>
            </a:r>
            <a:r>
              <a:rPr sz="1800" i="1" dirty="0"/>
              <a:t>find-</a:t>
            </a:r>
            <a:r>
              <a:rPr sz="1800" i="1" dirty="0" err="1"/>
              <a:t>williams</a:t>
            </a:r>
            <a:r>
              <a:rPr sz="1800" i="1" dirty="0"/>
              <a:t>-grave</a:t>
            </a:r>
            <a:r>
              <a:rPr sz="1800" dirty="0"/>
              <a:t> status is not FINISHED and we have not yet triggered this hint, render </a:t>
            </a:r>
            <a:r>
              <a:rPr sz="1800" dirty="0" err="1"/>
              <a:t>IFPlotPoint.m_hint</a:t>
            </a:r>
            <a:r>
              <a:rPr sz="1800" dirty="0"/>
              <a:t> to screen.</a:t>
            </a:r>
          </a:p>
        </p:txBody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Drama Management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825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lvl="0" rtl="0"/>
            <a:r>
              <a:rPr dirty="0" smtClean="0"/>
              <a:t>get-crypt-key</a:t>
            </a:r>
            <a:endParaRPr lang="es-ES" dirty="0" smtClean="0"/>
          </a:p>
          <a:p>
            <a:pPr lvl="0" rtl="0">
              <a:buNone/>
            </a:pPr>
            <a:r>
              <a:rPr lang="es-ES" sz="1400" b="1" dirty="0" smtClean="0"/>
              <a:t>		</a:t>
            </a:r>
            <a:r>
              <a:rPr sz="1400" b="1" dirty="0" smtClean="0"/>
              <a:t>N/A </a:t>
            </a:r>
            <a:r>
              <a:rPr sz="1400" b="1" dirty="0"/>
              <a:t>(starts the plot)</a:t>
            </a:r>
          </a:p>
          <a:p>
            <a:pPr lvl="0" rtl="0"/>
            <a:r>
              <a:rPr dirty="0" smtClean="0"/>
              <a:t>find-</a:t>
            </a:r>
            <a:r>
              <a:rPr dirty="0" err="1" smtClean="0"/>
              <a:t>williams</a:t>
            </a:r>
            <a:r>
              <a:rPr dirty="0" smtClean="0"/>
              <a:t>-coffin</a:t>
            </a:r>
            <a:endParaRPr lang="es-ES" dirty="0" smtClean="0"/>
          </a:p>
          <a:p>
            <a:pPr lvl="0" rtl="0">
              <a:buNone/>
            </a:pPr>
            <a:r>
              <a:rPr lang="es-ES" sz="1400" b="1" dirty="0" smtClean="0"/>
              <a:t>		</a:t>
            </a:r>
            <a:r>
              <a:rPr sz="1400" b="1" dirty="0" smtClean="0"/>
              <a:t>"You </a:t>
            </a:r>
            <a:r>
              <a:rPr sz="1400" b="1" dirty="0"/>
              <a:t>notice the crypt-key you hold has a picture of a backyard."</a:t>
            </a:r>
          </a:p>
          <a:p>
            <a:pPr lvl="0" rtl="0"/>
            <a:r>
              <a:rPr dirty="0"/>
              <a:t>get-skull</a:t>
            </a:r>
          </a:p>
          <a:p>
            <a:pPr marL="0" lvl="0" indent="457200" rtl="0">
              <a:buNone/>
            </a:pPr>
            <a:r>
              <a:rPr lang="es-ES" sz="1400" b="1" dirty="0" smtClean="0"/>
              <a:t>	</a:t>
            </a:r>
            <a:r>
              <a:rPr sz="1400" b="1" dirty="0" smtClean="0"/>
              <a:t>"</a:t>
            </a:r>
            <a:r>
              <a:rPr sz="1400" b="1" dirty="0"/>
              <a:t>You realize you never took anything from the crypt you opened."</a:t>
            </a:r>
          </a:p>
          <a:p>
            <a:pPr lvl="0" rtl="0"/>
            <a:r>
              <a:rPr dirty="0"/>
              <a:t>buy-magic-ball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1400" b="1" dirty="0" smtClean="0"/>
              <a:t>	</a:t>
            </a:r>
            <a:r>
              <a:rPr sz="1400" b="1" dirty="0" smtClean="0"/>
              <a:t>"</a:t>
            </a:r>
            <a:r>
              <a:rPr sz="1400" b="1" dirty="0"/>
              <a:t>Come to think of it, that magic shop owner looked like he could use a magic ball."</a:t>
            </a:r>
          </a:p>
          <a:p>
            <a:pPr marL="0" lvl="0" indent="0" rtl="0"/>
            <a:r>
              <a:rPr dirty="0"/>
              <a:t> give-bum-flask</a:t>
            </a:r>
          </a:p>
          <a:p>
            <a:pPr marL="0" lvl="0" indent="457200" rtl="0">
              <a:buNone/>
            </a:pPr>
            <a:r>
              <a:rPr lang="es-ES" sz="1400" b="1" dirty="0" smtClean="0"/>
              <a:t>	</a:t>
            </a:r>
            <a:r>
              <a:rPr sz="1400" b="1" dirty="0" smtClean="0"/>
              <a:t>"</a:t>
            </a:r>
            <a:r>
              <a:rPr sz="1400" b="1" dirty="0"/>
              <a:t>You think to yourself, 'maybe that bum could use a drink...'."</a:t>
            </a:r>
          </a:p>
          <a:p>
            <a:endParaRPr dirty="0"/>
          </a:p>
        </p:txBody>
      </p:sp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472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Current Hints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23135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dirty="0" smtClean="0"/>
              <a:t> </a:t>
            </a:r>
            <a:r>
              <a:rPr dirty="0"/>
              <a:t>Does not work as fluid when PP's have more than one precondition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dirty="0" smtClean="0"/>
              <a:t> </a:t>
            </a:r>
            <a:r>
              <a:rPr dirty="0"/>
              <a:t>Rather than generating internal monologue hints, perhaps an NPC delivers hints</a:t>
            </a:r>
          </a:p>
        </p:txBody>
      </p:sp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495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Improvements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9335" y="12573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12573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Analysis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14850" y="33909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>
            <a:off x="5276850" y="2738571"/>
            <a:ext cx="1905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4" idx="0"/>
          </p:cNvCxnSpPr>
          <p:nvPr/>
        </p:nvCxnSpPr>
        <p:spPr>
          <a:xfrm>
            <a:off x="5295900" y="3771900"/>
            <a:ext cx="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1"/>
          </p:cNvCxnSpPr>
          <p:nvPr/>
        </p:nvCxnSpPr>
        <p:spPr>
          <a:xfrm>
            <a:off x="426720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1"/>
            <a:endCxn id="12" idx="3"/>
          </p:cNvCxnSpPr>
          <p:nvPr/>
        </p:nvCxnSpPr>
        <p:spPr>
          <a:xfrm flipH="1">
            <a:off x="607695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0" name="39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7" name="6 Rectángulo"/>
          <p:cNvSpPr/>
          <p:nvPr/>
        </p:nvSpPr>
        <p:spPr>
          <a:xfrm>
            <a:off x="1143000" y="2667000"/>
            <a:ext cx="7010400" cy="167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smtClean="0">
                <a:solidFill>
                  <a:sysClr val="windowText" lastClr="000000"/>
                </a:solidFill>
              </a:rPr>
              <a:t>Goal:</a:t>
            </a:r>
          </a:p>
          <a:p>
            <a:r>
              <a:rPr lang="en-US" sz="3200" dirty="0" smtClean="0">
                <a:solidFill>
                  <a:sysClr val="windowText" lastClr="000000"/>
                </a:solidFill>
              </a:rPr>
              <a:t>Generate balanced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Starcraft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maps procedurally.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Setup the number of regions and the size of the map. Then generate a random seed point for each region.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2219317"/>
            <a:ext cx="4936430" cy="432436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– Create the </a:t>
            </a:r>
            <a:r>
              <a:rPr lang="en-US" dirty="0" err="1" smtClean="0"/>
              <a:t>Voronoi</a:t>
            </a:r>
            <a:r>
              <a:rPr lang="en-US" dirty="0" smtClean="0"/>
              <a:t> diagram from the given points. Here we used Fortune’s algorithm for a fast computation.</a:t>
            </a:r>
            <a:endParaRPr lang="en-US" dirty="0"/>
          </a:p>
        </p:txBody>
      </p:sp>
      <p:pic>
        <p:nvPicPr>
          <p:cNvPr id="10" name="Picture 3" descr="http://upload.wikimedia.org/wikipedia/commons/2/25/Fortunes-algorithm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971800"/>
            <a:ext cx="2714625" cy="2162176"/>
          </a:xfrm>
          <a:prstGeom prst="rect">
            <a:avLst/>
          </a:prstGeom>
          <a:noFill/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2219642"/>
            <a:ext cx="5105400" cy="447238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– Assign randomly the elevation of each region. But we have to ensure the existence of a path between the right-bottom region to the left-top region.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2374924"/>
            <a:ext cx="4757738" cy="4167829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– Mirror axis X and axis Y to get a balanced map.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8341" y="2377324"/>
            <a:ext cx="4749659" cy="416075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</a:t>
            </a:r>
            <a:r>
              <a:rPr lang="en-US" dirty="0" smtClean="0"/>
              <a:t>– </a:t>
            </a:r>
            <a:r>
              <a:rPr lang="en-US" dirty="0" smtClean="0"/>
              <a:t>Convert our abstract map into </a:t>
            </a:r>
            <a:r>
              <a:rPr lang="en-US" dirty="0" err="1" smtClean="0"/>
              <a:t>Starcraft</a:t>
            </a:r>
            <a:r>
              <a:rPr lang="en-US" dirty="0" smtClean="0"/>
              <a:t> map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905000"/>
            <a:ext cx="7010400" cy="4760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74690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419600" cy="48956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t" anchorCtr="0">
            <a:spAutoFit/>
          </a:bodyPr>
          <a:lstStyle/>
          <a:p>
            <a:pPr lvl="0" rtl="0"/>
            <a:r>
              <a:rPr lang="en-US" smtClean="0"/>
              <a:t>Conversion</a:t>
            </a:r>
            <a:r>
              <a:rPr smtClean="0"/>
              <a:t>:</a:t>
            </a:r>
            <a:r>
              <a:rPr lang="en-US"/>
              <a:t> </a:t>
            </a:r>
            <a:r>
              <a:rPr smtClean="0"/>
              <a:t>Parses</a:t>
            </a:r>
            <a:r>
              <a:rPr lang="es-ES" dirty="0" smtClean="0"/>
              <a:t> </a:t>
            </a:r>
            <a:r>
              <a:rPr dirty="0" smtClean="0"/>
              <a:t>output </a:t>
            </a:r>
            <a:r>
              <a:rPr dirty="0"/>
              <a:t>from </a:t>
            </a:r>
            <a:r>
              <a:rPr dirty="0" smtClean="0"/>
              <a:t>generator</a:t>
            </a:r>
            <a:r>
              <a:rPr lang="es-ES" dirty="0" smtClean="0"/>
              <a:t> </a:t>
            </a:r>
            <a:r>
              <a:rPr dirty="0" smtClean="0"/>
              <a:t>into </a:t>
            </a:r>
            <a:r>
              <a:rPr dirty="0"/>
              <a:t>a .</a:t>
            </a:r>
            <a:r>
              <a:rPr dirty="0" err="1"/>
              <a:t>chk</a:t>
            </a:r>
            <a:r>
              <a:rPr dirty="0"/>
              <a:t> file</a:t>
            </a:r>
          </a:p>
          <a:p>
            <a:endParaRPr dirty="0"/>
          </a:p>
          <a:p>
            <a:pPr marL="342900" marR="0" lvl="0" indent="-2222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dirty="0"/>
              <a:t>Collection of </a:t>
            </a:r>
            <a:r>
              <a:rPr dirty="0" smtClean="0"/>
              <a:t>bytes</a:t>
            </a:r>
            <a:r>
              <a:rPr lang="es-ES" dirty="0" smtClean="0"/>
              <a:t> </a:t>
            </a:r>
            <a:r>
              <a:rPr dirty="0" smtClean="0"/>
              <a:t>indicating </a:t>
            </a:r>
            <a:r>
              <a:rPr dirty="0"/>
              <a:t>terrain </a:t>
            </a:r>
            <a:r>
              <a:rPr dirty="0" smtClean="0"/>
              <a:t>info</a:t>
            </a:r>
            <a:r>
              <a:rPr lang="es-ES" dirty="0" smtClean="0"/>
              <a:t> </a:t>
            </a:r>
            <a:r>
              <a:rPr dirty="0" smtClean="0"/>
              <a:t>as </a:t>
            </a:r>
            <a:r>
              <a:rPr dirty="0"/>
              <a:t>well as triggers, units, upgrades, buildings, etc.</a:t>
            </a:r>
          </a:p>
        </p:txBody>
      </p:sp>
      <p:sp>
        <p:nvSpPr>
          <p:cNvPr id="570" name="Shape 570"/>
          <p:cNvSpPr/>
          <p:nvPr/>
        </p:nvSpPr>
        <p:spPr>
          <a:xfrm>
            <a:off x="4840872" y="1291650"/>
            <a:ext cx="4252652" cy="3513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4247928" y="1445927"/>
            <a:ext cx="4896072" cy="2544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576" name="Shape 57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419600" cy="43211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t" anchorCtr="0">
            <a:spAutoFit/>
          </a:bodyPr>
          <a:lstStyle/>
          <a:p>
            <a:pPr lvl="0" rtl="0"/>
            <a:r>
              <a:rPr dirty="0" smtClean="0"/>
              <a:t>Difficulties with</a:t>
            </a:r>
            <a:r>
              <a:rPr lang="es-ES" dirty="0" smtClean="0"/>
              <a:t> </a:t>
            </a:r>
            <a:r>
              <a:rPr dirty="0" smtClean="0"/>
              <a:t> manipulating</a:t>
            </a:r>
            <a:r>
              <a:rPr lang="es-ES" dirty="0" smtClean="0"/>
              <a:t> </a:t>
            </a:r>
            <a:r>
              <a:rPr dirty="0" smtClean="0"/>
              <a:t>binary </a:t>
            </a:r>
            <a:r>
              <a:rPr dirty="0"/>
              <a:t>values </a:t>
            </a:r>
            <a:r>
              <a:rPr dirty="0" smtClean="0"/>
              <a:t>for</a:t>
            </a:r>
            <a:r>
              <a:rPr lang="es-ES" dirty="0" smtClean="0"/>
              <a:t> </a:t>
            </a:r>
            <a:r>
              <a:rPr dirty="0" smtClean="0"/>
              <a:t>tiles</a:t>
            </a:r>
            <a:r>
              <a:rPr lang="es-ES" dirty="0" smtClean="0"/>
              <a:t> </a:t>
            </a:r>
            <a:r>
              <a:rPr dirty="0" smtClean="0"/>
              <a:t>converting to</a:t>
            </a:r>
            <a:r>
              <a:rPr lang="es-ES" dirty="0" smtClean="0"/>
              <a:t> </a:t>
            </a:r>
            <a:r>
              <a:rPr dirty="0" smtClean="0"/>
              <a:t>isometric tiles</a:t>
            </a:r>
            <a:r>
              <a:rPr lang="es-ES" dirty="0" smtClean="0"/>
              <a:t>.</a:t>
            </a:r>
            <a:endParaRPr dirty="0"/>
          </a:p>
          <a:p>
            <a:endParaRPr dirty="0"/>
          </a:p>
          <a:p>
            <a:pPr lvl="0"/>
            <a:r>
              <a:rPr dirty="0" smtClean="0"/>
              <a:t>Difficult </a:t>
            </a:r>
            <a:r>
              <a:rPr dirty="0"/>
              <a:t>to debug </a:t>
            </a:r>
            <a:r>
              <a:rPr dirty="0" smtClean="0"/>
              <a:t>collection </a:t>
            </a:r>
            <a:r>
              <a:rPr dirty="0"/>
              <a:t>of bytes!</a:t>
            </a:r>
          </a:p>
        </p:txBody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1298352" y="1914258"/>
            <a:ext cx="2819400" cy="1791412"/>
          </a:xfrm>
          <a:prstGeom prst="wedgeRectCallout">
            <a:avLst>
              <a:gd name="adj1" fmla="val 50576"/>
              <a:gd name="adj2" fmla="val -646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Black board pattern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Analyze the map (BWTA)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Track enemy units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Build threat map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Handle dependencies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Reserve resources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25" name="2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7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683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Analyze the map (BWTA)</a:t>
            </a:r>
          </a:p>
        </p:txBody>
      </p:sp>
      <p:pic>
        <p:nvPicPr>
          <p:cNvPr id="24" name="Picture 3" descr="G:\Varios\Tesis\memory\presentacion\img\TerrainAnaly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62" y="1605896"/>
            <a:ext cx="8556675" cy="456630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1143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BWTA uses </a:t>
            </a:r>
            <a:r>
              <a:rPr lang="en-US" dirty="0" err="1" smtClean="0"/>
              <a:t>Voronoi</a:t>
            </a:r>
            <a:r>
              <a:rPr lang="en-US" dirty="0" smtClean="0"/>
              <a:t> Diagrams to detect Regions and </a:t>
            </a:r>
            <a:r>
              <a:rPr lang="en-US" dirty="0" err="1" smtClean="0"/>
              <a:t>Chokpoints</a:t>
            </a:r>
            <a:r>
              <a:rPr lang="en-US" dirty="0"/>
              <a:t>.</a:t>
            </a:r>
          </a:p>
        </p:txBody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39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439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Threat 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11430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Our threat map is a matrix of the map where every cell is the DPS (Damage Per Second) that our opponent can do.</a:t>
            </a:r>
            <a:endParaRPr lang="en-US" dirty="0"/>
          </a:p>
        </p:txBody>
      </p:sp>
      <p:pic>
        <p:nvPicPr>
          <p:cNvPr id="2050" name="Picture 2" descr="C:\Users\auriarte\Dropbox\master-Starcraft\Master UAB\memoria\images\VultureKi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2" y="1981200"/>
            <a:ext cx="5502275" cy="412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2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627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Handle dependencies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</a:t>
            </a:r>
            <a:r>
              <a:rPr lang="en-US" dirty="0" err="1" smtClean="0"/>
              <a:t>Terran</a:t>
            </a:r>
            <a:r>
              <a:rPr lang="en-US" dirty="0" smtClean="0"/>
              <a:t> buildings dependencies</a:t>
            </a:r>
            <a:endParaRPr lang="en-US" dirty="0"/>
          </a:p>
        </p:txBody>
      </p:sp>
      <p:pic>
        <p:nvPicPr>
          <p:cNvPr id="3074" name="Picture 2" descr="C:\Users\auriarte\Dropbox\master-Starcraft\Master UAB\memoria\images\Tech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85925"/>
            <a:ext cx="59055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25" name="2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3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 flipH="1">
            <a:off x="3486150" y="3005271"/>
            <a:ext cx="16954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pic>
        <p:nvPicPr>
          <p:cNvPr id="38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1" name="4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8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1286</Words>
  <Application>Microsoft Macintosh PowerPoint</Application>
  <PresentationFormat>On-screen Show (4:3)</PresentationFormat>
  <Paragraphs>344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auriarte</dc:creator>
  <cp:lastModifiedBy>jsantell</cp:lastModifiedBy>
  <cp:revision>35</cp:revision>
  <dcterms:created xsi:type="dcterms:W3CDTF">2012-02-20T19:18:13Z</dcterms:created>
  <dcterms:modified xsi:type="dcterms:W3CDTF">2012-03-17T20:21:40Z</dcterms:modified>
</cp:coreProperties>
</file>