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71" r:id="rId5"/>
    <p:sldId id="273" r:id="rId6"/>
    <p:sldId id="274" r:id="rId7"/>
    <p:sldId id="260" r:id="rId8"/>
    <p:sldId id="261" r:id="rId9"/>
    <p:sldId id="275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8" r:id="rId18"/>
    <p:sldId id="270" r:id="rId19"/>
    <p:sldId id="269" r:id="rId20"/>
    <p:sldId id="272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2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D080F-59E1-4889-82B2-94C34819E36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30B2-2D8C-46C8-A0B5-2369B0D50E3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Shape 5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Shape 54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Shape 5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Shape 58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3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4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4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8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6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81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0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6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8BCB-785D-411B-A74C-42F0947B65C9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03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QcEBFcMaB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1" y="76200"/>
            <a:ext cx="609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Basic </a:t>
            </a:r>
            <a:r>
              <a:rPr lang="en-US" sz="3600" dirty="0" smtClean="0"/>
              <a:t>RTS AI diagram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029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413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1143000" y="4038600"/>
            <a:ext cx="2819400" cy="1524000"/>
          </a:xfrm>
          <a:prstGeom prst="wedgeRectCallout">
            <a:avLst>
              <a:gd name="adj1" fmla="val -2468"/>
              <a:gd name="adj2" fmla="val -672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Keep a Build Order FIFO list (with exceptions)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Find best place to build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supply depot required</a:t>
            </a:r>
          </a:p>
        </p:txBody>
      </p:sp>
      <p:pic>
        <p:nvPicPr>
          <p:cNvPr id="4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5" name="4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050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57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Find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best place to build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truck of a map with tilde buildable information.</a:t>
            </a:r>
          </a:p>
          <a:p>
            <a:pPr algn="ctr"/>
            <a:r>
              <a:rPr lang="en-US" dirty="0" smtClean="0"/>
              <a:t>Buildings that can produce units have one extra row and column reserved tile.</a:t>
            </a:r>
            <a:endParaRPr lang="en-US" dirty="0"/>
          </a:p>
        </p:txBody>
      </p:sp>
      <p:pic>
        <p:nvPicPr>
          <p:cNvPr id="5" name="Picture 2" descr="C:\Users\auriarte\Dropbox\master-Starcraft\Master UAB\memoria\images\Build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096000" cy="45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66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4733925" y="4209694"/>
            <a:ext cx="2819400" cy="667106"/>
          </a:xfrm>
          <a:prstGeom prst="wedgeRectCallout">
            <a:avLst>
              <a:gd name="adj1" fmla="val -30657"/>
              <a:gd name="adj2" fmla="val -832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Truck army composition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Plan next unit to train.</a:t>
            </a:r>
          </a:p>
        </p:txBody>
      </p: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4" name="4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415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812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949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224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5590018" y="1552308"/>
            <a:ext cx="2819400" cy="1200506"/>
          </a:xfrm>
          <a:prstGeom prst="wedgeRectCallout">
            <a:avLst>
              <a:gd name="adj1" fmla="val -52784"/>
              <a:gd name="adj2" fmla="val 1779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 our case, we don’t need an Arbiter because each “give manager” has its own “execute manager”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914400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workers unit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092836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building unit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6075747" y="3991599"/>
            <a:ext cx="2020457" cy="656601"/>
          </a:xfrm>
          <a:prstGeom prst="wedgeRectCallout">
            <a:avLst>
              <a:gd name="adj1" fmla="val 32231"/>
              <a:gd name="adj2" fmla="val 11811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combat unit</a:t>
            </a:r>
          </a:p>
        </p:txBody>
      </p:sp>
      <p:pic>
        <p:nvPicPr>
          <p:cNvPr id="3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7" name="3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450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91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Micro </a:t>
            </a:r>
            <a:r>
              <a:rPr lang="en-US" sz="3600" dirty="0" smtClean="0"/>
              <a:t>management</a:t>
            </a:r>
            <a:endParaRPr lang="en-US" sz="3600" dirty="0"/>
          </a:p>
        </p:txBody>
      </p:sp>
      <p:pic>
        <p:nvPicPr>
          <p:cNvPr id="1027" name="Picture 3" descr="C:\Users\auriarte\Dropbox\master-Starcraft\Master UAB\memoria\images\militaryAg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07991"/>
            <a:ext cx="3652418" cy="21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90799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have a military hierarchical task command: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87224" y="1512332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Squad Manager</a:t>
            </a:r>
          </a:p>
          <a:p>
            <a:r>
              <a:rPr lang="en-US" dirty="0" smtClean="0"/>
              <a:t>Squad Agent</a:t>
            </a:r>
          </a:p>
          <a:p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2424" y="1702038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2424" y="198120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2424" y="2235438"/>
            <a:ext cx="304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400" y="3288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task can be complex:</a:t>
            </a:r>
            <a:endParaRPr lang="en-US" b="1" dirty="0"/>
          </a:p>
        </p:txBody>
      </p:sp>
      <p:sp>
        <p:nvSpPr>
          <p:cNvPr id="57" name="9 Rectángulo"/>
          <p:cNvSpPr/>
          <p:nvPr/>
        </p:nvSpPr>
        <p:spPr>
          <a:xfrm>
            <a:off x="323528" y="381000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Influence maps using potential fields for kiting behavior </a:t>
            </a:r>
            <a:r>
              <a:rPr lang="es-ES" dirty="0" smtClean="0">
                <a:hlinkClick r:id="rId3"/>
              </a:rPr>
              <a:t>http://www.youtube.com/watch?v=6QcEBFcMaBw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11 Rectángulo"/>
          <p:cNvSpPr/>
          <p:nvPr/>
        </p:nvSpPr>
        <p:spPr>
          <a:xfrm>
            <a:off x="323528" y="460208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Steering behaviors for effective squad movement</a:t>
            </a:r>
            <a:endParaRPr lang="es-ES" dirty="0"/>
          </a:p>
        </p:txBody>
      </p:sp>
      <p:pic>
        <p:nvPicPr>
          <p:cNvPr id="59" name="Picture 5" descr="G:\Varios\Tesis\memory\presentacion\img\cohes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034136"/>
            <a:ext cx="2066925" cy="1381125"/>
          </a:xfrm>
          <a:prstGeom prst="rect">
            <a:avLst/>
          </a:prstGeom>
          <a:noFill/>
        </p:spPr>
      </p:pic>
      <p:pic>
        <p:nvPicPr>
          <p:cNvPr id="60" name="Picture 6" descr="G:\Varios\Tesis\memory\presentacion\img\spre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0300" y="4945261"/>
            <a:ext cx="3657600" cy="1619250"/>
          </a:xfrm>
          <a:prstGeom prst="rect">
            <a:avLst/>
          </a:prstGeom>
          <a:noFill/>
        </p:spPr>
      </p:pic>
      <p:pic>
        <p:nvPicPr>
          <p:cNvPr id="1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32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6" name="3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279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0" name="39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74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</a:t>
            </a:r>
            <a:r>
              <a:rPr lang="en-US" sz="3600" dirty="0" smtClean="0"/>
              <a:t>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788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</a:t>
            </a:r>
            <a:r>
              <a:rPr lang="en-US" sz="3600" dirty="0" smtClean="0"/>
              <a:t>2] </a:t>
            </a:r>
            <a:r>
              <a:rPr lang="en-US" sz="3600" dirty="0" smtClean="0"/>
              <a:t>Drama </a:t>
            </a:r>
            <a:r>
              <a:rPr lang="en-US" sz="3600" dirty="0" smtClean="0"/>
              <a:t>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2871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Extend </a:t>
            </a:r>
            <a:r>
              <a:rPr dirty="0" err="1"/>
              <a:t>IFPlotPoints</a:t>
            </a:r>
            <a:r>
              <a:rPr dirty="0"/>
              <a:t> to store a hint per plot point (if it exists)</a:t>
            </a:r>
          </a:p>
          <a:p>
            <a:pPr lvl="0" rtl="0"/>
            <a:r>
              <a:rPr dirty="0" smtClean="0"/>
              <a:t>If </a:t>
            </a:r>
            <a:r>
              <a:rPr dirty="0"/>
              <a:t>a plot point's precondition evaluates to true, store the PP and current time</a:t>
            </a:r>
          </a:p>
          <a:p>
            <a:pPr lvl="0"/>
            <a:r>
              <a:rPr dirty="0" smtClean="0"/>
              <a:t>If </a:t>
            </a:r>
            <a:r>
              <a:rPr dirty="0"/>
              <a:t>X seconds have elapsed, this hint has not been triggered before, and if this plot is not yet completed -&gt; display hint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</a:t>
            </a:r>
            <a:r>
              <a:rPr lang="en-US" sz="3600" dirty="0" smtClean="0"/>
              <a:t>2] </a:t>
            </a:r>
            <a:r>
              <a:rPr lang="en-US" sz="3600" dirty="0" smtClean="0"/>
              <a:t>Drama </a:t>
            </a:r>
            <a:r>
              <a:rPr lang="en-US" sz="3600" dirty="0" smtClean="0"/>
              <a:t>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288925" y="1542928"/>
            <a:ext cx="3251516" cy="3596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45" name="Shape 545"/>
          <p:cNvSpPr/>
          <p:nvPr/>
        </p:nvSpPr>
        <p:spPr>
          <a:xfrm>
            <a:off x="3667420" y="1269218"/>
            <a:ext cx="5329499" cy="433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dirty="0" smtClean="0"/>
              <a:t>Picked </a:t>
            </a:r>
            <a:r>
              <a:rPr sz="1800" dirty="0"/>
              <a:t>up crypt-key, completing </a:t>
            </a:r>
            <a:r>
              <a:rPr sz="1800" dirty="0" err="1"/>
              <a:t>PlotPoint</a:t>
            </a:r>
            <a:r>
              <a:rPr sz="1800" dirty="0"/>
              <a:t> </a:t>
            </a:r>
            <a:r>
              <a:rPr sz="1800" i="1" dirty="0"/>
              <a:t>get-crypt-key</a:t>
            </a:r>
          </a:p>
          <a:p>
            <a:endParaRPr dirty="0"/>
          </a:p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i="1" dirty="0" smtClean="0"/>
              <a:t>find-</a:t>
            </a:r>
            <a:r>
              <a:rPr sz="1800" i="1" dirty="0" err="1" smtClean="0"/>
              <a:t>williams</a:t>
            </a:r>
            <a:r>
              <a:rPr sz="1800" i="1" dirty="0" smtClean="0"/>
              <a:t>-grave</a:t>
            </a:r>
            <a:r>
              <a:rPr sz="1800" dirty="0" smtClean="0"/>
              <a:t>'s </a:t>
            </a:r>
            <a:r>
              <a:rPr sz="1800" dirty="0"/>
              <a:t>precondition now evaluates to true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800" dirty="0" smtClean="0"/>
              <a:t> </a:t>
            </a:r>
            <a:r>
              <a:rPr sz="1800" dirty="0" smtClean="0"/>
              <a:t>Push </a:t>
            </a:r>
            <a:r>
              <a:rPr sz="1800" dirty="0"/>
              <a:t>to </a:t>
            </a:r>
            <a:r>
              <a:rPr sz="1800" dirty="0" err="1"/>
              <a:t>IFHelper's</a:t>
            </a:r>
            <a:r>
              <a:rPr sz="1800" dirty="0"/>
              <a:t> map: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/>
              <a:t>(</a:t>
            </a:r>
            <a:r>
              <a:rPr sz="1800" dirty="0" err="1"/>
              <a:t>IFPlotPoint</a:t>
            </a:r>
            <a:r>
              <a:rPr sz="1800" dirty="0"/>
              <a:t> find-</a:t>
            </a:r>
            <a:r>
              <a:rPr sz="1800" dirty="0" err="1"/>
              <a:t>williams</a:t>
            </a:r>
            <a:r>
              <a:rPr sz="1800" dirty="0"/>
              <a:t>-grave, long </a:t>
            </a:r>
            <a:r>
              <a:rPr sz="1800" dirty="0" err="1"/>
              <a:t>currentTime</a:t>
            </a:r>
            <a:r>
              <a:rPr sz="1800" dirty="0"/>
              <a:t>)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On updates, we check each object in the </a:t>
            </a:r>
            <a:r>
              <a:rPr sz="1800" dirty="0" err="1"/>
              <a:t>IFHelper</a:t>
            </a:r>
            <a:r>
              <a:rPr sz="1800" dirty="0"/>
              <a:t> map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Since X seconds elapsed, </a:t>
            </a:r>
            <a:r>
              <a:rPr sz="1800" i="1" dirty="0"/>
              <a:t>find-</a:t>
            </a:r>
            <a:r>
              <a:rPr sz="1800" i="1" dirty="0" err="1"/>
              <a:t>williams</a:t>
            </a:r>
            <a:r>
              <a:rPr sz="1800" i="1" dirty="0"/>
              <a:t>-grave</a:t>
            </a:r>
            <a:r>
              <a:rPr sz="1800" dirty="0"/>
              <a:t> status is not FINISHED and we have not yet triggered this hint, render </a:t>
            </a:r>
            <a:r>
              <a:rPr sz="1800" dirty="0" err="1"/>
              <a:t>IFPlotPoint.m_hint</a:t>
            </a:r>
            <a:r>
              <a:rPr sz="1800" dirty="0"/>
              <a:t> to screen.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</a:t>
            </a:r>
            <a:r>
              <a:rPr lang="en-US" sz="3600" dirty="0" smtClean="0"/>
              <a:t>2] </a:t>
            </a:r>
            <a:r>
              <a:rPr lang="en-US" sz="3600" dirty="0" smtClean="0"/>
              <a:t>Drama </a:t>
            </a:r>
            <a:r>
              <a:rPr lang="en-US" sz="3600" dirty="0" smtClean="0"/>
              <a:t>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82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get-crypt-key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</a:t>
            </a:r>
            <a:r>
              <a:rPr lang="es-ES" sz="1400" b="1" dirty="0" smtClean="0"/>
              <a:t>	</a:t>
            </a:r>
            <a:r>
              <a:rPr sz="1400" b="1" dirty="0" smtClean="0"/>
              <a:t>N/A </a:t>
            </a:r>
            <a:r>
              <a:rPr sz="1400" b="1" dirty="0"/>
              <a:t>(starts the plot)</a:t>
            </a:r>
          </a:p>
          <a:p>
            <a:pPr lvl="0" rtl="0"/>
            <a:r>
              <a:rPr dirty="0" smtClean="0"/>
              <a:t>find-</a:t>
            </a:r>
            <a:r>
              <a:rPr dirty="0" err="1" smtClean="0"/>
              <a:t>williams</a:t>
            </a:r>
            <a:r>
              <a:rPr dirty="0" smtClean="0"/>
              <a:t>-coffin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"You </a:t>
            </a:r>
            <a:r>
              <a:rPr sz="1400" b="1" dirty="0"/>
              <a:t>notice the crypt-key you hold has a picture of a backyard."</a:t>
            </a:r>
          </a:p>
          <a:p>
            <a:pPr lvl="0" rtl="0"/>
            <a:r>
              <a:rPr dirty="0"/>
              <a:t>get-skull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realize you never took anything from the crypt you opened."</a:t>
            </a:r>
          </a:p>
          <a:p>
            <a:pPr lvl="0" rtl="0"/>
            <a:r>
              <a:rPr dirty="0"/>
              <a:t>buy-magic-ball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Come to think of it, that magic shop owner looked like he could use a magic ball."</a:t>
            </a:r>
          </a:p>
          <a:p>
            <a:pPr marL="0" lvl="0" indent="0" rtl="0"/>
            <a:r>
              <a:rPr dirty="0"/>
              <a:t> give-bum-flask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think to yourself, 'maybe that bum could use a drink...'."</a:t>
            </a:r>
          </a:p>
          <a:p>
            <a:endParaRPr dirty="0"/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72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</a:t>
            </a:r>
            <a:r>
              <a:rPr lang="en-US" sz="3600" dirty="0" smtClean="0"/>
              <a:t>2] </a:t>
            </a:r>
            <a:r>
              <a:rPr lang="en-US" sz="3600" dirty="0" smtClean="0"/>
              <a:t>Current </a:t>
            </a:r>
            <a:r>
              <a:rPr lang="en-US" sz="3600" dirty="0" smtClean="0"/>
              <a:t>Hints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313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Does not work as fluid when PP's have more than one precondition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Rather than generating internal monologue hints, perhaps an NPC delivers hints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95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</a:t>
            </a:r>
            <a:r>
              <a:rPr lang="en-US" sz="3600" dirty="0" smtClean="0"/>
              <a:t>2] </a:t>
            </a:r>
            <a:r>
              <a:rPr lang="en-US" sz="3600" dirty="0" smtClean="0"/>
              <a:t>Improvements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8689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/>
              <a:t>Step 2: </a:t>
            </a:r>
            <a:r>
              <a:rPr dirty="0" smtClean="0"/>
              <a:t>Parses</a:t>
            </a:r>
            <a:r>
              <a:rPr lang="es-ES" dirty="0" smtClean="0"/>
              <a:t> </a:t>
            </a:r>
            <a:r>
              <a:rPr dirty="0" smtClean="0"/>
              <a:t>output </a:t>
            </a:r>
            <a:r>
              <a:rPr dirty="0"/>
              <a:t>from </a:t>
            </a:r>
            <a:r>
              <a:rPr dirty="0" smtClean="0"/>
              <a:t>generator</a:t>
            </a:r>
            <a:r>
              <a:rPr lang="es-ES" dirty="0" smtClean="0"/>
              <a:t> </a:t>
            </a:r>
            <a:r>
              <a:rPr dirty="0" smtClean="0"/>
              <a:t>into </a:t>
            </a:r>
            <a:r>
              <a:rPr dirty="0"/>
              <a:t>a .</a:t>
            </a:r>
            <a:r>
              <a:rPr dirty="0" err="1"/>
              <a:t>chk</a:t>
            </a:r>
            <a:r>
              <a:rPr dirty="0"/>
              <a:t> file</a:t>
            </a:r>
          </a:p>
          <a:p>
            <a:endParaRPr dirty="0"/>
          </a:p>
          <a:p>
            <a:pPr marL="342900" marR="0" lvl="0" indent="-222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/>
              <a:t>Collection of </a:t>
            </a:r>
            <a:r>
              <a:rPr dirty="0" smtClean="0"/>
              <a:t>bytes</a:t>
            </a:r>
            <a:r>
              <a:rPr lang="es-ES" dirty="0" smtClean="0"/>
              <a:t> </a:t>
            </a:r>
            <a:r>
              <a:rPr dirty="0" smtClean="0"/>
              <a:t>indicating </a:t>
            </a:r>
            <a:r>
              <a:rPr dirty="0"/>
              <a:t>terrain </a:t>
            </a:r>
            <a:r>
              <a:rPr dirty="0" smtClean="0"/>
              <a:t>info</a:t>
            </a:r>
            <a:r>
              <a:rPr lang="es-ES" dirty="0" smtClean="0"/>
              <a:t> </a:t>
            </a:r>
            <a:r>
              <a:rPr dirty="0" smtClean="0"/>
              <a:t>as </a:t>
            </a:r>
            <a:r>
              <a:rPr dirty="0"/>
              <a:t>well as triggers, units, upgrades, buildings, etc.</a:t>
            </a:r>
          </a:p>
        </p:txBody>
      </p:sp>
      <p:sp>
        <p:nvSpPr>
          <p:cNvPr id="570" name="Shape 570"/>
          <p:cNvSpPr/>
          <p:nvPr/>
        </p:nvSpPr>
        <p:spPr>
          <a:xfrm>
            <a:off x="4840872" y="1291650"/>
            <a:ext cx="4252652" cy="351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247928" y="1445927"/>
            <a:ext cx="4896072" cy="2544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321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Difficulties with</a:t>
            </a:r>
            <a:r>
              <a:rPr lang="es-ES" dirty="0" smtClean="0"/>
              <a:t> </a:t>
            </a:r>
            <a:r>
              <a:rPr dirty="0" smtClean="0"/>
              <a:t> manipulating</a:t>
            </a:r>
            <a:r>
              <a:rPr lang="es-ES" dirty="0" smtClean="0"/>
              <a:t> </a:t>
            </a:r>
            <a:r>
              <a:rPr dirty="0" smtClean="0"/>
              <a:t>binary </a:t>
            </a:r>
            <a:r>
              <a:rPr dirty="0"/>
              <a:t>values </a:t>
            </a:r>
            <a:r>
              <a:rPr dirty="0" smtClean="0"/>
              <a:t>for</a:t>
            </a:r>
            <a:r>
              <a:rPr lang="es-ES" dirty="0" smtClean="0"/>
              <a:t> </a:t>
            </a:r>
            <a:r>
              <a:rPr dirty="0" smtClean="0"/>
              <a:t>tiles</a:t>
            </a:r>
            <a:r>
              <a:rPr lang="es-ES" dirty="0" smtClean="0"/>
              <a:t> </a:t>
            </a:r>
            <a:r>
              <a:rPr dirty="0" smtClean="0"/>
              <a:t>converting to</a:t>
            </a:r>
            <a:r>
              <a:rPr lang="es-ES" dirty="0" smtClean="0"/>
              <a:t> </a:t>
            </a:r>
            <a:r>
              <a:rPr dirty="0" smtClean="0"/>
              <a:t>isometric tiles</a:t>
            </a:r>
            <a:r>
              <a:rPr lang="es-ES" dirty="0" smtClean="0"/>
              <a:t>.</a:t>
            </a:r>
            <a:endParaRPr dirty="0"/>
          </a:p>
          <a:p>
            <a:endParaRPr dirty="0"/>
          </a:p>
          <a:p>
            <a:pPr lvl="0"/>
            <a:r>
              <a:rPr dirty="0" smtClean="0"/>
              <a:t>Difficult </a:t>
            </a:r>
            <a:r>
              <a:rPr dirty="0"/>
              <a:t>to debug </a:t>
            </a:r>
            <a:r>
              <a:rPr dirty="0" smtClean="0"/>
              <a:t>collection </a:t>
            </a:r>
            <a:r>
              <a:rPr dirty="0"/>
              <a:t>of bytes!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1298352" y="1914258"/>
            <a:ext cx="2819400" cy="1791412"/>
          </a:xfrm>
          <a:prstGeom prst="wedgeRectCallout">
            <a:avLst>
              <a:gd name="adj1" fmla="val 50576"/>
              <a:gd name="adj2" fmla="val -646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Black board pattern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Analyze the map (BWTA)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enemy units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Build threat map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Handle dependencies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Reserve resources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12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Analyze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the map (BWTA)</a:t>
            </a:r>
          </a:p>
        </p:txBody>
      </p:sp>
      <p:pic>
        <p:nvPicPr>
          <p:cNvPr id="24" name="Picture 3" descr="G:\Varios\Tesis\memory\presentacion\img\Terrain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62" y="1605896"/>
            <a:ext cx="8556675" cy="45663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BWTA uses </a:t>
            </a:r>
            <a:r>
              <a:rPr lang="en-US" dirty="0" err="1" smtClean="0"/>
              <a:t>Voronoid</a:t>
            </a:r>
            <a:r>
              <a:rPr lang="en-US" dirty="0" smtClean="0"/>
              <a:t> Diagrams to detect Regions and </a:t>
            </a:r>
            <a:r>
              <a:rPr lang="en-US" dirty="0" err="1" smtClean="0"/>
              <a:t>Chokpoints</a:t>
            </a:r>
            <a:r>
              <a:rPr lang="en-US" dirty="0"/>
              <a:t>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23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39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Threat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threat map is a matrix of the map where every cell is the DPS (Damage Per Second) threat of our opponent can do.</a:t>
            </a:r>
            <a:endParaRPr lang="en-US" dirty="0"/>
          </a:p>
        </p:txBody>
      </p:sp>
      <p:pic>
        <p:nvPicPr>
          <p:cNvPr id="2050" name="Picture 2" descr="C:\Users\auriarte\Dropbox\master-Starcraft\Master UAB\memoria\images\VultureKi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0862" y="1981200"/>
            <a:ext cx="5502275" cy="41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78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27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Handle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dependencies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Terran</a:t>
            </a:r>
            <a:r>
              <a:rPr lang="en-US" dirty="0" smtClean="0"/>
              <a:t> buildings dependencies</a:t>
            </a:r>
            <a:endParaRPr lang="en-US" dirty="0"/>
          </a:p>
        </p:txBody>
      </p:sp>
      <p:pic>
        <p:nvPicPr>
          <p:cNvPr id="3074" name="Picture 2" descr="C:\Users\auriarte\Dropbox\master-Starcraft\Master UAB\memoria\images\Tech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85925"/>
            <a:ext cx="5905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741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23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</a:t>
            </a:r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788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82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FSM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Terran</a:t>
            </a:r>
            <a:endParaRPr 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Finite State Machine against </a:t>
            </a:r>
            <a:r>
              <a:rPr lang="en-US" dirty="0" err="1" smtClean="0"/>
              <a:t>Terran</a:t>
            </a:r>
            <a:r>
              <a:rPr lang="en-US" dirty="0" smtClean="0"/>
              <a:t> race</a:t>
            </a:r>
            <a:endParaRPr lang="en-US" dirty="0"/>
          </a:p>
        </p:txBody>
      </p:sp>
      <p:pic>
        <p:nvPicPr>
          <p:cNvPr id="4098" name="Picture 2" descr="C:\Users\auriarte\Dropbox\master-Starcraft\Master UAB\memoria\images\NovaVsTerr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287" y="2133600"/>
            <a:ext cx="7591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17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985</Words>
  <Application>Microsoft Office PowerPoint</Application>
  <PresentationFormat>Presentación en pantalla (4:3)</PresentationFormat>
  <Paragraphs>315</Paragraphs>
  <Slides>28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Company>Drexel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auriarte</dc:creator>
  <cp:lastModifiedBy>A. Uriarte</cp:lastModifiedBy>
  <cp:revision>19</cp:revision>
  <dcterms:created xsi:type="dcterms:W3CDTF">2012-02-20T19:18:13Z</dcterms:created>
  <dcterms:modified xsi:type="dcterms:W3CDTF">2012-03-16T21:41:13Z</dcterms:modified>
</cp:coreProperties>
</file>