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erriweather-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mailto:valveraa@essilo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en.wikipedia.org/wiki/Data_mining" TargetMode="External"/><Relationship Id="rId4" Type="http://schemas.openxmlformats.org/officeDocument/2006/relationships/hyperlink" Target="https://en.wikipedia.org/wiki/Natural_language_processing" TargetMode="External"/><Relationship Id="rId10" Type="http://schemas.openxmlformats.org/officeDocument/2006/relationships/hyperlink" Target="https://en.wikipedia.org/wiki/Virtual_reality" TargetMode="External"/><Relationship Id="rId9" Type="http://schemas.openxmlformats.org/officeDocument/2006/relationships/hyperlink" Target="https://en.wikipedia.org/wiki/Robotics" TargetMode="External"/><Relationship Id="rId5" Type="http://schemas.openxmlformats.org/officeDocument/2006/relationships/hyperlink" Target="https://en.wikipedia.org/wiki/Automated_information_system" TargetMode="External"/><Relationship Id="rId6" Type="http://schemas.openxmlformats.org/officeDocument/2006/relationships/hyperlink" Target="https://en.wikipedia.org/wiki/Machine_learning" TargetMode="External"/><Relationship Id="rId7" Type="http://schemas.openxmlformats.org/officeDocument/2006/relationships/hyperlink" Target="https://en.wikipedia.org/wiki/Artificial_intelligence" TargetMode="External"/><Relationship Id="rId8" Type="http://schemas.openxmlformats.org/officeDocument/2006/relationships/hyperlink" Target="https://en.wikipedia.org/wiki/Artificial_neural_netwo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docs.google.com/document/d/1jmwle6I_CV5zZyZzZ84KnwZe7u-DCTd5SXRlBJkKf5s/pu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nvSpPr>
        <p:spPr>
          <a:xfrm>
            <a:off x="367650" y="550550"/>
            <a:ext cx="8408700" cy="867600"/>
          </a:xfrm>
          <a:prstGeom prst="rect">
            <a:avLst/>
          </a:prstGeom>
          <a:noFill/>
          <a:ln>
            <a:noFill/>
          </a:ln>
        </p:spPr>
        <p:txBody>
          <a:bodyPr anchorCtr="0" anchor="b" bIns="91425" lIns="91425" rIns="91425" tIns="91425">
            <a:noAutofit/>
          </a:bodyPr>
          <a:lstStyle/>
          <a:p>
            <a:pPr lvl="0" rtl="0" algn="ctr">
              <a:spcBef>
                <a:spcPts val="0"/>
              </a:spcBef>
              <a:buNone/>
            </a:pPr>
            <a:r>
              <a:rPr b="1" lang="es" sz="4800">
                <a:solidFill>
                  <a:srgbClr val="323232"/>
                </a:solidFill>
                <a:latin typeface="Montserrat"/>
                <a:ea typeface="Montserrat"/>
                <a:cs typeface="Montserrat"/>
                <a:sym typeface="Montserrat"/>
              </a:rPr>
              <a:t>AI &amp; Machine learning</a:t>
            </a:r>
          </a:p>
        </p:txBody>
      </p:sp>
      <p:sp>
        <p:nvSpPr>
          <p:cNvPr id="55" name="Shape 55"/>
          <p:cNvSpPr txBox="1"/>
          <p:nvPr/>
        </p:nvSpPr>
        <p:spPr>
          <a:xfrm>
            <a:off x="311700" y="2538012"/>
            <a:ext cx="8520600" cy="792600"/>
          </a:xfrm>
          <a:prstGeom prst="rect">
            <a:avLst/>
          </a:prstGeom>
          <a:noFill/>
          <a:ln>
            <a:noFill/>
          </a:ln>
        </p:spPr>
        <p:txBody>
          <a:bodyPr anchorCtr="0" anchor="t" bIns="91425" lIns="91425" rIns="91425" tIns="91425">
            <a:noAutofit/>
          </a:bodyPr>
          <a:lstStyle/>
          <a:p>
            <a:pPr lvl="0" rtl="0" algn="ctr">
              <a:spcBef>
                <a:spcPts val="0"/>
              </a:spcBef>
              <a:buNone/>
            </a:pPr>
            <a:r>
              <a:rPr lang="es" sz="2800">
                <a:solidFill>
                  <a:srgbClr val="595959"/>
                </a:solidFill>
                <a:latin typeface="Montserrat"/>
                <a:ea typeface="Montserrat"/>
                <a:cs typeface="Montserrat"/>
                <a:sym typeface="Montserrat"/>
              </a:rPr>
              <a:t>Experimenting with Cognitive Computing</a:t>
            </a:r>
          </a:p>
          <a:p>
            <a:pPr lvl="0" rtl="0" algn="ctr">
              <a:spcBef>
                <a:spcPts val="0"/>
              </a:spcBef>
              <a:buNone/>
            </a:pPr>
            <a:r>
              <a:t/>
            </a:r>
            <a:endParaRPr sz="2800">
              <a:solidFill>
                <a:srgbClr val="595959"/>
              </a:solidFill>
            </a:endParaRPr>
          </a:p>
        </p:txBody>
      </p:sp>
      <p:sp>
        <p:nvSpPr>
          <p:cNvPr id="56" name="Shape 56"/>
          <p:cNvSpPr txBox="1"/>
          <p:nvPr/>
        </p:nvSpPr>
        <p:spPr>
          <a:xfrm>
            <a:off x="6460500" y="4489600"/>
            <a:ext cx="2912100" cy="453000"/>
          </a:xfrm>
          <a:prstGeom prst="rect">
            <a:avLst/>
          </a:prstGeom>
          <a:noFill/>
          <a:ln>
            <a:noFill/>
          </a:ln>
        </p:spPr>
        <p:txBody>
          <a:bodyPr anchorCtr="0" anchor="t" bIns="91425" lIns="91425" rIns="91425" tIns="91425">
            <a:noAutofit/>
          </a:bodyPr>
          <a:lstStyle/>
          <a:p>
            <a:pPr lvl="0" rtl="0">
              <a:spcBef>
                <a:spcPts val="0"/>
              </a:spcBef>
              <a:buNone/>
            </a:pPr>
            <a:r>
              <a:rPr lang="es" sz="1200">
                <a:solidFill>
                  <a:srgbClr val="CC0000"/>
                </a:solidFill>
                <a:latin typeface="Montserrat"/>
                <a:ea typeface="Montserrat"/>
                <a:cs typeface="Montserrat"/>
                <a:sym typeface="Montserrat"/>
              </a:rPr>
              <a:t>By Alberto Valverde Escribano</a:t>
            </a:r>
          </a:p>
          <a:p>
            <a:pPr lvl="0" rtl="0">
              <a:spcBef>
                <a:spcPts val="0"/>
              </a:spcBef>
              <a:buNone/>
            </a:pPr>
            <a:r>
              <a:rPr lang="es" sz="1200">
                <a:solidFill>
                  <a:srgbClr val="CC0000"/>
                </a:solidFill>
                <a:latin typeface="Montserrat"/>
                <a:ea typeface="Montserrat"/>
                <a:cs typeface="Montserrat"/>
                <a:sym typeface="Montserrat"/>
              </a:rPr>
              <a:t>Senior R&amp;D Engineer</a:t>
            </a:r>
          </a:p>
          <a:p>
            <a:pPr lvl="0" rtl="0">
              <a:spcBef>
                <a:spcPts val="0"/>
              </a:spcBef>
              <a:buClr>
                <a:srgbClr val="000000"/>
              </a:buClr>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1" type="subTitle"/>
          </p:nvPr>
        </p:nvSpPr>
        <p:spPr>
          <a:xfrm>
            <a:off x="4988325" y="194575"/>
            <a:ext cx="4045200" cy="4559700"/>
          </a:xfrm>
          <a:prstGeom prst="rect">
            <a:avLst/>
          </a:prstGeom>
        </p:spPr>
        <p:txBody>
          <a:bodyPr anchorCtr="0" anchor="t" bIns="91425" lIns="91425" rIns="91425" tIns="91425">
            <a:noAutofit/>
          </a:bodyPr>
          <a:lstStyle/>
          <a:p>
            <a:pPr lvl="0" rtl="0" algn="l">
              <a:lnSpc>
                <a:spcPct val="116666"/>
              </a:lnSpc>
              <a:spcBef>
                <a:spcPts val="0"/>
              </a:spcBef>
              <a:buNone/>
            </a:pPr>
            <a:r>
              <a:rPr b="1" lang="es" sz="2250">
                <a:solidFill>
                  <a:srgbClr val="434343"/>
                </a:solidFill>
                <a:latin typeface="Montserrat"/>
                <a:ea typeface="Montserrat"/>
                <a:cs typeface="Montserrat"/>
                <a:sym typeface="Montserrat"/>
              </a:rPr>
              <a:t>Transform your customer experience with bots</a:t>
            </a:r>
          </a:p>
          <a:p>
            <a:pPr lvl="0" rtl="0" algn="l">
              <a:lnSpc>
                <a:spcPct val="116666"/>
              </a:lnSpc>
              <a:spcBef>
                <a:spcPts val="0"/>
              </a:spcBef>
              <a:buClr>
                <a:schemeClr val="dk1"/>
              </a:buClr>
              <a:buSzPct val="47826"/>
              <a:buFont typeface="Arial"/>
              <a:buNone/>
            </a:pPr>
            <a:r>
              <a:t/>
            </a:r>
            <a:endParaRPr b="1" sz="2250">
              <a:solidFill>
                <a:srgbClr val="323232"/>
              </a:solidFill>
              <a:latin typeface="Montserrat"/>
              <a:ea typeface="Montserrat"/>
              <a:cs typeface="Montserrat"/>
              <a:sym typeface="Montserrat"/>
            </a:endParaRPr>
          </a:p>
          <a:p>
            <a:pPr lvl="0" rtl="0" algn="l">
              <a:lnSpc>
                <a:spcPct val="135000"/>
              </a:lnSpc>
              <a:spcBef>
                <a:spcPts val="0"/>
              </a:spcBef>
              <a:buClr>
                <a:schemeClr val="dk1"/>
              </a:buClr>
              <a:buSzPct val="73333"/>
              <a:buFont typeface="Arial"/>
              <a:buNone/>
            </a:pPr>
            <a:r>
              <a:rPr lang="es" sz="1500">
                <a:solidFill>
                  <a:srgbClr val="323232"/>
                </a:solidFill>
                <a:latin typeface="Montserrat"/>
                <a:ea typeface="Montserrat"/>
                <a:cs typeface="Montserrat"/>
                <a:sym typeface="Montserrat"/>
              </a:rPr>
              <a:t>Chatbots are an essential way to let users interact with organizations. They speak the same language we do, can answer questions and offer support at a moment's notice. By adding a natural language interface to your app, website or device or even to messaging apps and social channels, bots can break down the barriers to fast, efficient customer communications.</a:t>
            </a:r>
          </a:p>
          <a:p>
            <a:pPr lvl="0" algn="l">
              <a:spcBef>
                <a:spcPts val="0"/>
              </a:spcBef>
              <a:buNone/>
            </a:pPr>
            <a:r>
              <a:t/>
            </a:r>
            <a:endParaRPr sz="1200">
              <a:latin typeface="Montserrat"/>
              <a:ea typeface="Montserrat"/>
              <a:cs typeface="Montserrat"/>
              <a:sym typeface="Montserrat"/>
            </a:endParaRPr>
          </a:p>
        </p:txBody>
      </p:sp>
      <p:pic>
        <p:nvPicPr>
          <p:cNvPr id="155" name="Shape 155"/>
          <p:cNvPicPr preferRelativeResize="0"/>
          <p:nvPr/>
        </p:nvPicPr>
        <p:blipFill>
          <a:blip r:embed="rId3">
            <a:alphaModFix/>
          </a:blip>
          <a:stretch>
            <a:fillRect/>
          </a:stretch>
        </p:blipFill>
        <p:spPr>
          <a:xfrm>
            <a:off x="135370" y="2646600"/>
            <a:ext cx="4435282" cy="2496899"/>
          </a:xfrm>
          <a:prstGeom prst="rect">
            <a:avLst/>
          </a:prstGeom>
          <a:noFill/>
          <a:ln>
            <a:noFill/>
          </a:ln>
        </p:spPr>
      </p:pic>
      <p:sp>
        <p:nvSpPr>
          <p:cNvPr id="156" name="Shape 156"/>
          <p:cNvSpPr txBox="1"/>
          <p:nvPr/>
        </p:nvSpPr>
        <p:spPr>
          <a:xfrm>
            <a:off x="1390652" y="194575"/>
            <a:ext cx="2407800" cy="423000"/>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b="1" lang="es" sz="2400">
                <a:solidFill>
                  <a:srgbClr val="434343"/>
                </a:solidFill>
                <a:latin typeface="Montserrat"/>
                <a:ea typeface="Montserrat"/>
                <a:cs typeface="Montserrat"/>
                <a:sym typeface="Montserrat"/>
              </a:rPr>
              <a:t>CHATBOT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820025" y="152400"/>
            <a:ext cx="6828513" cy="4838699"/>
          </a:xfrm>
          <a:prstGeom prst="rect">
            <a:avLst/>
          </a:prstGeom>
          <a:noFill/>
          <a:ln>
            <a:noFill/>
          </a:ln>
        </p:spPr>
      </p:pic>
      <p:sp>
        <p:nvSpPr>
          <p:cNvPr id="162" name="Shape 162"/>
          <p:cNvSpPr txBox="1"/>
          <p:nvPr/>
        </p:nvSpPr>
        <p:spPr>
          <a:xfrm>
            <a:off x="4176475" y="938075"/>
            <a:ext cx="2423400" cy="659400"/>
          </a:xfrm>
          <a:prstGeom prst="rect">
            <a:avLst/>
          </a:prstGeom>
          <a:noFill/>
          <a:ln>
            <a:noFill/>
          </a:ln>
        </p:spPr>
        <p:txBody>
          <a:bodyPr anchorCtr="0" anchor="t" bIns="91425" lIns="91425" rIns="91425" tIns="91425">
            <a:noAutofit/>
          </a:bodyPr>
          <a:lstStyle/>
          <a:p>
            <a:pPr lvl="0" rtl="0">
              <a:spcBef>
                <a:spcPts val="0"/>
              </a:spcBef>
              <a:buNone/>
            </a:pPr>
            <a:r>
              <a:rPr lang="es" sz="4800">
                <a:solidFill>
                  <a:schemeClr val="lt1"/>
                </a:solidFill>
                <a:latin typeface="Roboto"/>
                <a:ea typeface="Roboto"/>
                <a:cs typeface="Roboto"/>
                <a:sym typeface="Roboto"/>
              </a:rPr>
              <a:t>DEMO</a:t>
            </a:r>
          </a:p>
        </p:txBody>
      </p:sp>
      <p:sp>
        <p:nvSpPr>
          <p:cNvPr id="163" name="Shape 163"/>
          <p:cNvSpPr txBox="1"/>
          <p:nvPr/>
        </p:nvSpPr>
        <p:spPr>
          <a:xfrm>
            <a:off x="4437025" y="502575"/>
            <a:ext cx="1902300" cy="600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b="1" lang="es" sz="1800">
                <a:solidFill>
                  <a:srgbClr val="FEFEFE"/>
                </a:solidFill>
              </a:rPr>
              <a:t>CHATBOT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nvSpPr>
        <p:spPr>
          <a:xfrm>
            <a:off x="155250" y="3298550"/>
            <a:ext cx="8833500" cy="1978800"/>
          </a:xfrm>
          <a:prstGeom prst="rect">
            <a:avLst/>
          </a:prstGeom>
          <a:noFill/>
          <a:ln>
            <a:noFill/>
          </a:ln>
        </p:spPr>
        <p:txBody>
          <a:bodyPr anchorCtr="0" anchor="ctr" bIns="91425" lIns="91425" rIns="91425" tIns="91425">
            <a:noAutofit/>
          </a:bodyPr>
          <a:lstStyle/>
          <a:p>
            <a:pPr indent="-292100" lvl="0" marL="457200" rtl="0">
              <a:lnSpc>
                <a:spcPct val="115000"/>
              </a:lnSpc>
              <a:spcBef>
                <a:spcPts val="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The FAQ documents are added to the System Cloud collection Machine learning algorithms.</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The user interacts with a chatbot via the app UI.</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User input is processed with Tone Analyzer to detect anger. An anger score is added to the context.</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User input is processed with Natural Language Understanding (NLU). The context is enriched with NLU-detected entities and keywords (e.g., a location).</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The input and enriched context is sent to conversation service. Conversation recognizes intent, entities and dialog paths. It responds with a reply and/or action.</a:t>
            </a:r>
          </a:p>
          <a:p>
            <a:pPr indent="-292100" lvl="0" marL="457200" rtl="0">
              <a:lnSpc>
                <a:spcPct val="115000"/>
              </a:lnSpc>
              <a:spcBef>
                <a:spcPts val="300"/>
              </a:spcBef>
              <a:spcAft>
                <a:spcPts val="1200"/>
              </a:spcAft>
              <a:buClr>
                <a:srgbClr val="24292E"/>
              </a:buClr>
              <a:buSzPct val="100000"/>
              <a:buFont typeface="Montserrat"/>
              <a:buAutoNum type="arabicPeriod"/>
            </a:pPr>
            <a:r>
              <a:rPr lang="es" sz="1000">
                <a:solidFill>
                  <a:srgbClr val="24292E"/>
                </a:solidFill>
                <a:latin typeface="Montserrat"/>
                <a:ea typeface="Montserrat"/>
                <a:cs typeface="Montserrat"/>
                <a:sym typeface="Montserrat"/>
              </a:rPr>
              <a:t>A requested action is performed by the app. This may include one of the following:</a:t>
            </a:r>
          </a:p>
          <a:p>
            <a:pPr indent="-292100" lvl="1" marL="914400" rtl="0">
              <a:lnSpc>
                <a:spcPct val="115000"/>
              </a:lnSpc>
              <a:spcBef>
                <a:spcPts val="300"/>
              </a:spcBef>
              <a:spcAft>
                <a:spcPts val="1200"/>
              </a:spcAft>
              <a:buClr>
                <a:srgbClr val="24292E"/>
              </a:buClr>
              <a:buSzPct val="100000"/>
              <a:buFont typeface="Montserrat"/>
              <a:buChar char="○"/>
            </a:pPr>
            <a:r>
              <a:rPr lang="es" sz="1000">
                <a:solidFill>
                  <a:srgbClr val="24292E"/>
                </a:solidFill>
                <a:latin typeface="Montserrat"/>
                <a:ea typeface="Montserrat"/>
                <a:cs typeface="Montserrat"/>
                <a:sym typeface="Montserrat"/>
              </a:rPr>
              <a:t>Lookup additional information from Essilor services to append to the reply</a:t>
            </a:r>
          </a:p>
          <a:p>
            <a:pPr indent="-292100" lvl="1" marL="914400" rtl="0">
              <a:lnSpc>
                <a:spcPct val="115000"/>
              </a:lnSpc>
              <a:spcBef>
                <a:spcPts val="600"/>
              </a:spcBef>
              <a:spcAft>
                <a:spcPts val="1200"/>
              </a:spcAft>
              <a:buClr>
                <a:srgbClr val="24292E"/>
              </a:buClr>
              <a:buSzPct val="100000"/>
              <a:buFont typeface="Montserrat"/>
              <a:buChar char="○"/>
            </a:pPr>
            <a:r>
              <a:rPr lang="es" sz="1000">
                <a:solidFill>
                  <a:srgbClr val="24292E"/>
                </a:solidFill>
                <a:latin typeface="Montserrat"/>
                <a:ea typeface="Montserrat"/>
                <a:cs typeface="Montserrat"/>
                <a:sym typeface="Montserrat"/>
              </a:rPr>
              <a:t>Use Cloud System to reply with an answer from the FAQ documents</a:t>
            </a:r>
          </a:p>
          <a:p>
            <a:pPr lvl="0" marR="101600" rtl="0">
              <a:lnSpc>
                <a:spcPct val="115000"/>
              </a:lnSpc>
              <a:spcBef>
                <a:spcPts val="0"/>
              </a:spcBef>
              <a:spcAft>
                <a:spcPts val="800"/>
              </a:spcAft>
              <a:buNone/>
            </a:pPr>
            <a:r>
              <a:t/>
            </a:r>
            <a:endParaRPr sz="1100">
              <a:solidFill>
                <a:srgbClr val="323232"/>
              </a:solidFill>
              <a:highlight>
                <a:srgbClr val="FFFFFF"/>
              </a:highlight>
              <a:latin typeface="Montserrat"/>
              <a:ea typeface="Montserrat"/>
              <a:cs typeface="Montserrat"/>
              <a:sym typeface="Montserrat"/>
            </a:endParaRPr>
          </a:p>
        </p:txBody>
      </p:sp>
      <p:pic>
        <p:nvPicPr>
          <p:cNvPr id="169" name="Shape 169"/>
          <p:cNvPicPr preferRelativeResize="0"/>
          <p:nvPr/>
        </p:nvPicPr>
        <p:blipFill>
          <a:blip r:embed="rId3">
            <a:alphaModFix/>
          </a:blip>
          <a:stretch>
            <a:fillRect/>
          </a:stretch>
        </p:blipFill>
        <p:spPr>
          <a:xfrm>
            <a:off x="931337" y="228600"/>
            <a:ext cx="6365281" cy="2785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a:blip r:embed="rId3">
            <a:alphaModFix/>
          </a:blip>
          <a:stretch>
            <a:fillRect/>
          </a:stretch>
        </p:blipFill>
        <p:spPr>
          <a:xfrm>
            <a:off x="152400" y="152400"/>
            <a:ext cx="8839200" cy="48017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152400" y="152400"/>
            <a:ext cx="8839200" cy="47971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1415974" y="349487"/>
            <a:ext cx="6312049" cy="4738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524500"/>
            <a:ext cx="8520600" cy="801300"/>
          </a:xfrm>
          <a:prstGeom prst="rect">
            <a:avLst/>
          </a:prstGeom>
        </p:spPr>
        <p:txBody>
          <a:bodyPr anchorCtr="0" anchor="b" bIns="91425" lIns="91425" rIns="91425" tIns="91425">
            <a:noAutofit/>
          </a:bodyPr>
          <a:lstStyle/>
          <a:p>
            <a:pPr lvl="0" rtl="0">
              <a:spcBef>
                <a:spcPts val="0"/>
              </a:spcBef>
              <a:buNone/>
            </a:pPr>
            <a:r>
              <a:rPr lang="es" sz="3600"/>
              <a:t>Thanks you for attending!</a:t>
            </a:r>
          </a:p>
        </p:txBody>
      </p:sp>
      <p:sp>
        <p:nvSpPr>
          <p:cNvPr id="190" name="Shape 190"/>
          <p:cNvSpPr txBox="1"/>
          <p:nvPr>
            <p:ph idx="1" type="body"/>
          </p:nvPr>
        </p:nvSpPr>
        <p:spPr>
          <a:xfrm>
            <a:off x="311700" y="1533403"/>
            <a:ext cx="8520600" cy="2510400"/>
          </a:xfrm>
          <a:prstGeom prst="rect">
            <a:avLst/>
          </a:prstGeom>
        </p:spPr>
        <p:txBody>
          <a:bodyPr anchorCtr="0" anchor="t" bIns="91425" lIns="91425" rIns="91425" tIns="91425">
            <a:noAutofit/>
          </a:bodyPr>
          <a:lstStyle/>
          <a:p>
            <a:pPr lvl="0" rtl="0">
              <a:spcBef>
                <a:spcPts val="0"/>
              </a:spcBef>
              <a:buNone/>
            </a:pPr>
            <a:r>
              <a:rPr lang="es"/>
              <a:t>Contact</a:t>
            </a:r>
          </a:p>
          <a:p>
            <a:pPr lvl="0" rtl="0">
              <a:spcBef>
                <a:spcPts val="0"/>
              </a:spcBef>
              <a:buNone/>
            </a:pPr>
            <a:r>
              <a:rPr lang="es"/>
              <a:t>Phone: +34 608 837 254</a:t>
            </a:r>
          </a:p>
          <a:p>
            <a:pPr lvl="0" rtl="0">
              <a:spcBef>
                <a:spcPts val="0"/>
              </a:spcBef>
              <a:buNone/>
            </a:pPr>
            <a:r>
              <a:rPr lang="es"/>
              <a:t>Email: </a:t>
            </a:r>
            <a:r>
              <a:rPr lang="es" u="sng">
                <a:solidFill>
                  <a:schemeClr val="hlink"/>
                </a:solidFill>
                <a:hlinkClick r:id="rId3"/>
              </a:rPr>
              <a:t>valveraa@essilor.es</a:t>
            </a:r>
          </a:p>
          <a:p>
            <a:pPr lvl="0" rtl="0">
              <a:spcBef>
                <a:spcPts val="0"/>
              </a:spcBef>
              <a:buNone/>
            </a:pPr>
            <a:r>
              <a:rPr lang="es"/>
              <a:t>Online: https://sites.google.com/essilor.com/creativity/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nvSpPr>
        <p:spPr>
          <a:xfrm>
            <a:off x="311700" y="368825"/>
            <a:ext cx="8520600" cy="572700"/>
          </a:xfrm>
          <a:prstGeom prst="rect">
            <a:avLst/>
          </a:prstGeom>
          <a:noFill/>
          <a:ln>
            <a:noFill/>
          </a:ln>
        </p:spPr>
        <p:txBody>
          <a:bodyPr anchorCtr="0" anchor="t" bIns="91425" lIns="91425" rIns="91425" tIns="91425">
            <a:noAutofit/>
          </a:bodyPr>
          <a:lstStyle/>
          <a:p>
            <a:pPr lvl="0" rtl="0">
              <a:lnSpc>
                <a:spcPct val="110000"/>
              </a:lnSpc>
              <a:spcBef>
                <a:spcPts val="0"/>
              </a:spcBef>
              <a:buNone/>
            </a:pPr>
            <a:r>
              <a:rPr b="1" lang="es" sz="3000">
                <a:solidFill>
                  <a:srgbClr val="323232"/>
                </a:solidFill>
                <a:highlight>
                  <a:srgbClr val="FFFFFF"/>
                </a:highlight>
                <a:latin typeface="Montserrat"/>
                <a:ea typeface="Montserrat"/>
                <a:cs typeface="Montserrat"/>
                <a:sym typeface="Montserrat"/>
              </a:rPr>
              <a:t>Cognitive computing</a:t>
            </a:r>
          </a:p>
          <a:p>
            <a:pPr lvl="0" rtl="0">
              <a:spcBef>
                <a:spcPts val="0"/>
              </a:spcBef>
              <a:buNone/>
            </a:pPr>
            <a:r>
              <a:t/>
            </a:r>
            <a:endParaRPr sz="2800">
              <a:solidFill>
                <a:srgbClr val="000000"/>
              </a:solidFill>
            </a:endParaRPr>
          </a:p>
        </p:txBody>
      </p:sp>
      <p:sp>
        <p:nvSpPr>
          <p:cNvPr id="62" name="Shape 62"/>
          <p:cNvSpPr txBox="1"/>
          <p:nvPr/>
        </p:nvSpPr>
        <p:spPr>
          <a:xfrm>
            <a:off x="311700" y="1190050"/>
            <a:ext cx="8520600" cy="3671700"/>
          </a:xfrm>
          <a:prstGeom prst="rect">
            <a:avLst/>
          </a:prstGeom>
          <a:noFill/>
          <a:ln>
            <a:noFill/>
          </a:ln>
        </p:spPr>
        <p:txBody>
          <a:bodyPr anchorCtr="0" anchor="t" bIns="91425" lIns="91425" rIns="91425" tIns="91425">
            <a:noAutofit/>
          </a:bodyPr>
          <a:lstStyle/>
          <a:p>
            <a:pPr lvl="0" rtl="0">
              <a:lnSpc>
                <a:spcPct val="171000"/>
              </a:lnSpc>
              <a:spcBef>
                <a:spcPts val="0"/>
              </a:spcBef>
              <a:spcAft>
                <a:spcPts val="1700"/>
              </a:spcAft>
              <a:buClr>
                <a:srgbClr val="000000"/>
              </a:buClr>
              <a:buSzPct val="100000"/>
              <a:buFont typeface="Arial"/>
              <a:buNone/>
            </a:pPr>
            <a:r>
              <a:rPr lang="es" sz="1100">
                <a:solidFill>
                  <a:srgbClr val="6C6C6C"/>
                </a:solidFill>
                <a:highlight>
                  <a:srgbClr val="FFFFFF"/>
                </a:highlight>
                <a:latin typeface="Merriweather"/>
                <a:ea typeface="Merriweather"/>
                <a:cs typeface="Merriweather"/>
                <a:sym typeface="Merriweather"/>
              </a:rPr>
              <a:t>Cognitive computing is the simulation of human thought processes in a computerized model. Cognitive computing involves self-learning systems that use </a:t>
            </a:r>
            <a:r>
              <a:rPr lang="es" sz="1100" u="sng">
                <a:solidFill>
                  <a:srgbClr val="00B3AC"/>
                </a:solidFill>
                <a:highlight>
                  <a:srgbClr val="FFFFFF"/>
                </a:highlight>
                <a:latin typeface="Merriweather"/>
                <a:ea typeface="Merriweather"/>
                <a:cs typeface="Merriweather"/>
                <a:sym typeface="Merriweather"/>
                <a:hlinkClick r:id="rId3"/>
              </a:rPr>
              <a:t>data mining</a:t>
            </a:r>
            <a:r>
              <a:rPr lang="es" sz="1100">
                <a:solidFill>
                  <a:srgbClr val="6C6C6C"/>
                </a:solidFill>
                <a:highlight>
                  <a:srgbClr val="FFFFFF"/>
                </a:highlight>
                <a:latin typeface="Merriweather"/>
                <a:ea typeface="Merriweather"/>
                <a:cs typeface="Merriweather"/>
                <a:sym typeface="Merriweather"/>
              </a:rPr>
              <a:t>, pattern recognition and </a:t>
            </a:r>
            <a:r>
              <a:rPr lang="es" sz="1100" u="sng">
                <a:solidFill>
                  <a:srgbClr val="00B3AC"/>
                </a:solidFill>
                <a:highlight>
                  <a:srgbClr val="FFFFFF"/>
                </a:highlight>
                <a:latin typeface="Merriweather"/>
                <a:ea typeface="Merriweather"/>
                <a:cs typeface="Merriweather"/>
                <a:sym typeface="Merriweather"/>
                <a:hlinkClick r:id="rId4"/>
              </a:rPr>
              <a:t>natural language processing</a:t>
            </a:r>
            <a:r>
              <a:rPr lang="es" sz="1100">
                <a:solidFill>
                  <a:srgbClr val="6C6C6C"/>
                </a:solidFill>
                <a:highlight>
                  <a:srgbClr val="FFFFFF"/>
                </a:highlight>
                <a:latin typeface="Merriweather"/>
                <a:ea typeface="Merriweather"/>
                <a:cs typeface="Merriweather"/>
                <a:sym typeface="Merriweather"/>
              </a:rPr>
              <a:t> to mimic the way the human brain works. The goal of cognitive computing is to create </a:t>
            </a:r>
            <a:r>
              <a:rPr lang="es" sz="1100" u="sng">
                <a:solidFill>
                  <a:srgbClr val="00B3AC"/>
                </a:solidFill>
                <a:highlight>
                  <a:srgbClr val="FFFFFF"/>
                </a:highlight>
                <a:latin typeface="Merriweather"/>
                <a:ea typeface="Merriweather"/>
                <a:cs typeface="Merriweather"/>
                <a:sym typeface="Merriweather"/>
                <a:hlinkClick r:id="rId5"/>
              </a:rPr>
              <a:t>automated IT systems</a:t>
            </a:r>
            <a:r>
              <a:rPr lang="es" sz="1100">
                <a:solidFill>
                  <a:srgbClr val="6C6C6C"/>
                </a:solidFill>
                <a:highlight>
                  <a:srgbClr val="FFFFFF"/>
                </a:highlight>
                <a:latin typeface="Merriweather"/>
                <a:ea typeface="Merriweather"/>
                <a:cs typeface="Merriweather"/>
                <a:sym typeface="Merriweather"/>
              </a:rPr>
              <a:t> that are capable of solving problems without requiring human assistance.</a:t>
            </a:r>
          </a:p>
          <a:p>
            <a:pPr lvl="0" rtl="0">
              <a:lnSpc>
                <a:spcPct val="171000"/>
              </a:lnSpc>
              <a:spcBef>
                <a:spcPts val="1700"/>
              </a:spcBef>
              <a:spcAft>
                <a:spcPts val="1700"/>
              </a:spcAft>
              <a:buClr>
                <a:srgbClr val="000000"/>
              </a:buClr>
              <a:buSzPct val="100000"/>
              <a:buFont typeface="Arial"/>
              <a:buNone/>
            </a:pPr>
            <a:r>
              <a:rPr lang="es" sz="1100">
                <a:solidFill>
                  <a:srgbClr val="6C6C6C"/>
                </a:solidFill>
                <a:highlight>
                  <a:srgbClr val="FFFFFF"/>
                </a:highlight>
                <a:latin typeface="Merriweather"/>
                <a:ea typeface="Merriweather"/>
                <a:cs typeface="Merriweather"/>
                <a:sym typeface="Merriweather"/>
              </a:rPr>
              <a:t>Cognitive computing systems use </a:t>
            </a:r>
            <a:r>
              <a:rPr lang="es" sz="1100" u="sng">
                <a:solidFill>
                  <a:srgbClr val="0097A7"/>
                </a:solidFill>
                <a:highlight>
                  <a:srgbClr val="FFFFFF"/>
                </a:highlight>
                <a:latin typeface="Merriweather"/>
                <a:ea typeface="Merriweather"/>
                <a:cs typeface="Merriweather"/>
                <a:sym typeface="Merriweather"/>
                <a:hlinkClick r:id="rId6"/>
              </a:rPr>
              <a:t>machine learning algorithms</a:t>
            </a:r>
            <a:r>
              <a:rPr lang="es" sz="1100">
                <a:solidFill>
                  <a:srgbClr val="6C6C6C"/>
                </a:solidFill>
                <a:highlight>
                  <a:srgbClr val="FFFFFF"/>
                </a:highlight>
                <a:latin typeface="Merriweather"/>
                <a:ea typeface="Merriweather"/>
                <a:cs typeface="Merriweather"/>
                <a:sym typeface="Merriweather"/>
              </a:rPr>
              <a:t>. Such systems continually acquire knowledge from the data fed into them by mining data for information. The systems refine the way they look for patterns and as well as the way they process data so they become capable of anticipating new problems and modeling possible solutions.</a:t>
            </a:r>
          </a:p>
          <a:p>
            <a:pPr lvl="0" rtl="0">
              <a:lnSpc>
                <a:spcPct val="171000"/>
              </a:lnSpc>
              <a:spcBef>
                <a:spcPts val="1700"/>
              </a:spcBef>
              <a:spcAft>
                <a:spcPts val="1700"/>
              </a:spcAft>
              <a:buClr>
                <a:srgbClr val="000000"/>
              </a:buClr>
              <a:buSzPct val="100000"/>
              <a:buFont typeface="Arial"/>
              <a:buNone/>
            </a:pPr>
            <a:r>
              <a:rPr lang="es" sz="1100">
                <a:solidFill>
                  <a:srgbClr val="6C6C6C"/>
                </a:solidFill>
                <a:highlight>
                  <a:srgbClr val="FFFFFF"/>
                </a:highlight>
                <a:latin typeface="Merriweather"/>
                <a:ea typeface="Merriweather"/>
                <a:cs typeface="Merriweather"/>
                <a:sym typeface="Merriweather"/>
              </a:rPr>
              <a:t>Cognitive computing is used in numerous artificial intelligence (</a:t>
            </a:r>
            <a:r>
              <a:rPr lang="es" sz="1100" u="sng">
                <a:solidFill>
                  <a:srgbClr val="00B3AC"/>
                </a:solidFill>
                <a:highlight>
                  <a:srgbClr val="FFFFFF"/>
                </a:highlight>
                <a:latin typeface="Merriweather"/>
                <a:ea typeface="Merriweather"/>
                <a:cs typeface="Merriweather"/>
                <a:sym typeface="Merriweather"/>
                <a:hlinkClick r:id="rId7"/>
              </a:rPr>
              <a:t>AI</a:t>
            </a:r>
            <a:r>
              <a:rPr lang="es" sz="1100">
                <a:solidFill>
                  <a:srgbClr val="6C6C6C"/>
                </a:solidFill>
                <a:highlight>
                  <a:srgbClr val="FFFFFF"/>
                </a:highlight>
                <a:latin typeface="Merriweather"/>
                <a:ea typeface="Merriweather"/>
                <a:cs typeface="Merriweather"/>
                <a:sym typeface="Merriweather"/>
              </a:rPr>
              <a:t>) applications, including expert systems, natural language programming, </a:t>
            </a:r>
            <a:r>
              <a:rPr lang="es" sz="1100" u="sng">
                <a:solidFill>
                  <a:srgbClr val="00B3AC"/>
                </a:solidFill>
                <a:highlight>
                  <a:srgbClr val="FFFFFF"/>
                </a:highlight>
                <a:latin typeface="Merriweather"/>
                <a:ea typeface="Merriweather"/>
                <a:cs typeface="Merriweather"/>
                <a:sym typeface="Merriweather"/>
                <a:hlinkClick r:id="rId8"/>
              </a:rPr>
              <a:t>neural networks</a:t>
            </a:r>
            <a:r>
              <a:rPr lang="es" sz="1100">
                <a:solidFill>
                  <a:srgbClr val="6C6C6C"/>
                </a:solidFill>
                <a:highlight>
                  <a:srgbClr val="FFFFFF"/>
                </a:highlight>
                <a:latin typeface="Merriweather"/>
                <a:ea typeface="Merriweather"/>
                <a:cs typeface="Merriweather"/>
                <a:sym typeface="Merriweather"/>
              </a:rPr>
              <a:t>, </a:t>
            </a:r>
            <a:r>
              <a:rPr lang="es" sz="1100" u="sng">
                <a:solidFill>
                  <a:srgbClr val="00B3AC"/>
                </a:solidFill>
                <a:highlight>
                  <a:srgbClr val="FFFFFF"/>
                </a:highlight>
                <a:latin typeface="Merriweather"/>
                <a:ea typeface="Merriweather"/>
                <a:cs typeface="Merriweather"/>
                <a:sym typeface="Merriweather"/>
                <a:hlinkClick r:id="rId9"/>
              </a:rPr>
              <a:t>robotics</a:t>
            </a:r>
            <a:r>
              <a:rPr lang="es" sz="1100">
                <a:solidFill>
                  <a:srgbClr val="6C6C6C"/>
                </a:solidFill>
                <a:highlight>
                  <a:srgbClr val="FFFFFF"/>
                </a:highlight>
                <a:latin typeface="Merriweather"/>
                <a:ea typeface="Merriweather"/>
                <a:cs typeface="Merriweather"/>
                <a:sym typeface="Merriweather"/>
              </a:rPr>
              <a:t> and </a:t>
            </a:r>
            <a:r>
              <a:rPr lang="es" sz="1100" u="sng">
                <a:solidFill>
                  <a:srgbClr val="00B3AC"/>
                </a:solidFill>
                <a:highlight>
                  <a:srgbClr val="FFFFFF"/>
                </a:highlight>
                <a:latin typeface="Merriweather"/>
                <a:ea typeface="Merriweather"/>
                <a:cs typeface="Merriweather"/>
                <a:sym typeface="Merriweather"/>
                <a:hlinkClick r:id="rId10"/>
              </a:rPr>
              <a:t>virtual reality</a:t>
            </a:r>
            <a:r>
              <a:rPr lang="es" sz="1100">
                <a:solidFill>
                  <a:srgbClr val="6C6C6C"/>
                </a:solidFill>
                <a:highlight>
                  <a:srgbClr val="FFFFFF"/>
                </a:highlight>
                <a:latin typeface="Merriweather"/>
                <a:ea typeface="Merriweather"/>
                <a:cs typeface="Merriweather"/>
                <a:sym typeface="Merriweather"/>
              </a:rPr>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nvSpPr>
        <p:spPr>
          <a:xfrm>
            <a:off x="311700" y="292625"/>
            <a:ext cx="8520600" cy="572700"/>
          </a:xfrm>
          <a:prstGeom prst="rect">
            <a:avLst/>
          </a:prstGeom>
          <a:noFill/>
          <a:ln>
            <a:noFill/>
          </a:ln>
        </p:spPr>
        <p:txBody>
          <a:bodyPr anchorCtr="0" anchor="t" bIns="91425" lIns="91425" rIns="91425" tIns="91425">
            <a:noAutofit/>
          </a:bodyPr>
          <a:lstStyle/>
          <a:p>
            <a:pPr lvl="0" rtl="0">
              <a:lnSpc>
                <a:spcPct val="120000"/>
              </a:lnSpc>
              <a:spcBef>
                <a:spcPts val="0"/>
              </a:spcBef>
              <a:spcAft>
                <a:spcPts val="400"/>
              </a:spcAft>
              <a:buNone/>
            </a:pPr>
            <a:r>
              <a:rPr b="1" lang="es" sz="2400">
                <a:solidFill>
                  <a:srgbClr val="323232"/>
                </a:solidFill>
                <a:highlight>
                  <a:srgbClr val="FFFFFF"/>
                </a:highlight>
                <a:latin typeface="Montserrat"/>
                <a:ea typeface="Montserrat"/>
                <a:cs typeface="Montserrat"/>
                <a:sym typeface="Montserrat"/>
              </a:rPr>
              <a:t>Machine Learning - Classify Natural Language</a:t>
            </a:r>
          </a:p>
          <a:p>
            <a:pPr lvl="0" rtl="0">
              <a:spcBef>
                <a:spcPts val="0"/>
              </a:spcBef>
              <a:buNone/>
            </a:pPr>
            <a:r>
              <a:t/>
            </a:r>
            <a:endParaRPr sz="2800">
              <a:solidFill>
                <a:srgbClr val="000000"/>
              </a:solidFill>
            </a:endParaRPr>
          </a:p>
        </p:txBody>
      </p:sp>
      <p:sp>
        <p:nvSpPr>
          <p:cNvPr id="68" name="Shape 68"/>
          <p:cNvSpPr txBox="1"/>
          <p:nvPr/>
        </p:nvSpPr>
        <p:spPr>
          <a:xfrm>
            <a:off x="311700" y="923875"/>
            <a:ext cx="3999900" cy="34164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s" sz="1100">
                <a:solidFill>
                  <a:srgbClr val="444444"/>
                </a:solidFill>
                <a:highlight>
                  <a:srgbClr val="FFFFFF"/>
                </a:highlight>
                <a:latin typeface="Montserrat"/>
                <a:ea typeface="Montserrat"/>
                <a:cs typeface="Montserrat"/>
                <a:sym typeface="Montserrat"/>
              </a:rPr>
              <a:t>The statistical algorithms interprets the intent behind text and returns a corresponding classification with associated confidence levels. The return value can then be used to trigger a corresponding action, such as redirecting the request or answering a question.</a:t>
            </a:r>
          </a:p>
          <a:p>
            <a:pPr lvl="0" rtl="0">
              <a:lnSpc>
                <a:spcPct val="115000"/>
              </a:lnSpc>
              <a:spcBef>
                <a:spcPts val="0"/>
              </a:spcBef>
              <a:spcAft>
                <a:spcPts val="1600"/>
              </a:spcAft>
              <a:buNone/>
            </a:pPr>
            <a:r>
              <a:rPr lang="es" sz="1100">
                <a:solidFill>
                  <a:srgbClr val="444444"/>
                </a:solidFill>
                <a:highlight>
                  <a:srgbClr val="FFFFFF"/>
                </a:highlight>
                <a:latin typeface="Montserrat"/>
                <a:ea typeface="Montserrat"/>
                <a:cs typeface="Montserrat"/>
                <a:sym typeface="Montserrat"/>
              </a:rPr>
              <a:t>In the scenario below I have two classes – positive and negative.</a:t>
            </a:r>
          </a:p>
        </p:txBody>
      </p:sp>
      <p:sp>
        <p:nvSpPr>
          <p:cNvPr id="69" name="Shape 69"/>
          <p:cNvSpPr txBox="1"/>
          <p:nvPr/>
        </p:nvSpPr>
        <p:spPr>
          <a:xfrm>
            <a:off x="4832400" y="923875"/>
            <a:ext cx="3999900" cy="34164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lang="es" sz="1100">
                <a:solidFill>
                  <a:srgbClr val="444444"/>
                </a:solidFill>
                <a:highlight>
                  <a:srgbClr val="FFFFFF"/>
                </a:highlight>
                <a:latin typeface="Montserrat"/>
                <a:ea typeface="Montserrat"/>
                <a:cs typeface="Montserrat"/>
                <a:sym typeface="Montserrat"/>
              </a:rPr>
              <a:t>After the training of the neural network is done, here is a request for the word </a:t>
            </a:r>
            <a:r>
              <a:rPr lang="es" sz="1100">
                <a:solidFill>
                  <a:srgbClr val="CC0000"/>
                </a:solidFill>
                <a:highlight>
                  <a:srgbClr val="FFFFFF"/>
                </a:highlight>
                <a:latin typeface="Montserrat"/>
                <a:ea typeface="Montserrat"/>
                <a:cs typeface="Montserrat"/>
                <a:sym typeface="Montserrat"/>
              </a:rPr>
              <a:t>“awesome”</a:t>
            </a:r>
            <a:r>
              <a:rPr lang="es" sz="1100">
                <a:solidFill>
                  <a:srgbClr val="444444"/>
                </a:solidFill>
                <a:highlight>
                  <a:srgbClr val="FFFFFF"/>
                </a:highlight>
                <a:latin typeface="Montserrat"/>
                <a:ea typeface="Montserrat"/>
                <a:cs typeface="Montserrat"/>
                <a:sym typeface="Montserrat"/>
              </a:rPr>
              <a:t> which was </a:t>
            </a:r>
            <a:r>
              <a:rPr lang="es" sz="1100">
                <a:solidFill>
                  <a:srgbClr val="CC0000"/>
                </a:solidFill>
                <a:highlight>
                  <a:srgbClr val="FFFFFF"/>
                </a:highlight>
                <a:latin typeface="Montserrat"/>
                <a:ea typeface="Montserrat"/>
                <a:cs typeface="Montserrat"/>
                <a:sym typeface="Montserrat"/>
              </a:rPr>
              <a:t>not</a:t>
            </a:r>
            <a:r>
              <a:rPr lang="es" sz="1100">
                <a:solidFill>
                  <a:srgbClr val="444444"/>
                </a:solidFill>
                <a:highlight>
                  <a:srgbClr val="FFFFFF"/>
                </a:highlight>
                <a:latin typeface="Montserrat"/>
                <a:ea typeface="Montserrat"/>
                <a:cs typeface="Montserrat"/>
                <a:sym typeface="Montserrat"/>
              </a:rPr>
              <a:t> in the initial training data.</a:t>
            </a:r>
          </a:p>
          <a:p>
            <a:pPr lvl="0" rtl="0">
              <a:lnSpc>
                <a:spcPct val="115000"/>
              </a:lnSpc>
              <a:spcBef>
                <a:spcPts val="0"/>
              </a:spcBef>
              <a:spcAft>
                <a:spcPts val="1600"/>
              </a:spcAft>
              <a:buNone/>
            </a:pPr>
            <a:r>
              <a:rPr lang="es" sz="1100">
                <a:solidFill>
                  <a:srgbClr val="444444"/>
                </a:solidFill>
                <a:highlight>
                  <a:srgbClr val="FFFFFF"/>
                </a:highlight>
                <a:latin typeface="Montserrat"/>
                <a:ea typeface="Montserrat"/>
                <a:cs typeface="Montserrat"/>
                <a:sym typeface="Montserrat"/>
              </a:rPr>
              <a:t>The Cloud service returns not only one class but up to the top five classes with the highest confidence levels.</a:t>
            </a:r>
          </a:p>
          <a:p>
            <a:pPr lvl="0" rtl="0" algn="ctr">
              <a:lnSpc>
                <a:spcPct val="115000"/>
              </a:lnSpc>
              <a:spcBef>
                <a:spcPts val="0"/>
              </a:spcBef>
              <a:spcAft>
                <a:spcPts val="1600"/>
              </a:spcAft>
              <a:buNone/>
            </a:pPr>
            <a:r>
              <a:rPr lang="es">
                <a:solidFill>
                  <a:srgbClr val="CC0000"/>
                </a:solidFill>
                <a:highlight>
                  <a:srgbClr val="FFFFFF"/>
                </a:highlight>
                <a:latin typeface="Courier New"/>
                <a:ea typeface="Courier New"/>
                <a:cs typeface="Courier New"/>
                <a:sym typeface="Courier New"/>
              </a:rPr>
              <a:t>awesome = positive</a:t>
            </a:r>
          </a:p>
        </p:txBody>
      </p:sp>
      <p:pic>
        <p:nvPicPr>
          <p:cNvPr id="70" name="Shape 70"/>
          <p:cNvPicPr preferRelativeResize="0"/>
          <p:nvPr/>
        </p:nvPicPr>
        <p:blipFill>
          <a:blip r:embed="rId3">
            <a:alphaModFix/>
          </a:blip>
          <a:stretch>
            <a:fillRect/>
          </a:stretch>
        </p:blipFill>
        <p:spPr>
          <a:xfrm>
            <a:off x="692700" y="2764187"/>
            <a:ext cx="2076450" cy="2047875"/>
          </a:xfrm>
          <a:prstGeom prst="rect">
            <a:avLst/>
          </a:prstGeom>
          <a:noFill/>
          <a:ln>
            <a:noFill/>
          </a:ln>
        </p:spPr>
      </p:pic>
      <p:pic>
        <p:nvPicPr>
          <p:cNvPr id="71" name="Shape 71"/>
          <p:cNvPicPr preferRelativeResize="0"/>
          <p:nvPr/>
        </p:nvPicPr>
        <p:blipFill>
          <a:blip r:embed="rId4">
            <a:alphaModFix/>
          </a:blip>
          <a:stretch>
            <a:fillRect/>
          </a:stretch>
        </p:blipFill>
        <p:spPr>
          <a:xfrm>
            <a:off x="5185400" y="2854350"/>
            <a:ext cx="2362200" cy="139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nvSpPr>
        <p:spPr>
          <a:xfrm>
            <a:off x="4419450" y="311100"/>
            <a:ext cx="4505400" cy="4521300"/>
          </a:xfrm>
          <a:prstGeom prst="rect">
            <a:avLst/>
          </a:prstGeom>
          <a:noFill/>
          <a:ln>
            <a:noFill/>
          </a:ln>
        </p:spPr>
        <p:txBody>
          <a:bodyPr anchorCtr="0" anchor="t" bIns="91425" lIns="91425" rIns="91425" tIns="91425">
            <a:noAutofit/>
          </a:bodyPr>
          <a:lstStyle/>
          <a:p>
            <a:pPr lvl="0" rtl="0">
              <a:lnSpc>
                <a:spcPct val="166670"/>
              </a:lnSpc>
              <a:spcBef>
                <a:spcPts val="0"/>
              </a:spcBef>
              <a:buNone/>
            </a:pPr>
            <a:r>
              <a:rPr lang="es" sz="1000">
                <a:solidFill>
                  <a:schemeClr val="accent2"/>
                </a:solidFill>
                <a:latin typeface="Montserrat"/>
                <a:ea typeface="Montserrat"/>
                <a:cs typeface="Montserrat"/>
                <a:sym typeface="Montserrat"/>
              </a:rPr>
              <a:t>Essilor Virtual Agent (experiment) is a new way to provide automated services to the customers. It offers a cognitive, conversational self-service experience that can provide answers and take action. </a:t>
            </a:r>
          </a:p>
          <a:p>
            <a:pPr lvl="0" rtl="0">
              <a:lnSpc>
                <a:spcPct val="166670"/>
              </a:lnSpc>
              <a:spcBef>
                <a:spcPts val="0"/>
              </a:spcBef>
              <a:buNone/>
            </a:pPr>
            <a:r>
              <a:rPr lang="es" sz="1000">
                <a:solidFill>
                  <a:schemeClr val="accent2"/>
                </a:solidFill>
                <a:latin typeface="Montserrat"/>
                <a:ea typeface="Montserrat"/>
                <a:cs typeface="Montserrat"/>
                <a:sym typeface="Montserrat"/>
              </a:rPr>
              <a:t>The agent fit the specific business needs, provide custom content and and deep analytics provide insights on your customer's engagement with the Essilor Virtual Agent and help with the understanding of your constantly changing customer's needs.</a:t>
            </a:r>
          </a:p>
          <a:p>
            <a:pPr lvl="0" rtl="0">
              <a:lnSpc>
                <a:spcPct val="166670"/>
              </a:lnSpc>
              <a:spcBef>
                <a:spcPts val="0"/>
              </a:spcBef>
              <a:buNone/>
            </a:pPr>
            <a:r>
              <a:rPr lang="es" sz="1000">
                <a:solidFill>
                  <a:schemeClr val="accent2"/>
                </a:solidFill>
                <a:latin typeface="Montserrat"/>
                <a:ea typeface="Montserrat"/>
                <a:cs typeface="Montserrat"/>
                <a:sym typeface="Montserrat"/>
              </a:rPr>
              <a:t>The virtual agent understands natural-language and responds to customers in human-like conversation –in multiple languages. </a:t>
            </a:r>
          </a:p>
          <a:p>
            <a:pPr lvl="0" rtl="0">
              <a:lnSpc>
                <a:spcPct val="166670"/>
              </a:lnSpc>
              <a:spcBef>
                <a:spcPts val="0"/>
              </a:spcBef>
              <a:buNone/>
            </a:pPr>
            <a:r>
              <a:t/>
            </a:r>
            <a:endParaRPr sz="1000">
              <a:solidFill>
                <a:srgbClr val="CC0000"/>
              </a:solidFill>
              <a:latin typeface="Montserrat"/>
              <a:ea typeface="Montserrat"/>
              <a:cs typeface="Montserrat"/>
              <a:sym typeface="Montserrat"/>
            </a:endParaRPr>
          </a:p>
          <a:p>
            <a:pPr indent="-298450" lvl="0" marL="457200" rtl="0">
              <a:lnSpc>
                <a:spcPct val="115000"/>
              </a:lnSpc>
              <a:spcBef>
                <a:spcPts val="0"/>
              </a:spcBef>
              <a:buClr>
                <a:srgbClr val="CC0000"/>
              </a:buClr>
              <a:buSzPct val="100000"/>
              <a:buFont typeface="Wingdings"/>
              <a:buChar char="§"/>
            </a:pPr>
            <a:r>
              <a:rPr lang="es" sz="1100">
                <a:solidFill>
                  <a:srgbClr val="CC0000"/>
                </a:solidFill>
                <a:latin typeface="Montserrat"/>
                <a:ea typeface="Montserrat"/>
                <a:cs typeface="Montserrat"/>
                <a:sym typeface="Montserrat"/>
              </a:rPr>
              <a:t>Natural language queries and processing</a:t>
            </a:r>
          </a:p>
          <a:p>
            <a:pPr lvl="0" rtl="0">
              <a:lnSpc>
                <a:spcPct val="115000"/>
              </a:lnSpc>
              <a:spcBef>
                <a:spcPts val="0"/>
              </a:spcBef>
              <a:buNone/>
            </a:pPr>
            <a:r>
              <a:t/>
            </a:r>
            <a:endParaRPr sz="1100">
              <a:solidFill>
                <a:srgbClr val="CC0000"/>
              </a:solidFill>
              <a:latin typeface="Montserrat"/>
              <a:ea typeface="Montserrat"/>
              <a:cs typeface="Montserrat"/>
              <a:sym typeface="Montserrat"/>
            </a:endParaRPr>
          </a:p>
          <a:p>
            <a:pPr indent="-298450" lvl="0" marL="457200" rtl="0">
              <a:lnSpc>
                <a:spcPct val="115000"/>
              </a:lnSpc>
              <a:spcBef>
                <a:spcPts val="0"/>
              </a:spcBef>
              <a:buClr>
                <a:srgbClr val="CC0000"/>
              </a:buClr>
              <a:buSzPct val="100000"/>
              <a:buFont typeface="Wingdings"/>
              <a:buChar char="§"/>
            </a:pPr>
            <a:r>
              <a:rPr lang="es" sz="1100">
                <a:solidFill>
                  <a:srgbClr val="CC0000"/>
                </a:solidFill>
                <a:latin typeface="Montserrat"/>
                <a:ea typeface="Montserrat"/>
                <a:cs typeface="Montserrat"/>
                <a:sym typeface="Montserrat"/>
              </a:rPr>
              <a:t>Machine learning algorithms</a:t>
            </a:r>
          </a:p>
          <a:p>
            <a:pPr lvl="0" rtl="0">
              <a:lnSpc>
                <a:spcPct val="115000"/>
              </a:lnSpc>
              <a:spcBef>
                <a:spcPts val="0"/>
              </a:spcBef>
              <a:buNone/>
            </a:pPr>
            <a:r>
              <a:t/>
            </a:r>
            <a:endParaRPr sz="1100">
              <a:solidFill>
                <a:srgbClr val="CC0000"/>
              </a:solidFill>
              <a:latin typeface="Montserrat"/>
              <a:ea typeface="Montserrat"/>
              <a:cs typeface="Montserrat"/>
              <a:sym typeface="Montserrat"/>
            </a:endParaRPr>
          </a:p>
          <a:p>
            <a:pPr indent="-298450" lvl="0" marL="457200" rtl="0">
              <a:lnSpc>
                <a:spcPct val="115000"/>
              </a:lnSpc>
              <a:spcBef>
                <a:spcPts val="0"/>
              </a:spcBef>
              <a:buClr>
                <a:srgbClr val="CC0000"/>
              </a:buClr>
              <a:buSzPct val="100000"/>
              <a:buFont typeface="Wingdings"/>
              <a:buChar char="§"/>
            </a:pPr>
            <a:r>
              <a:rPr lang="es" sz="1100">
                <a:solidFill>
                  <a:srgbClr val="CC0000"/>
                </a:solidFill>
                <a:latin typeface="Montserrat"/>
                <a:ea typeface="Montserrat"/>
                <a:cs typeface="Montserrat"/>
                <a:sym typeface="Montserrat"/>
              </a:rPr>
              <a:t>Real-time computing </a:t>
            </a:r>
          </a:p>
          <a:p>
            <a:pPr lvl="0" rtl="0">
              <a:lnSpc>
                <a:spcPct val="166670"/>
              </a:lnSpc>
              <a:spcBef>
                <a:spcPts val="500"/>
              </a:spcBef>
              <a:buNone/>
            </a:pPr>
            <a:r>
              <a:t/>
            </a:r>
            <a:endParaRPr sz="1100">
              <a:solidFill>
                <a:srgbClr val="CC0000"/>
              </a:solidFill>
              <a:latin typeface="Montserrat"/>
              <a:ea typeface="Montserrat"/>
              <a:cs typeface="Montserrat"/>
              <a:sym typeface="Montserrat"/>
            </a:endParaRPr>
          </a:p>
          <a:p>
            <a:pPr lvl="0">
              <a:spcBef>
                <a:spcPts val="0"/>
              </a:spcBef>
              <a:buNone/>
            </a:pPr>
            <a:r>
              <a:t/>
            </a:r>
            <a:endParaRPr/>
          </a:p>
        </p:txBody>
      </p:sp>
      <p:pic>
        <p:nvPicPr>
          <p:cNvPr id="77" name="Shape 77"/>
          <p:cNvPicPr preferRelativeResize="0"/>
          <p:nvPr/>
        </p:nvPicPr>
        <p:blipFill>
          <a:blip r:embed="rId3">
            <a:alphaModFix/>
          </a:blip>
          <a:stretch>
            <a:fillRect/>
          </a:stretch>
        </p:blipFill>
        <p:spPr>
          <a:xfrm>
            <a:off x="246275" y="805425"/>
            <a:ext cx="3825250" cy="2615977"/>
          </a:xfrm>
          <a:prstGeom prst="rect">
            <a:avLst/>
          </a:prstGeom>
          <a:noFill/>
          <a:ln>
            <a:noFill/>
          </a:ln>
        </p:spPr>
      </p:pic>
      <p:sp>
        <p:nvSpPr>
          <p:cNvPr id="78" name="Shape 78"/>
          <p:cNvSpPr txBox="1"/>
          <p:nvPr/>
        </p:nvSpPr>
        <p:spPr>
          <a:xfrm>
            <a:off x="150125" y="127000"/>
            <a:ext cx="4332300" cy="525600"/>
          </a:xfrm>
          <a:prstGeom prst="rect">
            <a:avLst/>
          </a:prstGeom>
          <a:noFill/>
          <a:ln>
            <a:noFill/>
          </a:ln>
        </p:spPr>
        <p:txBody>
          <a:bodyPr anchorCtr="0" anchor="t" bIns="91425" lIns="91425" rIns="91425" tIns="91425">
            <a:noAutofit/>
          </a:bodyPr>
          <a:lstStyle/>
          <a:p>
            <a:pPr lvl="0" rtl="0">
              <a:lnSpc>
                <a:spcPct val="166670"/>
              </a:lnSpc>
              <a:spcBef>
                <a:spcPts val="0"/>
              </a:spcBef>
              <a:buClr>
                <a:schemeClr val="dk1"/>
              </a:buClr>
              <a:buSzPct val="45833"/>
              <a:buFont typeface="Arial"/>
              <a:buNone/>
            </a:pPr>
            <a:r>
              <a:rPr b="1" lang="es" sz="2400">
                <a:solidFill>
                  <a:srgbClr val="323232"/>
                </a:solidFill>
                <a:latin typeface="Montserrat"/>
                <a:ea typeface="Montserrat"/>
                <a:cs typeface="Montserrat"/>
                <a:sym typeface="Montserrat"/>
              </a:rPr>
              <a:t>ESSILOR VIRTUAL AGENT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3950" y="956308"/>
            <a:ext cx="7965900" cy="4580400"/>
          </a:xfrm>
          <a:prstGeom prst="rect">
            <a:avLst/>
          </a:prstGeom>
        </p:spPr>
        <p:txBody>
          <a:bodyPr anchorCtr="0" anchor="b" bIns="91425" lIns="91425" rIns="91425" tIns="91425">
            <a:noAutofit/>
          </a:bodyPr>
          <a:lstStyle/>
          <a:p>
            <a:pPr lvl="0" rtl="0">
              <a:lnSpc>
                <a:spcPct val="115000"/>
              </a:lnSpc>
              <a:spcBef>
                <a:spcPts val="0"/>
              </a:spcBef>
              <a:buNone/>
            </a:pPr>
            <a:r>
              <a:t/>
            </a:r>
            <a:endParaRPr>
              <a:solidFill>
                <a:srgbClr val="444444"/>
              </a:solidFill>
              <a:highlight>
                <a:srgbClr val="FEFEFE"/>
              </a:highlight>
              <a:latin typeface="Montserrat"/>
              <a:ea typeface="Montserrat"/>
              <a:cs typeface="Montserrat"/>
              <a:sym typeface="Montserrat"/>
            </a:endParaRPr>
          </a:p>
          <a:p>
            <a:pPr indent="-228600" lvl="0" marL="457200" rtl="0">
              <a:lnSpc>
                <a:spcPct val="115000"/>
              </a:lnSpc>
              <a:spcBef>
                <a:spcPts val="0"/>
              </a:spcBef>
              <a:buClr>
                <a:srgbClr val="444444"/>
              </a:buClr>
              <a:buFont typeface="Montserrat"/>
              <a:buChar char="❏"/>
            </a:pPr>
            <a:r>
              <a:rPr lang="es">
                <a:solidFill>
                  <a:srgbClr val="444444"/>
                </a:solidFill>
                <a:highlight>
                  <a:srgbClr val="FEFEFE"/>
                </a:highlight>
                <a:latin typeface="Montserrat"/>
                <a:ea typeface="Montserrat"/>
                <a:cs typeface="Montserrat"/>
                <a:sym typeface="Montserrat"/>
              </a:rPr>
              <a:t>DIGITAL SIGNAGE ADVERTISING (</a:t>
            </a:r>
            <a:r>
              <a:rPr lang="es">
                <a:solidFill>
                  <a:schemeClr val="dk2"/>
                </a:solidFill>
                <a:latin typeface="Montserrat"/>
                <a:ea typeface="Montserrat"/>
                <a:cs typeface="Montserrat"/>
                <a:sym typeface="Montserrat"/>
              </a:rPr>
              <a:t>in-Store</a:t>
            </a:r>
            <a:r>
              <a:rPr lang="es">
                <a:solidFill>
                  <a:srgbClr val="444444"/>
                </a:solidFill>
                <a:highlight>
                  <a:srgbClr val="FEFEFE"/>
                </a:highlight>
                <a:latin typeface="Montserrat"/>
                <a:ea typeface="Montserrat"/>
                <a:cs typeface="Montserrat"/>
                <a:sym typeface="Montserrat"/>
              </a:rPr>
              <a:t>)</a:t>
            </a:r>
          </a:p>
          <a:p>
            <a:pPr lvl="0" rtl="0">
              <a:lnSpc>
                <a:spcPct val="115000"/>
              </a:lnSpc>
              <a:spcBef>
                <a:spcPts val="0"/>
              </a:spcBef>
              <a:buNone/>
            </a:pPr>
            <a:r>
              <a:t/>
            </a:r>
            <a:endParaRPr>
              <a:solidFill>
                <a:srgbClr val="444444"/>
              </a:solidFill>
              <a:highlight>
                <a:srgbClr val="FEFEFE"/>
              </a:highlight>
              <a:latin typeface="Montserrat"/>
              <a:ea typeface="Montserrat"/>
              <a:cs typeface="Montserrat"/>
              <a:sym typeface="Montserrat"/>
            </a:endParaRPr>
          </a:p>
          <a:p>
            <a:pPr indent="-228600" lvl="0" marL="457200" rtl="0">
              <a:lnSpc>
                <a:spcPct val="115000"/>
              </a:lnSpc>
              <a:spcBef>
                <a:spcPts val="0"/>
              </a:spcBef>
              <a:buClr>
                <a:srgbClr val="444444"/>
              </a:buClr>
              <a:buFont typeface="Montserrat"/>
              <a:buChar char="❏"/>
            </a:pPr>
            <a:r>
              <a:rPr lang="es" u="sng">
                <a:solidFill>
                  <a:schemeClr val="hlink"/>
                </a:solidFill>
                <a:highlight>
                  <a:srgbClr val="FEFEFE"/>
                </a:highlight>
                <a:latin typeface="Montserrat"/>
                <a:ea typeface="Montserrat"/>
                <a:cs typeface="Montserrat"/>
                <a:sym typeface="Montserrat"/>
                <a:hlinkClick r:id="rId3"/>
              </a:rPr>
              <a:t>VISION THERAPY FOR CHILDREN</a:t>
            </a:r>
            <a:r>
              <a:rPr lang="es">
                <a:solidFill>
                  <a:srgbClr val="444444"/>
                </a:solidFill>
                <a:highlight>
                  <a:srgbClr val="FEFEFE"/>
                </a:highlight>
                <a:latin typeface="Montserrat"/>
                <a:ea typeface="Montserrat"/>
                <a:cs typeface="Montserrat"/>
                <a:sym typeface="Montserrat"/>
              </a:rPr>
              <a:t> (</a:t>
            </a:r>
            <a:r>
              <a:rPr lang="es">
                <a:solidFill>
                  <a:schemeClr val="dk2"/>
                </a:solidFill>
                <a:latin typeface="Montserrat"/>
                <a:ea typeface="Montserrat"/>
                <a:cs typeface="Montserrat"/>
                <a:sym typeface="Montserrat"/>
              </a:rPr>
              <a:t>in-Store</a:t>
            </a:r>
            <a:r>
              <a:rPr lang="es">
                <a:solidFill>
                  <a:srgbClr val="444444"/>
                </a:solidFill>
                <a:highlight>
                  <a:srgbClr val="FEFEFE"/>
                </a:highlight>
                <a:latin typeface="Montserrat"/>
                <a:ea typeface="Montserrat"/>
                <a:cs typeface="Montserrat"/>
                <a:sym typeface="Montserrat"/>
              </a:rPr>
              <a:t>)</a:t>
            </a:r>
          </a:p>
          <a:p>
            <a:pPr lvl="0" rtl="0">
              <a:lnSpc>
                <a:spcPct val="115000"/>
              </a:lnSpc>
              <a:spcBef>
                <a:spcPts val="0"/>
              </a:spcBef>
              <a:buNone/>
            </a:pPr>
            <a:r>
              <a:t/>
            </a:r>
            <a:endParaRPr>
              <a:solidFill>
                <a:srgbClr val="444444"/>
              </a:solidFill>
              <a:highlight>
                <a:srgbClr val="FEFEFE"/>
              </a:highlight>
              <a:latin typeface="Montserrat"/>
              <a:ea typeface="Montserrat"/>
              <a:cs typeface="Montserrat"/>
              <a:sym typeface="Montserrat"/>
            </a:endParaRPr>
          </a:p>
          <a:p>
            <a:pPr indent="-228600" lvl="0" marL="457200" rtl="0">
              <a:lnSpc>
                <a:spcPct val="115000"/>
              </a:lnSpc>
              <a:spcBef>
                <a:spcPts val="0"/>
              </a:spcBef>
              <a:buClr>
                <a:srgbClr val="444444"/>
              </a:buClr>
              <a:buFont typeface="Montserrat"/>
              <a:buChar char="❏"/>
            </a:pPr>
            <a:r>
              <a:rPr lang="es">
                <a:solidFill>
                  <a:srgbClr val="444444"/>
                </a:solidFill>
                <a:highlight>
                  <a:srgbClr val="FEFEFE"/>
                </a:highlight>
                <a:latin typeface="Montserrat"/>
                <a:ea typeface="Montserrat"/>
                <a:cs typeface="Montserrat"/>
                <a:sym typeface="Montserrat"/>
              </a:rPr>
              <a:t>CHATBOT / ADVISOR (</a:t>
            </a:r>
            <a:r>
              <a:rPr lang="es">
                <a:solidFill>
                  <a:schemeClr val="dk2"/>
                </a:solidFill>
                <a:latin typeface="Montserrat"/>
                <a:ea typeface="Montserrat"/>
                <a:cs typeface="Montserrat"/>
                <a:sym typeface="Montserrat"/>
              </a:rPr>
              <a:t>online</a:t>
            </a:r>
            <a:r>
              <a:rPr lang="es">
                <a:solidFill>
                  <a:srgbClr val="444444"/>
                </a:solidFill>
                <a:highlight>
                  <a:srgbClr val="FEFEFE"/>
                </a:highlight>
                <a:latin typeface="Montserrat"/>
                <a:ea typeface="Montserrat"/>
                <a:cs typeface="Montserrat"/>
                <a:sym typeface="Montserrat"/>
              </a:rPr>
              <a:t>)</a:t>
            </a:r>
          </a:p>
          <a:p>
            <a:pPr indent="-298450" lvl="1" marL="914400" rtl="0">
              <a:lnSpc>
                <a:spcPct val="166670"/>
              </a:lnSpc>
              <a:spcBef>
                <a:spcPts val="500"/>
              </a:spcBef>
              <a:buClr>
                <a:srgbClr val="CC0000"/>
              </a:buClr>
              <a:buSzPct val="100000"/>
              <a:buFont typeface="Montserrat"/>
              <a:buChar char="❏"/>
            </a:pPr>
            <a:r>
              <a:rPr lang="es" sz="1100">
                <a:solidFill>
                  <a:srgbClr val="CC0000"/>
                </a:solidFill>
                <a:latin typeface="Montserrat"/>
                <a:ea typeface="Montserrat"/>
                <a:cs typeface="Montserrat"/>
                <a:sym typeface="Montserrat"/>
              </a:rPr>
              <a:t>Customer support  (Tone analyzer)</a:t>
            </a:r>
          </a:p>
          <a:p>
            <a:pPr indent="-298450" lvl="1" marL="914400" rtl="0">
              <a:lnSpc>
                <a:spcPct val="166670"/>
              </a:lnSpc>
              <a:spcBef>
                <a:spcPts val="0"/>
              </a:spcBef>
              <a:spcAft>
                <a:spcPts val="500"/>
              </a:spcAft>
              <a:buClr>
                <a:srgbClr val="CC0000"/>
              </a:buClr>
              <a:buSzPct val="100000"/>
              <a:buFont typeface="Montserrat"/>
              <a:buChar char="❏"/>
            </a:pPr>
            <a:r>
              <a:rPr lang="es" sz="1100">
                <a:solidFill>
                  <a:srgbClr val="CC0000"/>
                </a:solidFill>
                <a:latin typeface="Montserrat"/>
                <a:ea typeface="Montserrat"/>
                <a:cs typeface="Montserrat"/>
                <a:sym typeface="Montserrat"/>
              </a:rPr>
              <a:t>Technical support </a:t>
            </a:r>
          </a:p>
          <a:p>
            <a:pPr indent="-298450" lvl="1" marL="914400" rtl="0">
              <a:lnSpc>
                <a:spcPct val="166670"/>
              </a:lnSpc>
              <a:spcBef>
                <a:spcPts val="0"/>
              </a:spcBef>
              <a:spcAft>
                <a:spcPts val="500"/>
              </a:spcAft>
              <a:buClr>
                <a:srgbClr val="CC0000"/>
              </a:buClr>
              <a:buSzPct val="100000"/>
              <a:buFont typeface="Montserrat"/>
              <a:buChar char="❏"/>
            </a:pPr>
            <a:r>
              <a:rPr lang="es" sz="1100">
                <a:solidFill>
                  <a:srgbClr val="CC0000"/>
                </a:solidFill>
                <a:latin typeface="Montserrat"/>
                <a:ea typeface="Montserrat"/>
                <a:cs typeface="Montserrat"/>
                <a:sym typeface="Montserrat"/>
              </a:rPr>
              <a:t>Custom Product Search</a:t>
            </a:r>
          </a:p>
          <a:p>
            <a:pPr indent="-298450" lvl="1" marL="914400" rtl="0">
              <a:lnSpc>
                <a:spcPct val="166670"/>
              </a:lnSpc>
              <a:spcBef>
                <a:spcPts val="500"/>
              </a:spcBef>
              <a:spcAft>
                <a:spcPts val="500"/>
              </a:spcAft>
              <a:buClr>
                <a:srgbClr val="CC0000"/>
              </a:buClr>
              <a:buSzPct val="100000"/>
              <a:buFont typeface="Montserrat"/>
              <a:buChar char="❏"/>
            </a:pPr>
            <a:r>
              <a:rPr lang="es" sz="1100">
                <a:solidFill>
                  <a:srgbClr val="CC0000"/>
                </a:solidFill>
                <a:latin typeface="Montserrat"/>
                <a:ea typeface="Montserrat"/>
                <a:cs typeface="Montserrat"/>
                <a:sym typeface="Montserrat"/>
              </a:rPr>
              <a:t>Add, Remove and List items in Shopping Cart</a:t>
            </a:r>
          </a:p>
          <a:p>
            <a:pPr indent="-298450" lvl="1" marL="914400" rtl="0">
              <a:lnSpc>
                <a:spcPct val="166670"/>
              </a:lnSpc>
              <a:spcBef>
                <a:spcPts val="500"/>
              </a:spcBef>
              <a:spcAft>
                <a:spcPts val="500"/>
              </a:spcAft>
              <a:buClr>
                <a:srgbClr val="CC0000"/>
              </a:buClr>
              <a:buSzPct val="100000"/>
              <a:buFont typeface="Montserrat"/>
              <a:buChar char="❏"/>
            </a:pPr>
            <a:r>
              <a:rPr lang="es" sz="1100">
                <a:solidFill>
                  <a:srgbClr val="CC0000"/>
                </a:solidFill>
                <a:latin typeface="Montserrat"/>
                <a:ea typeface="Montserrat"/>
                <a:cs typeface="Montserrat"/>
                <a:sym typeface="Montserrat"/>
              </a:rPr>
              <a:t>Product advisor</a:t>
            </a:r>
          </a:p>
          <a:p>
            <a:pPr indent="-298450" lvl="1" marL="914400" rtl="0">
              <a:lnSpc>
                <a:spcPct val="166670"/>
              </a:lnSpc>
              <a:spcBef>
                <a:spcPts val="500"/>
              </a:spcBef>
              <a:buClr>
                <a:srgbClr val="CC0000"/>
              </a:buClr>
              <a:buSzPct val="100000"/>
              <a:buFont typeface="Montserrat"/>
              <a:buChar char="❏"/>
            </a:pPr>
            <a:r>
              <a:rPr lang="es" sz="1100">
                <a:solidFill>
                  <a:srgbClr val="CC0000"/>
                </a:solidFill>
                <a:latin typeface="Montserrat"/>
                <a:ea typeface="Montserrat"/>
                <a:cs typeface="Montserrat"/>
                <a:sym typeface="Montserrat"/>
              </a:rPr>
              <a:t>Order tracking  management</a:t>
            </a:r>
          </a:p>
          <a:p>
            <a:pPr lvl="0" rtl="0" algn="ctr">
              <a:lnSpc>
                <a:spcPct val="115000"/>
              </a:lnSpc>
              <a:spcBef>
                <a:spcPts val="0"/>
              </a:spcBef>
              <a:buNone/>
            </a:pPr>
            <a:r>
              <a:t/>
            </a:r>
            <a:endParaRPr sz="1500">
              <a:solidFill>
                <a:srgbClr val="2D2926"/>
              </a:solidFill>
              <a:highlight>
                <a:srgbClr val="FEFEFE"/>
              </a:highlight>
              <a:latin typeface="Montserrat"/>
              <a:ea typeface="Montserrat"/>
              <a:cs typeface="Montserrat"/>
              <a:sym typeface="Montserrat"/>
            </a:endParaRPr>
          </a:p>
          <a:p>
            <a:pPr lvl="0">
              <a:spcBef>
                <a:spcPts val="0"/>
              </a:spcBef>
              <a:buNone/>
            </a:pPr>
            <a:r>
              <a:t/>
            </a:r>
            <a:endParaRPr/>
          </a:p>
        </p:txBody>
      </p:sp>
      <p:sp>
        <p:nvSpPr>
          <p:cNvPr id="84" name="Shape 84"/>
          <p:cNvSpPr txBox="1"/>
          <p:nvPr/>
        </p:nvSpPr>
        <p:spPr>
          <a:xfrm>
            <a:off x="313950" y="140225"/>
            <a:ext cx="5780400" cy="572700"/>
          </a:xfrm>
          <a:prstGeom prst="rect">
            <a:avLst/>
          </a:prstGeom>
          <a:noFill/>
          <a:ln>
            <a:noFill/>
          </a:ln>
        </p:spPr>
        <p:txBody>
          <a:bodyPr anchorCtr="0" anchor="ctr" bIns="91425" lIns="91425" rIns="91425" tIns="91425">
            <a:noAutofit/>
          </a:bodyPr>
          <a:lstStyle/>
          <a:p>
            <a:pPr lvl="0" rtl="0">
              <a:spcBef>
                <a:spcPts val="0"/>
              </a:spcBef>
              <a:buNone/>
            </a:pPr>
            <a:r>
              <a:rPr b="1" lang="es" sz="2400">
                <a:solidFill>
                  <a:srgbClr val="323232"/>
                </a:solidFill>
                <a:latin typeface="Montserrat"/>
                <a:ea typeface="Montserrat"/>
                <a:cs typeface="Montserrat"/>
                <a:sym typeface="Montserrat"/>
              </a:rPr>
              <a:t>BUSINESS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p:nvPr/>
        </p:nvSpPr>
        <p:spPr>
          <a:xfrm>
            <a:off x="2923489" y="1855475"/>
            <a:ext cx="3086699" cy="2926200"/>
          </a:xfrm>
          <a:prstGeom prst="rect">
            <a:avLst/>
          </a:prstGeom>
          <a:noFill/>
          <a:ln cap="flat" cmpd="sng" w="9525">
            <a:solidFill>
              <a:srgbClr val="CCCCCC"/>
            </a:solidFill>
            <a:prstDash val="dash"/>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0" name="Shape 90"/>
          <p:cNvSpPr/>
          <p:nvPr/>
        </p:nvSpPr>
        <p:spPr>
          <a:xfrm>
            <a:off x="3948130" y="2852550"/>
            <a:ext cx="1106700" cy="966000"/>
          </a:xfrm>
          <a:prstGeom prst="ellipse">
            <a:avLst/>
          </a:prstGeom>
          <a:solidFill>
            <a:srgbClr val="FCE5CD"/>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200">
              <a:latin typeface="Montserrat"/>
              <a:ea typeface="Montserrat"/>
              <a:cs typeface="Montserrat"/>
              <a:sym typeface="Montserrat"/>
            </a:endParaRPr>
          </a:p>
        </p:txBody>
      </p:sp>
      <p:sp>
        <p:nvSpPr>
          <p:cNvPr id="91" name="Shape 91"/>
          <p:cNvSpPr/>
          <p:nvPr/>
        </p:nvSpPr>
        <p:spPr>
          <a:xfrm>
            <a:off x="7323500" y="2835575"/>
            <a:ext cx="1106700" cy="966000"/>
          </a:xfrm>
          <a:prstGeom prst="ellipse">
            <a:avLst/>
          </a:prstGeom>
          <a:solidFill>
            <a:srgbClr val="D9EAD3"/>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200">
              <a:latin typeface="Montserrat"/>
              <a:ea typeface="Montserrat"/>
              <a:cs typeface="Montserrat"/>
              <a:sym typeface="Montserrat"/>
            </a:endParaRPr>
          </a:p>
        </p:txBody>
      </p:sp>
      <p:cxnSp>
        <p:nvCxnSpPr>
          <p:cNvPr id="92" name="Shape 92"/>
          <p:cNvCxnSpPr>
            <a:stCxn id="90" idx="6"/>
            <a:endCxn id="91" idx="2"/>
          </p:cNvCxnSpPr>
          <p:nvPr/>
        </p:nvCxnSpPr>
        <p:spPr>
          <a:xfrm flipH="1" rot="10800000">
            <a:off x="5054830" y="3318450"/>
            <a:ext cx="2268600" cy="17100"/>
          </a:xfrm>
          <a:prstGeom prst="straightConnector1">
            <a:avLst/>
          </a:prstGeom>
          <a:noFill/>
          <a:ln cap="flat" cmpd="sng" w="28575">
            <a:solidFill>
              <a:srgbClr val="1155CC"/>
            </a:solidFill>
            <a:prstDash val="solid"/>
            <a:round/>
            <a:headEnd len="lg" w="lg" type="none"/>
            <a:tailEnd len="lg" w="lg" type="triangle"/>
          </a:ln>
        </p:spPr>
      </p:cxnSp>
      <p:sp>
        <p:nvSpPr>
          <p:cNvPr id="93" name="Shape 93"/>
          <p:cNvSpPr txBox="1"/>
          <p:nvPr/>
        </p:nvSpPr>
        <p:spPr>
          <a:xfrm>
            <a:off x="3913775" y="2997260"/>
            <a:ext cx="1175400" cy="6894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Conversation Service</a:t>
            </a:r>
          </a:p>
        </p:txBody>
      </p:sp>
      <p:sp>
        <p:nvSpPr>
          <p:cNvPr id="94" name="Shape 94"/>
          <p:cNvSpPr txBox="1"/>
          <p:nvPr/>
        </p:nvSpPr>
        <p:spPr>
          <a:xfrm>
            <a:off x="7325275" y="2980274"/>
            <a:ext cx="1106700" cy="6531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Application</a:t>
            </a:r>
          </a:p>
        </p:txBody>
      </p:sp>
      <p:sp>
        <p:nvSpPr>
          <p:cNvPr id="95" name="Shape 95"/>
          <p:cNvSpPr txBox="1"/>
          <p:nvPr/>
        </p:nvSpPr>
        <p:spPr>
          <a:xfrm>
            <a:off x="3913775" y="1855462"/>
            <a:ext cx="2511000" cy="334200"/>
          </a:xfrm>
          <a:prstGeom prst="rect">
            <a:avLst/>
          </a:prstGeom>
          <a:noFill/>
          <a:ln>
            <a:noFill/>
          </a:ln>
        </p:spPr>
        <p:txBody>
          <a:bodyPr anchorCtr="0" anchor="ctr" bIns="91425" lIns="91425" rIns="91425" tIns="91425">
            <a:noAutofit/>
          </a:bodyPr>
          <a:lstStyle/>
          <a:p>
            <a:pPr lvl="0" rtl="0">
              <a:spcBef>
                <a:spcPts val="0"/>
              </a:spcBef>
              <a:buNone/>
            </a:pPr>
            <a:r>
              <a:rPr lang="es" sz="1200">
                <a:solidFill>
                  <a:srgbClr val="CCCCCC"/>
                </a:solidFill>
                <a:latin typeface="Montserrat"/>
                <a:ea typeface="Montserrat"/>
                <a:cs typeface="Montserrat"/>
                <a:sym typeface="Montserrat"/>
              </a:rPr>
              <a:t>Cognitive Services - Cloud</a:t>
            </a:r>
          </a:p>
        </p:txBody>
      </p:sp>
      <p:sp>
        <p:nvSpPr>
          <p:cNvPr id="96" name="Shape 96"/>
          <p:cNvSpPr txBox="1"/>
          <p:nvPr/>
        </p:nvSpPr>
        <p:spPr>
          <a:xfrm>
            <a:off x="311700" y="140225"/>
            <a:ext cx="8520600" cy="572700"/>
          </a:xfrm>
          <a:prstGeom prst="rect">
            <a:avLst/>
          </a:prstGeom>
          <a:noFill/>
          <a:ln>
            <a:noFill/>
          </a:ln>
        </p:spPr>
        <p:txBody>
          <a:bodyPr anchorCtr="0" anchor="ctr" bIns="91425" lIns="91425" rIns="91425" tIns="91425">
            <a:noAutofit/>
          </a:bodyPr>
          <a:lstStyle/>
          <a:p>
            <a:pPr lvl="0" rtl="0" algn="ctr">
              <a:spcBef>
                <a:spcPts val="0"/>
              </a:spcBef>
              <a:buNone/>
            </a:pPr>
            <a:r>
              <a:rPr b="1" lang="es" sz="2400">
                <a:solidFill>
                  <a:srgbClr val="323232"/>
                </a:solidFill>
                <a:latin typeface="Montserrat"/>
                <a:ea typeface="Montserrat"/>
                <a:cs typeface="Montserrat"/>
                <a:sym typeface="Montserrat"/>
              </a:rPr>
              <a:t>HUMAN-ROBOT ITERATION - HOW IT WORKS</a:t>
            </a:r>
          </a:p>
        </p:txBody>
      </p:sp>
      <p:sp>
        <p:nvSpPr>
          <p:cNvPr id="97" name="Shape 97"/>
          <p:cNvSpPr txBox="1"/>
          <p:nvPr/>
        </p:nvSpPr>
        <p:spPr>
          <a:xfrm>
            <a:off x="7133800" y="1402325"/>
            <a:ext cx="1805100" cy="857400"/>
          </a:xfrm>
          <a:prstGeom prst="rect">
            <a:avLst/>
          </a:prstGeom>
          <a:noFill/>
          <a:ln>
            <a:noFill/>
          </a:ln>
        </p:spPr>
        <p:txBody>
          <a:bodyPr anchorCtr="0" anchor="ctr" bIns="91425" lIns="91425" rIns="91425" tIns="91425">
            <a:noAutofit/>
          </a:bodyPr>
          <a:lstStyle/>
          <a:p>
            <a:pPr lvl="0" rtl="0" algn="l">
              <a:spcBef>
                <a:spcPts val="0"/>
              </a:spcBef>
              <a:buNone/>
            </a:pPr>
            <a:r>
              <a:rPr lang="es" sz="1200">
                <a:solidFill>
                  <a:srgbClr val="595959"/>
                </a:solidFill>
                <a:latin typeface="Montserrat"/>
                <a:ea typeface="Montserrat"/>
                <a:cs typeface="Montserrat"/>
                <a:sym typeface="Montserrat"/>
              </a:rPr>
              <a:t>Natural language recognition &amp; response</a:t>
            </a:r>
          </a:p>
        </p:txBody>
      </p:sp>
      <p:cxnSp>
        <p:nvCxnSpPr>
          <p:cNvPr id="98" name="Shape 98"/>
          <p:cNvCxnSpPr>
            <a:stCxn id="97" idx="1"/>
          </p:cNvCxnSpPr>
          <p:nvPr/>
        </p:nvCxnSpPr>
        <p:spPr>
          <a:xfrm flipH="1">
            <a:off x="4990600" y="1831025"/>
            <a:ext cx="2143200" cy="1160700"/>
          </a:xfrm>
          <a:prstGeom prst="straightConnector1">
            <a:avLst/>
          </a:prstGeom>
          <a:noFill/>
          <a:ln cap="flat" cmpd="sng" w="9525">
            <a:solidFill>
              <a:srgbClr val="595959"/>
            </a:solidFill>
            <a:prstDash val="solid"/>
            <a:round/>
            <a:headEnd len="lg" w="lg" type="none"/>
            <a:tailEnd len="lg" w="lg" type="triangle"/>
          </a:ln>
        </p:spPr>
      </p:cxnSp>
      <p:sp>
        <p:nvSpPr>
          <p:cNvPr id="99" name="Shape 99"/>
          <p:cNvSpPr txBox="1"/>
          <p:nvPr/>
        </p:nvSpPr>
        <p:spPr>
          <a:xfrm>
            <a:off x="233575" y="3087400"/>
            <a:ext cx="2098500" cy="5091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Written speech input</a:t>
            </a:r>
          </a:p>
        </p:txBody>
      </p:sp>
      <p:sp>
        <p:nvSpPr>
          <p:cNvPr id="100" name="Shape 100"/>
          <p:cNvSpPr txBox="1"/>
          <p:nvPr/>
        </p:nvSpPr>
        <p:spPr>
          <a:xfrm>
            <a:off x="385975" y="2312225"/>
            <a:ext cx="1805100" cy="3867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Spoken speech input</a:t>
            </a:r>
          </a:p>
        </p:txBody>
      </p:sp>
      <p:sp>
        <p:nvSpPr>
          <p:cNvPr id="101" name="Shape 101"/>
          <p:cNvSpPr txBox="1"/>
          <p:nvPr/>
        </p:nvSpPr>
        <p:spPr>
          <a:xfrm>
            <a:off x="385975" y="712925"/>
            <a:ext cx="8186100" cy="689400"/>
          </a:xfrm>
          <a:prstGeom prst="rect">
            <a:avLst/>
          </a:prstGeom>
          <a:noFill/>
          <a:ln>
            <a:noFill/>
          </a:ln>
        </p:spPr>
        <p:txBody>
          <a:bodyPr anchorCtr="0" anchor="t" bIns="91425" lIns="91425" rIns="91425" tIns="91425">
            <a:noAutofit/>
          </a:bodyPr>
          <a:lstStyle/>
          <a:p>
            <a:pPr lvl="0" rtl="0" algn="ctr">
              <a:lnSpc>
                <a:spcPct val="115000"/>
              </a:lnSpc>
              <a:spcBef>
                <a:spcPts val="0"/>
              </a:spcBef>
              <a:buClr>
                <a:schemeClr val="dk1"/>
              </a:buClr>
              <a:buSzPct val="73333"/>
              <a:buFont typeface="Arial"/>
              <a:buNone/>
            </a:pPr>
            <a:r>
              <a:rPr lang="es" sz="1500">
                <a:solidFill>
                  <a:srgbClr val="2D2926"/>
                </a:solidFill>
                <a:highlight>
                  <a:srgbClr val="FEFEFE"/>
                </a:highlight>
                <a:latin typeface="Montserrat"/>
                <a:ea typeface="Montserrat"/>
                <a:cs typeface="Montserrat"/>
                <a:sym typeface="Montserrat"/>
              </a:rPr>
              <a:t>To analyze — spoken or written — commands in natural language and automatically determine their intent, this application uses three cloud-based services</a:t>
            </a:r>
            <a:r>
              <a:rPr lang="es">
                <a:solidFill>
                  <a:schemeClr val="dk2"/>
                </a:solidFill>
                <a:latin typeface="Montserrat"/>
                <a:ea typeface="Montserrat"/>
                <a:cs typeface="Montserrat"/>
                <a:sym typeface="Montserrat"/>
              </a:rPr>
              <a:t>.</a:t>
            </a:r>
          </a:p>
        </p:txBody>
      </p:sp>
      <p:sp>
        <p:nvSpPr>
          <p:cNvPr id="102" name="Shape 102"/>
          <p:cNvSpPr/>
          <p:nvPr/>
        </p:nvSpPr>
        <p:spPr>
          <a:xfrm>
            <a:off x="4733354" y="3710800"/>
            <a:ext cx="1106700" cy="966000"/>
          </a:xfrm>
          <a:prstGeom prst="ellipse">
            <a:avLst/>
          </a:prstGeom>
          <a:solidFill>
            <a:srgbClr val="EAD1DC"/>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200">
              <a:latin typeface="Montserrat"/>
              <a:ea typeface="Montserrat"/>
              <a:cs typeface="Montserrat"/>
              <a:sym typeface="Montserrat"/>
            </a:endParaRPr>
          </a:p>
        </p:txBody>
      </p:sp>
      <p:sp>
        <p:nvSpPr>
          <p:cNvPr id="103" name="Shape 103"/>
          <p:cNvSpPr txBox="1"/>
          <p:nvPr/>
        </p:nvSpPr>
        <p:spPr>
          <a:xfrm>
            <a:off x="4699000" y="3855511"/>
            <a:ext cx="1175400" cy="6894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Text to speech servicer</a:t>
            </a:r>
          </a:p>
        </p:txBody>
      </p:sp>
      <p:sp>
        <p:nvSpPr>
          <p:cNvPr id="104" name="Shape 104"/>
          <p:cNvSpPr/>
          <p:nvPr/>
        </p:nvSpPr>
        <p:spPr>
          <a:xfrm>
            <a:off x="3039395" y="2022585"/>
            <a:ext cx="1106699" cy="966000"/>
          </a:xfrm>
          <a:prstGeom prst="ellipse">
            <a:avLst/>
          </a:prstGeom>
          <a:solidFill>
            <a:srgbClr val="CFE2F3"/>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200">
              <a:latin typeface="Montserrat"/>
              <a:ea typeface="Montserrat"/>
              <a:cs typeface="Montserrat"/>
              <a:sym typeface="Montserrat"/>
            </a:endParaRPr>
          </a:p>
        </p:txBody>
      </p:sp>
      <p:sp>
        <p:nvSpPr>
          <p:cNvPr id="105" name="Shape 105"/>
          <p:cNvSpPr txBox="1"/>
          <p:nvPr/>
        </p:nvSpPr>
        <p:spPr>
          <a:xfrm>
            <a:off x="3005041" y="2158508"/>
            <a:ext cx="1175400" cy="6894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Speech to text service </a:t>
            </a:r>
          </a:p>
        </p:txBody>
      </p:sp>
      <p:cxnSp>
        <p:nvCxnSpPr>
          <p:cNvPr id="106" name="Shape 106"/>
          <p:cNvCxnSpPr>
            <a:stCxn id="99" idx="3"/>
            <a:endCxn id="93" idx="1"/>
          </p:cNvCxnSpPr>
          <p:nvPr/>
        </p:nvCxnSpPr>
        <p:spPr>
          <a:xfrm>
            <a:off x="2332075" y="3341950"/>
            <a:ext cx="1581600" cy="0"/>
          </a:xfrm>
          <a:prstGeom prst="straightConnector1">
            <a:avLst/>
          </a:prstGeom>
          <a:noFill/>
          <a:ln cap="flat" cmpd="sng" w="28575">
            <a:solidFill>
              <a:srgbClr val="1155CC"/>
            </a:solidFill>
            <a:prstDash val="solid"/>
            <a:round/>
            <a:headEnd len="lg" w="lg" type="none"/>
            <a:tailEnd len="lg" w="lg" type="triangle"/>
          </a:ln>
        </p:spPr>
      </p:cxnSp>
      <p:cxnSp>
        <p:nvCxnSpPr>
          <p:cNvPr id="107" name="Shape 107"/>
          <p:cNvCxnSpPr>
            <a:stCxn id="100" idx="3"/>
            <a:endCxn id="105" idx="1"/>
          </p:cNvCxnSpPr>
          <p:nvPr/>
        </p:nvCxnSpPr>
        <p:spPr>
          <a:xfrm flipH="1" rot="10800000">
            <a:off x="2191075" y="2503175"/>
            <a:ext cx="813900" cy="2400"/>
          </a:xfrm>
          <a:prstGeom prst="straightConnector1">
            <a:avLst/>
          </a:prstGeom>
          <a:noFill/>
          <a:ln cap="flat" cmpd="sng" w="28575">
            <a:solidFill>
              <a:srgbClr val="1155CC"/>
            </a:solidFill>
            <a:prstDash val="solid"/>
            <a:round/>
            <a:headEnd len="lg" w="lg" type="none"/>
            <a:tailEnd len="lg" w="lg" type="triangle"/>
          </a:ln>
        </p:spPr>
      </p:cxnSp>
      <p:sp>
        <p:nvSpPr>
          <p:cNvPr id="108" name="Shape 108"/>
          <p:cNvSpPr txBox="1"/>
          <p:nvPr/>
        </p:nvSpPr>
        <p:spPr>
          <a:xfrm>
            <a:off x="6742625" y="2309850"/>
            <a:ext cx="1805100" cy="386700"/>
          </a:xfrm>
          <a:prstGeom prst="rect">
            <a:avLst/>
          </a:prstGeom>
          <a:noFill/>
          <a:ln>
            <a:noFill/>
          </a:ln>
        </p:spPr>
        <p:txBody>
          <a:bodyPr anchorCtr="0" anchor="ctr" bIns="91425" lIns="91425" rIns="91425" tIns="91425">
            <a:noAutofit/>
          </a:bodyPr>
          <a:lstStyle/>
          <a:p>
            <a:pPr lvl="0" rtl="0" algn="l">
              <a:spcBef>
                <a:spcPts val="0"/>
              </a:spcBef>
              <a:buNone/>
            </a:pPr>
            <a:r>
              <a:rPr lang="es" sz="1200">
                <a:solidFill>
                  <a:srgbClr val="595959"/>
                </a:solidFill>
                <a:latin typeface="Montserrat"/>
                <a:ea typeface="Montserrat"/>
                <a:cs typeface="Montserrat"/>
                <a:sym typeface="Montserrat"/>
              </a:rPr>
              <a:t>Written output</a:t>
            </a:r>
          </a:p>
        </p:txBody>
      </p:sp>
      <p:sp>
        <p:nvSpPr>
          <p:cNvPr id="109" name="Shape 109"/>
          <p:cNvSpPr txBox="1"/>
          <p:nvPr/>
        </p:nvSpPr>
        <p:spPr>
          <a:xfrm>
            <a:off x="6742625" y="4109825"/>
            <a:ext cx="1805100" cy="386700"/>
          </a:xfrm>
          <a:prstGeom prst="rect">
            <a:avLst/>
          </a:prstGeom>
          <a:noFill/>
          <a:ln>
            <a:noFill/>
          </a:ln>
        </p:spPr>
        <p:txBody>
          <a:bodyPr anchorCtr="0" anchor="ctr" bIns="91425" lIns="91425" rIns="91425" tIns="91425">
            <a:noAutofit/>
          </a:bodyPr>
          <a:lstStyle/>
          <a:p>
            <a:pPr lvl="0" rtl="0" algn="l">
              <a:spcBef>
                <a:spcPts val="0"/>
              </a:spcBef>
              <a:buNone/>
            </a:pPr>
            <a:r>
              <a:rPr lang="es" sz="1200">
                <a:solidFill>
                  <a:srgbClr val="595959"/>
                </a:solidFill>
                <a:latin typeface="Montserrat"/>
                <a:ea typeface="Montserrat"/>
                <a:cs typeface="Montserrat"/>
                <a:sym typeface="Montserrat"/>
              </a:rPr>
              <a:t>Spoken output</a:t>
            </a:r>
          </a:p>
        </p:txBody>
      </p:sp>
      <p:cxnSp>
        <p:nvCxnSpPr>
          <p:cNvPr id="110" name="Shape 110"/>
          <p:cNvCxnSpPr>
            <a:stCxn id="105" idx="2"/>
          </p:cNvCxnSpPr>
          <p:nvPr/>
        </p:nvCxnSpPr>
        <p:spPr>
          <a:xfrm>
            <a:off x="3592741" y="2847908"/>
            <a:ext cx="549300" cy="224700"/>
          </a:xfrm>
          <a:prstGeom prst="straightConnector1">
            <a:avLst/>
          </a:prstGeom>
          <a:noFill/>
          <a:ln cap="flat" cmpd="sng" w="28575">
            <a:solidFill>
              <a:srgbClr val="1155CC"/>
            </a:solidFill>
            <a:prstDash val="solid"/>
            <a:round/>
            <a:headEnd len="lg" w="lg" type="none"/>
            <a:tailEnd len="lg" w="lg" type="triangle"/>
          </a:ln>
        </p:spPr>
      </p:cxnSp>
      <p:cxnSp>
        <p:nvCxnSpPr>
          <p:cNvPr id="111" name="Shape 111"/>
          <p:cNvCxnSpPr>
            <a:stCxn id="93" idx="2"/>
          </p:cNvCxnSpPr>
          <p:nvPr/>
        </p:nvCxnSpPr>
        <p:spPr>
          <a:xfrm>
            <a:off x="4501475" y="3686660"/>
            <a:ext cx="421200" cy="217500"/>
          </a:xfrm>
          <a:prstGeom prst="straightConnector1">
            <a:avLst/>
          </a:prstGeom>
          <a:noFill/>
          <a:ln cap="flat" cmpd="sng" w="28575">
            <a:solidFill>
              <a:srgbClr val="1155CC"/>
            </a:solidFill>
            <a:prstDash val="solid"/>
            <a:round/>
            <a:headEnd len="lg" w="lg" type="none"/>
            <a:tailEnd len="lg" w="lg" type="triangle"/>
          </a:ln>
        </p:spPr>
      </p:cxnSp>
      <p:cxnSp>
        <p:nvCxnSpPr>
          <p:cNvPr id="112" name="Shape 112"/>
          <p:cNvCxnSpPr/>
          <p:nvPr/>
        </p:nvCxnSpPr>
        <p:spPr>
          <a:xfrm flipH="1">
            <a:off x="6365525" y="2631175"/>
            <a:ext cx="882900" cy="645000"/>
          </a:xfrm>
          <a:prstGeom prst="straightConnector1">
            <a:avLst/>
          </a:prstGeom>
          <a:noFill/>
          <a:ln cap="flat" cmpd="sng" w="9525">
            <a:solidFill>
              <a:srgbClr val="595959"/>
            </a:solidFill>
            <a:prstDash val="solid"/>
            <a:round/>
            <a:headEnd len="lg" w="lg" type="none"/>
            <a:tailEnd len="lg" w="lg" type="triangle"/>
          </a:ln>
        </p:spPr>
      </p:cxnSp>
      <p:cxnSp>
        <p:nvCxnSpPr>
          <p:cNvPr id="113" name="Shape 113"/>
          <p:cNvCxnSpPr/>
          <p:nvPr/>
        </p:nvCxnSpPr>
        <p:spPr>
          <a:xfrm rot="10800000">
            <a:off x="6467625" y="3480000"/>
            <a:ext cx="848700" cy="763800"/>
          </a:xfrm>
          <a:prstGeom prst="straightConnector1">
            <a:avLst/>
          </a:prstGeom>
          <a:noFill/>
          <a:ln cap="flat" cmpd="sng" w="9525">
            <a:solidFill>
              <a:srgbClr val="595959"/>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p:nvPr/>
        </p:nvSpPr>
        <p:spPr>
          <a:xfrm>
            <a:off x="4329475" y="3636625"/>
            <a:ext cx="751500" cy="751500"/>
          </a:xfrm>
          <a:prstGeom prst="ellipse">
            <a:avLst/>
          </a:prstGeom>
          <a:solidFill>
            <a:srgbClr val="EFEFEF"/>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200">
              <a:latin typeface="Montserrat"/>
              <a:ea typeface="Montserrat"/>
              <a:cs typeface="Montserrat"/>
              <a:sym typeface="Montserrat"/>
            </a:endParaRPr>
          </a:p>
        </p:txBody>
      </p:sp>
      <p:sp>
        <p:nvSpPr>
          <p:cNvPr id="119" name="Shape 119"/>
          <p:cNvSpPr txBox="1"/>
          <p:nvPr/>
        </p:nvSpPr>
        <p:spPr>
          <a:xfrm>
            <a:off x="4299025" y="3667675"/>
            <a:ext cx="812400" cy="6894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Model</a:t>
            </a:r>
          </a:p>
        </p:txBody>
      </p:sp>
      <p:sp>
        <p:nvSpPr>
          <p:cNvPr id="120" name="Shape 120"/>
          <p:cNvSpPr/>
          <p:nvPr/>
        </p:nvSpPr>
        <p:spPr>
          <a:xfrm>
            <a:off x="3752850" y="1794075"/>
            <a:ext cx="3086700" cy="2926200"/>
          </a:xfrm>
          <a:prstGeom prst="rect">
            <a:avLst/>
          </a:prstGeom>
          <a:noFill/>
          <a:ln cap="flat" cmpd="sng" w="9525">
            <a:solidFill>
              <a:srgbClr val="CCCCCC"/>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1" name="Shape 121"/>
          <p:cNvCxnSpPr/>
          <p:nvPr/>
        </p:nvCxnSpPr>
        <p:spPr>
          <a:xfrm>
            <a:off x="3051550" y="3736075"/>
            <a:ext cx="1286100" cy="236700"/>
          </a:xfrm>
          <a:prstGeom prst="straightConnector1">
            <a:avLst/>
          </a:prstGeom>
          <a:noFill/>
          <a:ln cap="flat" cmpd="sng" w="28575">
            <a:solidFill>
              <a:srgbClr val="1155CC"/>
            </a:solidFill>
            <a:prstDash val="dash"/>
            <a:round/>
            <a:headEnd len="lg" w="lg" type="none"/>
            <a:tailEnd len="lg" w="lg" type="triangle"/>
          </a:ln>
        </p:spPr>
      </p:cxnSp>
      <p:sp>
        <p:nvSpPr>
          <p:cNvPr id="122" name="Shape 122"/>
          <p:cNvSpPr/>
          <p:nvPr/>
        </p:nvSpPr>
        <p:spPr>
          <a:xfrm>
            <a:off x="5270305" y="2682475"/>
            <a:ext cx="1106700" cy="966000"/>
          </a:xfrm>
          <a:prstGeom prst="ellipse">
            <a:avLst/>
          </a:prstGeom>
          <a:solidFill>
            <a:srgbClr val="FCE5CD"/>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200">
              <a:latin typeface="Montserrat"/>
              <a:ea typeface="Montserrat"/>
              <a:cs typeface="Montserrat"/>
              <a:sym typeface="Montserrat"/>
            </a:endParaRPr>
          </a:p>
        </p:txBody>
      </p:sp>
      <p:sp>
        <p:nvSpPr>
          <p:cNvPr id="123" name="Shape 123"/>
          <p:cNvSpPr/>
          <p:nvPr/>
        </p:nvSpPr>
        <p:spPr>
          <a:xfrm>
            <a:off x="7389125" y="2682475"/>
            <a:ext cx="1106700" cy="966000"/>
          </a:xfrm>
          <a:prstGeom prst="ellipse">
            <a:avLst/>
          </a:prstGeom>
          <a:solidFill>
            <a:srgbClr val="D9EAD3"/>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sz="1200">
              <a:latin typeface="Montserrat"/>
              <a:ea typeface="Montserrat"/>
              <a:cs typeface="Montserrat"/>
              <a:sym typeface="Montserrat"/>
            </a:endParaRPr>
          </a:p>
        </p:txBody>
      </p:sp>
      <p:cxnSp>
        <p:nvCxnSpPr>
          <p:cNvPr id="124" name="Shape 124"/>
          <p:cNvCxnSpPr/>
          <p:nvPr/>
        </p:nvCxnSpPr>
        <p:spPr>
          <a:xfrm>
            <a:off x="3198700" y="2750875"/>
            <a:ext cx="2098500" cy="300900"/>
          </a:xfrm>
          <a:prstGeom prst="straightConnector1">
            <a:avLst/>
          </a:prstGeom>
          <a:noFill/>
          <a:ln cap="flat" cmpd="sng" w="28575">
            <a:solidFill>
              <a:srgbClr val="1155CC"/>
            </a:solidFill>
            <a:prstDash val="solid"/>
            <a:round/>
            <a:headEnd len="lg" w="lg" type="none"/>
            <a:tailEnd len="lg" w="lg" type="triangle"/>
          </a:ln>
        </p:spPr>
      </p:cxnSp>
      <p:cxnSp>
        <p:nvCxnSpPr>
          <p:cNvPr id="125" name="Shape 125"/>
          <p:cNvCxnSpPr>
            <a:stCxn id="118" idx="7"/>
          </p:cNvCxnSpPr>
          <p:nvPr/>
        </p:nvCxnSpPr>
        <p:spPr>
          <a:xfrm flipH="1" rot="10800000">
            <a:off x="4970920" y="3440679"/>
            <a:ext cx="390900" cy="306000"/>
          </a:xfrm>
          <a:prstGeom prst="straightConnector1">
            <a:avLst/>
          </a:prstGeom>
          <a:noFill/>
          <a:ln cap="flat" cmpd="sng" w="28575">
            <a:solidFill>
              <a:srgbClr val="1155CC"/>
            </a:solidFill>
            <a:prstDash val="solid"/>
            <a:round/>
            <a:headEnd len="lg" w="lg" type="none"/>
            <a:tailEnd len="lg" w="lg" type="none"/>
          </a:ln>
        </p:spPr>
      </p:cxnSp>
      <p:cxnSp>
        <p:nvCxnSpPr>
          <p:cNvPr id="126" name="Shape 126"/>
          <p:cNvCxnSpPr>
            <a:stCxn id="122" idx="6"/>
            <a:endCxn id="123" idx="2"/>
          </p:cNvCxnSpPr>
          <p:nvPr/>
        </p:nvCxnSpPr>
        <p:spPr>
          <a:xfrm>
            <a:off x="6377005" y="3165475"/>
            <a:ext cx="1012200" cy="0"/>
          </a:xfrm>
          <a:prstGeom prst="straightConnector1">
            <a:avLst/>
          </a:prstGeom>
          <a:noFill/>
          <a:ln cap="flat" cmpd="sng" w="28575">
            <a:solidFill>
              <a:srgbClr val="1155CC"/>
            </a:solidFill>
            <a:prstDash val="solid"/>
            <a:round/>
            <a:headEnd len="lg" w="lg" type="none"/>
            <a:tailEnd len="lg" w="lg" type="triangle"/>
          </a:ln>
        </p:spPr>
      </p:cxnSp>
      <p:sp>
        <p:nvSpPr>
          <p:cNvPr id="127" name="Shape 127"/>
          <p:cNvSpPr txBox="1"/>
          <p:nvPr/>
        </p:nvSpPr>
        <p:spPr>
          <a:xfrm>
            <a:off x="5235950" y="2827185"/>
            <a:ext cx="1175400" cy="6894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Classifier</a:t>
            </a:r>
          </a:p>
        </p:txBody>
      </p:sp>
      <p:sp>
        <p:nvSpPr>
          <p:cNvPr id="128" name="Shape 128"/>
          <p:cNvSpPr txBox="1"/>
          <p:nvPr/>
        </p:nvSpPr>
        <p:spPr>
          <a:xfrm>
            <a:off x="7390900" y="2827174"/>
            <a:ext cx="1106700" cy="653100"/>
          </a:xfrm>
          <a:prstGeom prst="rect">
            <a:avLst/>
          </a:prstGeom>
          <a:noFill/>
          <a:ln>
            <a:noFill/>
          </a:ln>
        </p:spPr>
        <p:txBody>
          <a:bodyPr anchorCtr="0" anchor="ctr" bIns="91425" lIns="91425" rIns="91425" tIns="91425">
            <a:noAutofit/>
          </a:bodyPr>
          <a:lstStyle/>
          <a:p>
            <a:pPr lvl="0" rtl="0" algn="ctr">
              <a:spcBef>
                <a:spcPts val="0"/>
              </a:spcBef>
              <a:buNone/>
            </a:pPr>
            <a:r>
              <a:rPr lang="es" sz="1200">
                <a:latin typeface="Montserrat"/>
                <a:ea typeface="Montserrat"/>
                <a:cs typeface="Montserrat"/>
                <a:sym typeface="Montserrat"/>
              </a:rPr>
              <a:t>Application</a:t>
            </a:r>
          </a:p>
        </p:txBody>
      </p:sp>
      <p:sp>
        <p:nvSpPr>
          <p:cNvPr id="129" name="Shape 129"/>
          <p:cNvSpPr txBox="1"/>
          <p:nvPr/>
        </p:nvSpPr>
        <p:spPr>
          <a:xfrm>
            <a:off x="311700" y="140225"/>
            <a:ext cx="8520600" cy="572700"/>
          </a:xfrm>
          <a:prstGeom prst="rect">
            <a:avLst/>
          </a:prstGeom>
          <a:noFill/>
          <a:ln>
            <a:noFill/>
          </a:ln>
        </p:spPr>
        <p:txBody>
          <a:bodyPr anchorCtr="0" anchor="ctr" bIns="91425" lIns="91425" rIns="91425" tIns="91425">
            <a:noAutofit/>
          </a:bodyPr>
          <a:lstStyle/>
          <a:p>
            <a:pPr lvl="0" rtl="0" algn="ctr">
              <a:spcBef>
                <a:spcPts val="0"/>
              </a:spcBef>
              <a:buNone/>
            </a:pPr>
            <a:r>
              <a:rPr b="1" lang="es" sz="2400">
                <a:solidFill>
                  <a:srgbClr val="323232"/>
                </a:solidFill>
                <a:latin typeface="Montserrat"/>
                <a:ea typeface="Montserrat"/>
                <a:cs typeface="Montserrat"/>
                <a:sym typeface="Montserrat"/>
              </a:rPr>
              <a:t>VISUAL RECOGNITION - HOW IT WORKS</a:t>
            </a:r>
          </a:p>
        </p:txBody>
      </p:sp>
      <p:sp>
        <p:nvSpPr>
          <p:cNvPr id="130" name="Shape 130"/>
          <p:cNvSpPr txBox="1"/>
          <p:nvPr/>
        </p:nvSpPr>
        <p:spPr>
          <a:xfrm>
            <a:off x="7133799" y="1570175"/>
            <a:ext cx="1438200" cy="445800"/>
          </a:xfrm>
          <a:prstGeom prst="rect">
            <a:avLst/>
          </a:prstGeom>
          <a:noFill/>
          <a:ln>
            <a:noFill/>
          </a:ln>
        </p:spPr>
        <p:txBody>
          <a:bodyPr anchorCtr="0" anchor="ctr" bIns="91425" lIns="91425" rIns="91425" tIns="91425">
            <a:noAutofit/>
          </a:bodyPr>
          <a:lstStyle/>
          <a:p>
            <a:pPr lvl="0" rtl="0" algn="l">
              <a:spcBef>
                <a:spcPts val="0"/>
              </a:spcBef>
              <a:buNone/>
            </a:pPr>
            <a:r>
              <a:rPr lang="es" sz="1200">
                <a:solidFill>
                  <a:srgbClr val="595959"/>
                </a:solidFill>
                <a:latin typeface="Montserrat"/>
                <a:ea typeface="Montserrat"/>
                <a:cs typeface="Montserrat"/>
                <a:sym typeface="Montserrat"/>
              </a:rPr>
              <a:t>Object &amp; scene recognition</a:t>
            </a:r>
          </a:p>
        </p:txBody>
      </p:sp>
      <p:cxnSp>
        <p:nvCxnSpPr>
          <p:cNvPr id="131" name="Shape 131"/>
          <p:cNvCxnSpPr>
            <a:stCxn id="130" idx="1"/>
          </p:cNvCxnSpPr>
          <p:nvPr/>
        </p:nvCxnSpPr>
        <p:spPr>
          <a:xfrm flipH="1">
            <a:off x="6199899" y="1793075"/>
            <a:ext cx="933900" cy="1020600"/>
          </a:xfrm>
          <a:prstGeom prst="straightConnector1">
            <a:avLst/>
          </a:prstGeom>
          <a:noFill/>
          <a:ln cap="flat" cmpd="sng" w="9525">
            <a:solidFill>
              <a:srgbClr val="595959"/>
            </a:solidFill>
            <a:prstDash val="solid"/>
            <a:round/>
            <a:headEnd len="lg" w="lg" type="none"/>
            <a:tailEnd len="lg" w="lg" type="triangle"/>
          </a:ln>
        </p:spPr>
      </p:cxnSp>
      <p:sp>
        <p:nvSpPr>
          <p:cNvPr id="132" name="Shape 132"/>
          <p:cNvSpPr txBox="1"/>
          <p:nvPr/>
        </p:nvSpPr>
        <p:spPr>
          <a:xfrm>
            <a:off x="3752850" y="1802725"/>
            <a:ext cx="2511000" cy="334200"/>
          </a:xfrm>
          <a:prstGeom prst="rect">
            <a:avLst/>
          </a:prstGeom>
          <a:noFill/>
          <a:ln>
            <a:noFill/>
          </a:ln>
        </p:spPr>
        <p:txBody>
          <a:bodyPr anchorCtr="0" anchor="ctr" bIns="91425" lIns="91425" rIns="91425" tIns="91425">
            <a:noAutofit/>
          </a:bodyPr>
          <a:lstStyle/>
          <a:p>
            <a:pPr lvl="0" rtl="0">
              <a:spcBef>
                <a:spcPts val="0"/>
              </a:spcBef>
              <a:buNone/>
            </a:pPr>
            <a:r>
              <a:rPr lang="es" sz="1200">
                <a:solidFill>
                  <a:srgbClr val="CCCCCC"/>
                </a:solidFill>
                <a:latin typeface="Montserrat"/>
                <a:ea typeface="Montserrat"/>
                <a:cs typeface="Montserrat"/>
                <a:sym typeface="Montserrat"/>
              </a:rPr>
              <a:t>Visual Recognition</a:t>
            </a:r>
          </a:p>
        </p:txBody>
      </p:sp>
      <p:sp>
        <p:nvSpPr>
          <p:cNvPr id="133" name="Shape 133"/>
          <p:cNvSpPr/>
          <p:nvPr/>
        </p:nvSpPr>
        <p:spPr>
          <a:xfrm rot="10800000">
            <a:off x="703800" y="1793075"/>
            <a:ext cx="2541600" cy="2541600"/>
          </a:xfrm>
          <a:prstGeom prst="pie">
            <a:avLst>
              <a:gd fmla="val 0" name="adj1"/>
              <a:gd fmla="val 16200000" name="adj2"/>
            </a:avLst>
          </a:prstGeom>
          <a:solidFill>
            <a:srgbClr val="FFF2CC"/>
          </a:solidFill>
          <a:ln cap="flat" cmpd="sng" w="9525">
            <a:solidFill>
              <a:srgbClr val="FFD96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flipH="1" rot="10800000">
            <a:off x="703800" y="1793075"/>
            <a:ext cx="2541600" cy="2541600"/>
          </a:xfrm>
          <a:prstGeom prst="pie">
            <a:avLst>
              <a:gd fmla="val 0" name="adj1"/>
              <a:gd fmla="val 16200000" name="adj2"/>
            </a:avLst>
          </a:prstGeom>
          <a:solidFill>
            <a:srgbClr val="CFE2F3"/>
          </a:solidFill>
          <a:ln cap="flat" cmpd="sng" w="9525">
            <a:solidFill>
              <a:srgbClr val="6FA8D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txBox="1"/>
          <p:nvPr/>
        </p:nvSpPr>
        <p:spPr>
          <a:xfrm>
            <a:off x="1982050" y="3329575"/>
            <a:ext cx="1029300" cy="509100"/>
          </a:xfrm>
          <a:prstGeom prst="rect">
            <a:avLst/>
          </a:prstGeom>
          <a:noFill/>
          <a:ln>
            <a:noFill/>
          </a:ln>
        </p:spPr>
        <p:txBody>
          <a:bodyPr anchorCtr="0" anchor="ctr" bIns="91425" lIns="91425" rIns="91425" tIns="91425">
            <a:noAutofit/>
          </a:bodyPr>
          <a:lstStyle/>
          <a:p>
            <a:pPr lvl="0" rtl="0" algn="ctr">
              <a:spcBef>
                <a:spcPts val="0"/>
              </a:spcBef>
              <a:buNone/>
            </a:pPr>
            <a:r>
              <a:rPr lang="es" sz="1200">
                <a:solidFill>
                  <a:srgbClr val="000000"/>
                </a:solidFill>
                <a:latin typeface="Montserrat"/>
                <a:ea typeface="Montserrat"/>
                <a:cs typeface="Montserrat"/>
                <a:sym typeface="Montserrat"/>
              </a:rPr>
              <a:t>Training</a:t>
            </a:r>
          </a:p>
        </p:txBody>
      </p:sp>
      <p:sp>
        <p:nvSpPr>
          <p:cNvPr id="136" name="Shape 136"/>
          <p:cNvSpPr txBox="1"/>
          <p:nvPr/>
        </p:nvSpPr>
        <p:spPr>
          <a:xfrm>
            <a:off x="1072050" y="2378400"/>
            <a:ext cx="1805100" cy="386700"/>
          </a:xfrm>
          <a:prstGeom prst="rect">
            <a:avLst/>
          </a:prstGeom>
          <a:noFill/>
          <a:ln>
            <a:noFill/>
          </a:ln>
        </p:spPr>
        <p:txBody>
          <a:bodyPr anchorCtr="0" anchor="ctr" bIns="91425" lIns="91425" rIns="91425" tIns="91425">
            <a:noAutofit/>
          </a:bodyPr>
          <a:lstStyle/>
          <a:p>
            <a:pPr lvl="0" rtl="0" algn="ctr">
              <a:spcBef>
                <a:spcPts val="0"/>
              </a:spcBef>
              <a:buNone/>
            </a:pPr>
            <a:r>
              <a:rPr lang="es" sz="1200">
                <a:solidFill>
                  <a:srgbClr val="000000"/>
                </a:solidFill>
                <a:latin typeface="Montserrat"/>
                <a:ea typeface="Montserrat"/>
                <a:cs typeface="Montserrat"/>
                <a:sym typeface="Montserrat"/>
              </a:rPr>
              <a:t>Images</a:t>
            </a:r>
          </a:p>
        </p:txBody>
      </p:sp>
      <p:sp>
        <p:nvSpPr>
          <p:cNvPr id="137" name="Shape 137"/>
          <p:cNvSpPr txBox="1"/>
          <p:nvPr/>
        </p:nvSpPr>
        <p:spPr>
          <a:xfrm>
            <a:off x="385975" y="712925"/>
            <a:ext cx="8186100" cy="689400"/>
          </a:xfrm>
          <a:prstGeom prst="rect">
            <a:avLst/>
          </a:prstGeom>
          <a:noFill/>
          <a:ln>
            <a:noFill/>
          </a:ln>
        </p:spPr>
        <p:txBody>
          <a:bodyPr anchorCtr="0" anchor="t" bIns="91425" lIns="91425" rIns="91425" tIns="91425">
            <a:noAutofit/>
          </a:bodyPr>
          <a:lstStyle/>
          <a:p>
            <a:pPr lvl="0" rtl="0" algn="ctr">
              <a:lnSpc>
                <a:spcPct val="115000"/>
              </a:lnSpc>
              <a:spcBef>
                <a:spcPts val="0"/>
              </a:spcBef>
              <a:buClr>
                <a:schemeClr val="dk1"/>
              </a:buClr>
              <a:buFont typeface="Arial"/>
              <a:buNone/>
            </a:pPr>
            <a:r>
              <a:rPr lang="es">
                <a:solidFill>
                  <a:schemeClr val="dk2"/>
                </a:solidFill>
                <a:latin typeface="Montserrat"/>
                <a:ea typeface="Montserrat"/>
                <a:cs typeface="Montserrat"/>
                <a:sym typeface="Montserrat"/>
              </a:rPr>
              <a:t>An intelligent visual recognition service that automatically analyzes and </a:t>
            </a:r>
            <a:r>
              <a:rPr lang="es">
                <a:solidFill>
                  <a:srgbClr val="CC0000"/>
                </a:solidFill>
                <a:latin typeface="Montserrat"/>
                <a:ea typeface="Montserrat"/>
                <a:cs typeface="Montserrat"/>
                <a:sym typeface="Montserrat"/>
              </a:rPr>
              <a:t>identifies objects and scenes</a:t>
            </a:r>
            <a:r>
              <a:rPr lang="es">
                <a:solidFill>
                  <a:schemeClr val="dk2"/>
                </a:solidFill>
                <a:latin typeface="Montserrat"/>
                <a:ea typeface="Montserrat"/>
                <a:cs typeface="Montserrat"/>
                <a:sym typeface="Montserrat"/>
              </a:rPr>
              <a:t> in image files (video, etc.).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3" name="Shape 143"/>
          <p:cNvSpPr txBox="1"/>
          <p:nvPr/>
        </p:nvSpPr>
        <p:spPr>
          <a:xfrm>
            <a:off x="6269325" y="2040750"/>
            <a:ext cx="2423400" cy="659400"/>
          </a:xfrm>
          <a:prstGeom prst="rect">
            <a:avLst/>
          </a:prstGeom>
          <a:noFill/>
          <a:ln>
            <a:noFill/>
          </a:ln>
        </p:spPr>
        <p:txBody>
          <a:bodyPr anchorCtr="0" anchor="t" bIns="91425" lIns="91425" rIns="91425" tIns="91425">
            <a:noAutofit/>
          </a:bodyPr>
          <a:lstStyle/>
          <a:p>
            <a:pPr lvl="0" rtl="0">
              <a:spcBef>
                <a:spcPts val="0"/>
              </a:spcBef>
              <a:buNone/>
            </a:pPr>
            <a:r>
              <a:rPr lang="es" sz="4800">
                <a:solidFill>
                  <a:schemeClr val="lt1"/>
                </a:solidFill>
                <a:latin typeface="Roboto"/>
                <a:ea typeface="Roboto"/>
                <a:cs typeface="Roboto"/>
                <a:sym typeface="Roboto"/>
              </a:rPr>
              <a:t>DEMO</a:t>
            </a:r>
          </a:p>
        </p:txBody>
      </p:sp>
      <p:sp>
        <p:nvSpPr>
          <p:cNvPr id="144" name="Shape 144"/>
          <p:cNvSpPr txBox="1"/>
          <p:nvPr/>
        </p:nvSpPr>
        <p:spPr>
          <a:xfrm>
            <a:off x="6461175" y="1620300"/>
            <a:ext cx="1451400" cy="600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b="1" lang="es" sz="1800">
                <a:solidFill>
                  <a:srgbClr val="FEFEFE"/>
                </a:solidFill>
              </a:rPr>
              <a:t>HUMANOID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1441075" y="152400"/>
            <a:ext cx="6261846"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