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mailto:valveraa@essilo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67650" y="550550"/>
            <a:ext cx="8408700" cy="867600"/>
          </a:xfrm>
          <a:prstGeom prst="rect">
            <a:avLst/>
          </a:prstGeom>
          <a:noFill/>
          <a:ln>
            <a:noFill/>
          </a:ln>
        </p:spPr>
        <p:txBody>
          <a:bodyPr anchorCtr="0" anchor="b" bIns="91425" lIns="91425" rIns="91425" tIns="91425">
            <a:noAutofit/>
          </a:bodyPr>
          <a:lstStyle/>
          <a:p>
            <a:pPr lvl="0" rtl="0" algn="ctr">
              <a:spcBef>
                <a:spcPts val="0"/>
              </a:spcBef>
              <a:buNone/>
            </a:pPr>
            <a:r>
              <a:rPr b="1" lang="es" sz="4800">
                <a:solidFill>
                  <a:srgbClr val="323232"/>
                </a:solidFill>
                <a:latin typeface="Montserrat"/>
                <a:ea typeface="Montserrat"/>
                <a:cs typeface="Montserrat"/>
                <a:sym typeface="Montserrat"/>
              </a:rPr>
              <a:t>Microservices</a:t>
            </a:r>
          </a:p>
        </p:txBody>
      </p:sp>
      <p:sp>
        <p:nvSpPr>
          <p:cNvPr id="55" name="Shape 55"/>
          <p:cNvSpPr txBox="1"/>
          <p:nvPr/>
        </p:nvSpPr>
        <p:spPr>
          <a:xfrm>
            <a:off x="311700" y="2538012"/>
            <a:ext cx="8520600" cy="792600"/>
          </a:xfrm>
          <a:prstGeom prst="rect">
            <a:avLst/>
          </a:prstGeom>
          <a:noFill/>
          <a:ln>
            <a:noFill/>
          </a:ln>
        </p:spPr>
        <p:txBody>
          <a:bodyPr anchorCtr="0" anchor="t" bIns="91425" lIns="91425" rIns="91425" tIns="91425">
            <a:noAutofit/>
          </a:bodyPr>
          <a:lstStyle/>
          <a:p>
            <a:pPr lvl="0" rtl="0" algn="ctr">
              <a:spcBef>
                <a:spcPts val="0"/>
              </a:spcBef>
              <a:buNone/>
            </a:pPr>
            <a:r>
              <a:rPr lang="es" sz="2800">
                <a:solidFill>
                  <a:srgbClr val="595959"/>
                </a:solidFill>
                <a:latin typeface="Montserrat"/>
                <a:ea typeface="Montserrat"/>
                <a:cs typeface="Montserrat"/>
                <a:sym typeface="Montserrat"/>
              </a:rPr>
              <a:t>Improve time to market with microservices</a:t>
            </a:r>
          </a:p>
          <a:p>
            <a:pPr lvl="0" rtl="0" algn="ctr">
              <a:spcBef>
                <a:spcPts val="0"/>
              </a:spcBef>
              <a:buNone/>
            </a:pPr>
            <a:r>
              <a:t/>
            </a:r>
            <a:endParaRPr sz="2800">
              <a:solidFill>
                <a:srgbClr val="595959"/>
              </a:solidFill>
            </a:endParaRPr>
          </a:p>
        </p:txBody>
      </p:sp>
      <p:sp>
        <p:nvSpPr>
          <p:cNvPr id="56" name="Shape 56"/>
          <p:cNvSpPr txBox="1"/>
          <p:nvPr/>
        </p:nvSpPr>
        <p:spPr>
          <a:xfrm>
            <a:off x="6460500" y="4489600"/>
            <a:ext cx="2912100" cy="453000"/>
          </a:xfrm>
          <a:prstGeom prst="rect">
            <a:avLst/>
          </a:prstGeom>
          <a:noFill/>
          <a:ln>
            <a:noFill/>
          </a:ln>
        </p:spPr>
        <p:txBody>
          <a:bodyPr anchorCtr="0" anchor="t" bIns="91425" lIns="91425" rIns="91425" tIns="91425">
            <a:noAutofit/>
          </a:bodyPr>
          <a:lstStyle/>
          <a:p>
            <a:pPr lvl="0" rtl="0">
              <a:spcBef>
                <a:spcPts val="0"/>
              </a:spcBef>
              <a:buNone/>
            </a:pPr>
            <a:r>
              <a:rPr lang="es" sz="1200">
                <a:solidFill>
                  <a:srgbClr val="CC0000"/>
                </a:solidFill>
                <a:latin typeface="Montserrat"/>
                <a:ea typeface="Montserrat"/>
                <a:cs typeface="Montserrat"/>
                <a:sym typeface="Montserrat"/>
              </a:rPr>
              <a:t>By Alberto Valverde Escribano</a:t>
            </a:r>
          </a:p>
          <a:p>
            <a:pPr lvl="0" rtl="0">
              <a:spcBef>
                <a:spcPts val="0"/>
              </a:spcBef>
              <a:buNone/>
            </a:pPr>
            <a:r>
              <a:rPr lang="es" sz="1200">
                <a:solidFill>
                  <a:srgbClr val="CC0000"/>
                </a:solidFill>
                <a:latin typeface="Montserrat"/>
                <a:ea typeface="Montserrat"/>
                <a:cs typeface="Montserrat"/>
                <a:sym typeface="Montserrat"/>
              </a:rPr>
              <a:t>Senior R&amp;D Engineer</a:t>
            </a:r>
          </a:p>
          <a:p>
            <a:pPr lvl="0" rtl="0">
              <a:spcBef>
                <a:spcPts val="0"/>
              </a:spcBef>
              <a:buClr>
                <a:srgbClr val="000000"/>
              </a:buClr>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524500"/>
            <a:ext cx="8520600" cy="801300"/>
          </a:xfrm>
          <a:prstGeom prst="rect">
            <a:avLst/>
          </a:prstGeom>
        </p:spPr>
        <p:txBody>
          <a:bodyPr anchorCtr="0" anchor="b" bIns="91425" lIns="91425" rIns="91425" tIns="91425">
            <a:noAutofit/>
          </a:bodyPr>
          <a:lstStyle/>
          <a:p>
            <a:pPr lvl="0">
              <a:spcBef>
                <a:spcPts val="0"/>
              </a:spcBef>
              <a:buNone/>
            </a:pPr>
            <a:r>
              <a:rPr lang="es" sz="3600"/>
              <a:t>Thanks you for attending!</a:t>
            </a:r>
          </a:p>
        </p:txBody>
      </p:sp>
      <p:sp>
        <p:nvSpPr>
          <p:cNvPr id="111" name="Shape 111"/>
          <p:cNvSpPr txBox="1"/>
          <p:nvPr>
            <p:ph idx="1" type="body"/>
          </p:nvPr>
        </p:nvSpPr>
        <p:spPr>
          <a:xfrm>
            <a:off x="311700" y="1533403"/>
            <a:ext cx="8520600" cy="2510400"/>
          </a:xfrm>
          <a:prstGeom prst="rect">
            <a:avLst/>
          </a:prstGeom>
        </p:spPr>
        <p:txBody>
          <a:bodyPr anchorCtr="0" anchor="t" bIns="91425" lIns="91425" rIns="91425" tIns="91425">
            <a:noAutofit/>
          </a:bodyPr>
          <a:lstStyle/>
          <a:p>
            <a:pPr lvl="0">
              <a:spcBef>
                <a:spcPts val="0"/>
              </a:spcBef>
              <a:buNone/>
            </a:pPr>
            <a:r>
              <a:rPr lang="es"/>
              <a:t>Contact</a:t>
            </a:r>
          </a:p>
          <a:p>
            <a:pPr lvl="0">
              <a:spcBef>
                <a:spcPts val="0"/>
              </a:spcBef>
              <a:buNone/>
            </a:pPr>
            <a:r>
              <a:rPr lang="es"/>
              <a:t>Phone: +34 608 837 254</a:t>
            </a:r>
          </a:p>
          <a:p>
            <a:pPr lvl="0">
              <a:spcBef>
                <a:spcPts val="0"/>
              </a:spcBef>
              <a:buNone/>
            </a:pPr>
            <a:r>
              <a:rPr lang="es"/>
              <a:t>Email: </a:t>
            </a:r>
            <a:r>
              <a:rPr lang="es" u="sng">
                <a:solidFill>
                  <a:schemeClr val="hlink"/>
                </a:solidFill>
                <a:hlinkClick r:id="rId3"/>
              </a:rPr>
              <a:t>valveraa@essilor.es</a:t>
            </a:r>
          </a:p>
          <a:p>
            <a:pPr lvl="0">
              <a:spcBef>
                <a:spcPts val="0"/>
              </a:spcBef>
              <a:buNone/>
            </a:pPr>
            <a:r>
              <a:rPr lang="es"/>
              <a:t>Online: https://sites.google.com/essilor.com/creativity/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nvSpPr>
        <p:spPr>
          <a:xfrm>
            <a:off x="604875" y="2798550"/>
            <a:ext cx="8323800" cy="1927200"/>
          </a:xfrm>
          <a:prstGeom prst="rect">
            <a:avLst/>
          </a:prstGeom>
          <a:noFill/>
          <a:ln>
            <a:noFill/>
          </a:ln>
        </p:spPr>
        <p:txBody>
          <a:bodyPr anchorCtr="0" anchor="ctr" bIns="91425" lIns="91425" rIns="91425" tIns="91425">
            <a:noAutofit/>
          </a:bodyPr>
          <a:lstStyle/>
          <a:p>
            <a:pPr lvl="0" rtl="0">
              <a:spcBef>
                <a:spcPts val="0"/>
              </a:spcBef>
              <a:buNone/>
            </a:pPr>
            <a:r>
              <a:rPr lang="es" sz="1800">
                <a:solidFill>
                  <a:srgbClr val="595959"/>
                </a:solidFill>
                <a:latin typeface="Montserrat"/>
                <a:ea typeface="Montserrat"/>
                <a:cs typeface="Montserrat"/>
                <a:sym typeface="Montserrat"/>
              </a:rPr>
              <a:t>“</a:t>
            </a:r>
            <a:r>
              <a:rPr lang="es" sz="1800">
                <a:solidFill>
                  <a:srgbClr val="595959"/>
                </a:solidFill>
                <a:latin typeface="Montserrat"/>
                <a:ea typeface="Montserrat"/>
                <a:cs typeface="Montserrat"/>
                <a:sym typeface="Montserrat"/>
              </a:rPr>
              <a:t>Clients are trying to modernize their applications to keep up with the rate of change... in the past, operations dictated how applications were written... people spent years writing monolithic applications in which a lot of application function was packaged inside the app... now they are seeing the difficulty developers are having in adding new features to respond to changing marketing demand.”</a:t>
            </a:r>
          </a:p>
        </p:txBody>
      </p:sp>
      <p:pic>
        <p:nvPicPr>
          <p:cNvPr id="62" name="Shape 62"/>
          <p:cNvPicPr preferRelativeResize="0"/>
          <p:nvPr/>
        </p:nvPicPr>
        <p:blipFill>
          <a:blip r:embed="rId3">
            <a:alphaModFix/>
          </a:blip>
          <a:stretch>
            <a:fillRect/>
          </a:stretch>
        </p:blipFill>
        <p:spPr>
          <a:xfrm>
            <a:off x="204900" y="144900"/>
            <a:ext cx="4121901" cy="249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299400" y="1670925"/>
            <a:ext cx="8545200" cy="1804200"/>
          </a:xfrm>
          <a:prstGeom prst="rect">
            <a:avLst/>
          </a:prstGeom>
          <a:noFill/>
          <a:ln>
            <a:noFill/>
          </a:ln>
        </p:spPr>
        <p:txBody>
          <a:bodyPr anchorCtr="0" anchor="t" bIns="91425" lIns="91425" rIns="91425" tIns="91425">
            <a:noAutofit/>
          </a:bodyPr>
          <a:lstStyle/>
          <a:p>
            <a:pPr lvl="0" rtl="0">
              <a:lnSpc>
                <a:spcPct val="115000"/>
              </a:lnSpc>
              <a:spcBef>
                <a:spcPts val="400"/>
              </a:spcBef>
              <a:buNone/>
            </a:pPr>
            <a:r>
              <a:rPr lang="es" sz="1300">
                <a:solidFill>
                  <a:srgbClr val="595959"/>
                </a:solidFill>
                <a:highlight>
                  <a:srgbClr val="FFFFFF"/>
                </a:highlight>
                <a:latin typeface="Montserrat"/>
                <a:ea typeface="Montserrat"/>
                <a:cs typeface="Montserrat"/>
                <a:sym typeface="Montserrat"/>
              </a:rPr>
              <a:t>Microservices is an architecture style which prescribes building large complex software applications using many small microservices. These microservices are narrowly focused, independently deployable, loosely coupled, language agnostic services fulfilling a business capability. These multiple microservices communicate with each other using language-agnostic APIs such as REST.</a:t>
            </a:r>
          </a:p>
          <a:p>
            <a:pPr lvl="0" rtl="0">
              <a:lnSpc>
                <a:spcPct val="115000"/>
              </a:lnSpc>
              <a:spcBef>
                <a:spcPts val="400"/>
              </a:spcBef>
              <a:buNone/>
            </a:pPr>
            <a:r>
              <a:t/>
            </a:r>
            <a:endParaRPr sz="1300">
              <a:solidFill>
                <a:srgbClr val="595959"/>
              </a:solidFill>
              <a:highlight>
                <a:srgbClr val="FFFFFF"/>
              </a:highlight>
              <a:latin typeface="Montserrat"/>
              <a:ea typeface="Montserrat"/>
              <a:cs typeface="Montserrat"/>
              <a:sym typeface="Montserrat"/>
            </a:endParaRPr>
          </a:p>
          <a:p>
            <a:pPr lvl="0" rtl="0">
              <a:lnSpc>
                <a:spcPct val="115000"/>
              </a:lnSpc>
              <a:spcBef>
                <a:spcPts val="400"/>
              </a:spcBef>
              <a:buNone/>
            </a:pPr>
            <a:r>
              <a:rPr lang="es" sz="1300">
                <a:solidFill>
                  <a:srgbClr val="595959"/>
                </a:solidFill>
                <a:highlight>
                  <a:srgbClr val="FFFFFF"/>
                </a:highlight>
                <a:latin typeface="Montserrat"/>
                <a:ea typeface="Montserrat"/>
                <a:cs typeface="Montserrat"/>
                <a:sym typeface="Montserrat"/>
              </a:rPr>
              <a:t>These microservices are applications in themselves and are often owned by small teams. Unlike the normal practice, the team which coded the microservices is also responsible for its support.</a:t>
            </a:r>
          </a:p>
          <a:p>
            <a:pPr lvl="0" rtl="0">
              <a:lnSpc>
                <a:spcPct val="115000"/>
              </a:lnSpc>
              <a:spcBef>
                <a:spcPts val="400"/>
              </a:spcBef>
              <a:buClr>
                <a:schemeClr val="dk1"/>
              </a:buClr>
              <a:buFont typeface="Arial"/>
              <a:buNone/>
            </a:pPr>
            <a:r>
              <a:t/>
            </a:r>
            <a:endParaRPr sz="1200">
              <a:solidFill>
                <a:srgbClr val="222222"/>
              </a:solidFill>
              <a:highlight>
                <a:srgbClr val="FFFFFF"/>
              </a:highlight>
              <a:latin typeface="Montserrat"/>
              <a:ea typeface="Montserrat"/>
              <a:cs typeface="Montserrat"/>
              <a:sym typeface="Montserrat"/>
            </a:endParaRPr>
          </a:p>
          <a:p>
            <a:pPr lvl="0" rtl="0">
              <a:spcBef>
                <a:spcPts val="0"/>
              </a:spcBef>
              <a:buNone/>
            </a:pPr>
            <a:r>
              <a:t/>
            </a:r>
            <a:endParaRPr sz="1800">
              <a:solidFill>
                <a:srgbClr val="595959"/>
              </a:solidFill>
              <a:latin typeface="Montserrat"/>
              <a:ea typeface="Montserrat"/>
              <a:cs typeface="Montserrat"/>
              <a:sym typeface="Montserrat"/>
            </a:endParaRPr>
          </a:p>
          <a:p>
            <a:pPr lvl="0" rtl="0">
              <a:spcBef>
                <a:spcPts val="0"/>
              </a:spcBef>
              <a:buNone/>
            </a:pPr>
            <a:r>
              <a:t/>
            </a:r>
            <a:endParaRPr sz="2800">
              <a:solidFill>
                <a:srgbClr val="595959"/>
              </a:solidFill>
            </a:endParaRPr>
          </a:p>
        </p:txBody>
      </p:sp>
      <p:sp>
        <p:nvSpPr>
          <p:cNvPr id="68" name="Shape 68"/>
          <p:cNvSpPr txBox="1"/>
          <p:nvPr/>
        </p:nvSpPr>
        <p:spPr>
          <a:xfrm>
            <a:off x="367650" y="550550"/>
            <a:ext cx="8408700" cy="867600"/>
          </a:xfrm>
          <a:prstGeom prst="rect">
            <a:avLst/>
          </a:prstGeom>
          <a:noFill/>
          <a:ln>
            <a:noFill/>
          </a:ln>
        </p:spPr>
        <p:txBody>
          <a:bodyPr anchorCtr="0" anchor="b" bIns="91425" lIns="91425" rIns="91425" tIns="91425">
            <a:noAutofit/>
          </a:bodyPr>
          <a:lstStyle/>
          <a:p>
            <a:pPr lvl="0" rtl="0" algn="ctr">
              <a:spcBef>
                <a:spcPts val="0"/>
              </a:spcBef>
              <a:buNone/>
            </a:pPr>
            <a:r>
              <a:rPr b="1" lang="es" sz="3600">
                <a:solidFill>
                  <a:srgbClr val="323232"/>
                </a:solidFill>
                <a:latin typeface="Montserrat"/>
                <a:ea typeface="Montserrat"/>
                <a:cs typeface="Montserrat"/>
                <a:sym typeface="Montserrat"/>
              </a:rPr>
              <a:t>What are microservices?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299400" y="1670925"/>
            <a:ext cx="8545200" cy="3300900"/>
          </a:xfrm>
          <a:prstGeom prst="rect">
            <a:avLst/>
          </a:prstGeom>
          <a:noFill/>
          <a:ln>
            <a:noFill/>
          </a:ln>
        </p:spPr>
        <p:txBody>
          <a:bodyPr anchorCtr="0" anchor="t" bIns="91425" lIns="91425" rIns="91425" tIns="91425">
            <a:noAutofit/>
          </a:bodyPr>
          <a:lstStyle/>
          <a:p>
            <a:pPr lvl="0" rtl="0">
              <a:lnSpc>
                <a:spcPct val="115000"/>
              </a:lnSpc>
              <a:spcBef>
                <a:spcPts val="400"/>
              </a:spcBef>
              <a:buNone/>
            </a:pPr>
            <a:r>
              <a:rPr lang="es" sz="1200">
                <a:solidFill>
                  <a:srgbClr val="595959"/>
                </a:solidFill>
                <a:highlight>
                  <a:srgbClr val="FFFFFF"/>
                </a:highlight>
                <a:latin typeface="Montserrat"/>
                <a:ea typeface="Montserrat"/>
                <a:cs typeface="Montserrat"/>
                <a:sym typeface="Montserrat"/>
              </a:rPr>
              <a:t>Business drivers like agility, better reliability, improved scalability, security has forced architects to consider new paradigms like cloud computing and microservices. The traditional monolithic applications suffer from challenges like</a:t>
            </a:r>
          </a:p>
          <a:p>
            <a:pPr lvl="0" rtl="0">
              <a:lnSpc>
                <a:spcPct val="115000"/>
              </a:lnSpc>
              <a:spcBef>
                <a:spcPts val="400"/>
              </a:spcBef>
              <a:buNone/>
            </a:pPr>
            <a:r>
              <a:t/>
            </a:r>
            <a:endParaRPr sz="1200">
              <a:solidFill>
                <a:srgbClr val="595959"/>
              </a:solidFill>
              <a:highlight>
                <a:srgbClr val="FFFFFF"/>
              </a:highlight>
              <a:latin typeface="Montserrat"/>
              <a:ea typeface="Montserrat"/>
              <a:cs typeface="Montserrat"/>
              <a:sym typeface="Montserrat"/>
            </a:endParaRPr>
          </a:p>
          <a:p>
            <a:pPr indent="-304800" lvl="0" marL="457200" rtl="0">
              <a:lnSpc>
                <a:spcPct val="115000"/>
              </a:lnSpc>
              <a:spcBef>
                <a:spcPts val="0"/>
              </a:spcBef>
              <a:buClr>
                <a:srgbClr val="595959"/>
              </a:buClr>
              <a:buSzPct val="100000"/>
              <a:buFont typeface="Montserrat"/>
              <a:buAutoNum type="alphaLcPeriod"/>
            </a:pPr>
            <a:r>
              <a:rPr lang="es" sz="1200">
                <a:solidFill>
                  <a:srgbClr val="595959"/>
                </a:solidFill>
                <a:highlight>
                  <a:srgbClr val="FFFFFF"/>
                </a:highlight>
                <a:latin typeface="Montserrat"/>
                <a:ea typeface="Montserrat"/>
                <a:cs typeface="Montserrat"/>
                <a:sym typeface="Montserrat"/>
              </a:rPr>
              <a:t>Difficult to develop: The more is the code base, the more difficult is it to understand and maintain.</a:t>
            </a:r>
          </a:p>
          <a:p>
            <a:pPr indent="-304800" lvl="0" marL="457200" rtl="0">
              <a:lnSpc>
                <a:spcPct val="115000"/>
              </a:lnSpc>
              <a:spcBef>
                <a:spcPts val="0"/>
              </a:spcBef>
              <a:buClr>
                <a:srgbClr val="595959"/>
              </a:buClr>
              <a:buSzPct val="100000"/>
              <a:buFont typeface="Montserrat"/>
              <a:buAutoNum type="alphaLcPeriod"/>
            </a:pPr>
            <a:r>
              <a:rPr lang="es" sz="1200">
                <a:solidFill>
                  <a:srgbClr val="595959"/>
                </a:solidFill>
                <a:highlight>
                  <a:srgbClr val="FFFFFF"/>
                </a:highlight>
                <a:latin typeface="Montserrat"/>
                <a:ea typeface="Montserrat"/>
                <a:cs typeface="Montserrat"/>
                <a:sym typeface="Montserrat"/>
              </a:rPr>
              <a:t>Difficult to test: One single change can affect multiple sub units forcing much larger testing effort. The testers should also be aware of the various code inter dependencies.</a:t>
            </a:r>
          </a:p>
          <a:p>
            <a:pPr indent="-304800" lvl="0" marL="457200" rtl="0">
              <a:lnSpc>
                <a:spcPct val="115000"/>
              </a:lnSpc>
              <a:spcBef>
                <a:spcPts val="0"/>
              </a:spcBef>
              <a:buClr>
                <a:srgbClr val="595959"/>
              </a:buClr>
              <a:buSzPct val="100000"/>
              <a:buFont typeface="Montserrat"/>
              <a:buAutoNum type="alphaLcPeriod"/>
            </a:pPr>
            <a:r>
              <a:rPr lang="es" sz="1200">
                <a:solidFill>
                  <a:srgbClr val="595959"/>
                </a:solidFill>
                <a:highlight>
                  <a:srgbClr val="FFFFFF"/>
                </a:highlight>
                <a:latin typeface="Montserrat"/>
                <a:ea typeface="Montserrat"/>
                <a:cs typeface="Montserrat"/>
                <a:sym typeface="Montserrat"/>
              </a:rPr>
              <a:t>Slower to adapt: Changing even a single aspect of the application requires the entire code base to be affected, thus making it much slower to change and error prone.</a:t>
            </a:r>
          </a:p>
          <a:p>
            <a:pPr lvl="0" rtl="0">
              <a:lnSpc>
                <a:spcPct val="115000"/>
              </a:lnSpc>
              <a:spcBef>
                <a:spcPts val="0"/>
              </a:spcBef>
              <a:buNone/>
            </a:pPr>
            <a:r>
              <a:t/>
            </a:r>
            <a:endParaRPr sz="1200">
              <a:solidFill>
                <a:srgbClr val="595959"/>
              </a:solidFill>
              <a:highlight>
                <a:srgbClr val="FFFFFF"/>
              </a:highlight>
              <a:latin typeface="Montserrat"/>
              <a:ea typeface="Montserrat"/>
              <a:cs typeface="Montserrat"/>
              <a:sym typeface="Montserrat"/>
            </a:endParaRPr>
          </a:p>
          <a:p>
            <a:pPr lvl="0" rtl="0">
              <a:lnSpc>
                <a:spcPct val="115000"/>
              </a:lnSpc>
              <a:spcBef>
                <a:spcPts val="400"/>
              </a:spcBef>
              <a:buNone/>
            </a:pPr>
            <a:r>
              <a:rPr lang="es" sz="1200">
                <a:solidFill>
                  <a:srgbClr val="595959"/>
                </a:solidFill>
                <a:highlight>
                  <a:srgbClr val="FFFFFF"/>
                </a:highlight>
                <a:latin typeface="Montserrat"/>
                <a:ea typeface="Montserrat"/>
                <a:cs typeface="Montserrat"/>
                <a:sym typeface="Montserrat"/>
              </a:rPr>
              <a:t>In contrast, microservices, by definition itself are smaller manageable units of business capabilities which are easy to develop, test and maintain and also faster to adapt.</a:t>
            </a:r>
          </a:p>
          <a:p>
            <a:pPr lvl="0" rtl="0">
              <a:spcBef>
                <a:spcPts val="0"/>
              </a:spcBef>
              <a:buNone/>
            </a:pPr>
            <a:r>
              <a:t/>
            </a:r>
            <a:endParaRPr sz="1800">
              <a:solidFill>
                <a:srgbClr val="595959"/>
              </a:solidFill>
              <a:latin typeface="Montserrat"/>
              <a:ea typeface="Montserrat"/>
              <a:cs typeface="Montserrat"/>
              <a:sym typeface="Montserrat"/>
            </a:endParaRPr>
          </a:p>
          <a:p>
            <a:pPr lvl="0" rtl="0">
              <a:spcBef>
                <a:spcPts val="0"/>
              </a:spcBef>
              <a:buNone/>
            </a:pPr>
            <a:r>
              <a:t/>
            </a:r>
            <a:endParaRPr sz="2800">
              <a:solidFill>
                <a:srgbClr val="595959"/>
              </a:solidFill>
            </a:endParaRPr>
          </a:p>
        </p:txBody>
      </p:sp>
      <p:sp>
        <p:nvSpPr>
          <p:cNvPr id="74" name="Shape 74"/>
          <p:cNvSpPr txBox="1"/>
          <p:nvPr/>
        </p:nvSpPr>
        <p:spPr>
          <a:xfrm>
            <a:off x="367650" y="550550"/>
            <a:ext cx="8408700" cy="867600"/>
          </a:xfrm>
          <a:prstGeom prst="rect">
            <a:avLst/>
          </a:prstGeom>
          <a:noFill/>
          <a:ln>
            <a:noFill/>
          </a:ln>
        </p:spPr>
        <p:txBody>
          <a:bodyPr anchorCtr="0" anchor="b" bIns="91425" lIns="91425" rIns="91425" tIns="91425">
            <a:noAutofit/>
          </a:bodyPr>
          <a:lstStyle/>
          <a:p>
            <a:pPr lvl="0" rtl="0" algn="ctr">
              <a:spcBef>
                <a:spcPts val="0"/>
              </a:spcBef>
              <a:buNone/>
            </a:pPr>
            <a:r>
              <a:rPr b="1" lang="es" sz="3600">
                <a:solidFill>
                  <a:srgbClr val="323232"/>
                </a:solidFill>
                <a:latin typeface="Montserrat"/>
                <a:ea typeface="Montserrat"/>
                <a:cs typeface="Montserrat"/>
                <a:sym typeface="Montserrat"/>
              </a:rPr>
              <a:t>Why microservices?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nvSpPr>
        <p:spPr>
          <a:xfrm>
            <a:off x="311700" y="140225"/>
            <a:ext cx="8520600" cy="572700"/>
          </a:xfrm>
          <a:prstGeom prst="rect">
            <a:avLst/>
          </a:prstGeom>
          <a:noFill/>
          <a:ln>
            <a:noFill/>
          </a:ln>
        </p:spPr>
        <p:txBody>
          <a:bodyPr anchorCtr="0" anchor="ctr" bIns="91425" lIns="91425" rIns="91425" tIns="91425">
            <a:noAutofit/>
          </a:bodyPr>
          <a:lstStyle/>
          <a:p>
            <a:pPr lvl="0" rtl="0" algn="ctr">
              <a:spcBef>
                <a:spcPts val="0"/>
              </a:spcBef>
              <a:buNone/>
            </a:pPr>
            <a:r>
              <a:rPr b="1" lang="es" sz="2400">
                <a:solidFill>
                  <a:srgbClr val="323232"/>
                </a:solidFill>
                <a:latin typeface="Montserrat"/>
                <a:ea typeface="Montserrat"/>
                <a:cs typeface="Montserrat"/>
                <a:sym typeface="Montserrat"/>
              </a:rPr>
              <a:t>MICROSERVICES ARCHITECTURE</a:t>
            </a:r>
          </a:p>
        </p:txBody>
      </p:sp>
      <p:pic>
        <p:nvPicPr>
          <p:cNvPr id="80" name="Shape 80"/>
          <p:cNvPicPr preferRelativeResize="0"/>
          <p:nvPr/>
        </p:nvPicPr>
        <p:blipFill>
          <a:blip r:embed="rId3">
            <a:alphaModFix/>
          </a:blip>
          <a:stretch>
            <a:fillRect/>
          </a:stretch>
        </p:blipFill>
        <p:spPr>
          <a:xfrm>
            <a:off x="990500" y="922575"/>
            <a:ext cx="7163000" cy="403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3789575" y="152400"/>
            <a:ext cx="5104112" cy="4838698"/>
          </a:xfrm>
          <a:prstGeom prst="rect">
            <a:avLst/>
          </a:prstGeom>
          <a:noFill/>
          <a:ln>
            <a:noFill/>
          </a:ln>
        </p:spPr>
      </p:pic>
      <p:sp>
        <p:nvSpPr>
          <p:cNvPr id="86" name="Shape 86"/>
          <p:cNvSpPr txBox="1"/>
          <p:nvPr/>
        </p:nvSpPr>
        <p:spPr>
          <a:xfrm>
            <a:off x="87575" y="2373000"/>
            <a:ext cx="3702000" cy="397500"/>
          </a:xfrm>
          <a:prstGeom prst="rect">
            <a:avLst/>
          </a:prstGeom>
          <a:noFill/>
          <a:ln>
            <a:noFill/>
          </a:ln>
        </p:spPr>
        <p:txBody>
          <a:bodyPr anchorCtr="0" anchor="ctr" bIns="91425" lIns="91425" rIns="91425" tIns="91425">
            <a:noAutofit/>
          </a:bodyPr>
          <a:lstStyle/>
          <a:p>
            <a:pPr lvl="0" rtl="0" algn="ctr">
              <a:spcBef>
                <a:spcPts val="0"/>
              </a:spcBef>
              <a:buNone/>
            </a:pPr>
            <a:r>
              <a:rPr b="1" lang="es" sz="2400">
                <a:solidFill>
                  <a:srgbClr val="323232"/>
                </a:solidFill>
                <a:latin typeface="Montserrat"/>
                <a:ea typeface="Montserrat"/>
                <a:cs typeface="Montserrat"/>
                <a:sym typeface="Montserrat"/>
              </a:rPr>
              <a:t>MSA VS SOA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1037362" y="666775"/>
            <a:ext cx="7069274" cy="360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419100" y="1869524"/>
            <a:ext cx="8411874" cy="2897425"/>
          </a:xfrm>
          <a:prstGeom prst="rect">
            <a:avLst/>
          </a:prstGeom>
          <a:noFill/>
          <a:ln>
            <a:noFill/>
          </a:ln>
        </p:spPr>
      </p:pic>
      <p:sp>
        <p:nvSpPr>
          <p:cNvPr id="97" name="Shape 97"/>
          <p:cNvSpPr txBox="1"/>
          <p:nvPr/>
        </p:nvSpPr>
        <p:spPr>
          <a:xfrm>
            <a:off x="330675" y="312300"/>
            <a:ext cx="8500200" cy="1368600"/>
          </a:xfrm>
          <a:prstGeom prst="rect">
            <a:avLst/>
          </a:prstGeom>
          <a:noFill/>
          <a:ln>
            <a:noFill/>
          </a:ln>
        </p:spPr>
        <p:txBody>
          <a:bodyPr anchorCtr="0" anchor="t" bIns="91425" lIns="91425" rIns="91425" tIns="91425">
            <a:noAutofit/>
          </a:bodyPr>
          <a:lstStyle/>
          <a:p>
            <a:pPr lvl="0" rtl="0">
              <a:spcBef>
                <a:spcPts val="0"/>
              </a:spcBef>
              <a:buNone/>
            </a:pPr>
            <a:r>
              <a:rPr b="1" lang="es" sz="1800">
                <a:highlight>
                  <a:srgbClr val="FFFFFF"/>
                </a:highlight>
                <a:latin typeface="Montserrat"/>
                <a:ea typeface="Montserrat"/>
                <a:cs typeface="Montserrat"/>
                <a:sym typeface="Montserrat"/>
              </a:rPr>
              <a:t>Abandon the old departmental structure and focus teams around certain microservices. </a:t>
            </a:r>
          </a:p>
          <a:p>
            <a:pPr lvl="0" rtl="0">
              <a:spcBef>
                <a:spcPts val="0"/>
              </a:spcBef>
              <a:buNone/>
            </a:pPr>
            <a:r>
              <a:t/>
            </a:r>
            <a:endParaRPr sz="1100">
              <a:highlight>
                <a:srgbClr val="FFFFFF"/>
              </a:highlight>
              <a:latin typeface="Montserrat"/>
              <a:ea typeface="Montserrat"/>
              <a:cs typeface="Montserrat"/>
              <a:sym typeface="Montserrat"/>
            </a:endParaRPr>
          </a:p>
          <a:p>
            <a:pPr lvl="0" rtl="0">
              <a:spcBef>
                <a:spcPts val="0"/>
              </a:spcBef>
              <a:buNone/>
            </a:pPr>
            <a:r>
              <a:rPr lang="es" sz="1000">
                <a:highlight>
                  <a:srgbClr val="FFFFFF"/>
                </a:highlight>
                <a:latin typeface="Montserrat"/>
                <a:ea typeface="Montserrat"/>
                <a:cs typeface="Montserrat"/>
                <a:sym typeface="Montserrat"/>
              </a:rPr>
              <a:t>This means that each of these teams will consist of various members with different skill sets such as system analysts, UX/UI designers, backend &amp; frontend developers, etc. This way, the teams are responsible for their project (microservice) from end to end – from development and deployment to operations, monitoring, and management. This, in turn, will increase their motivation to create the product they feel their own.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subTitle"/>
          </p:nvPr>
        </p:nvSpPr>
        <p:spPr>
          <a:xfrm>
            <a:off x="4665000" y="1223775"/>
            <a:ext cx="4167300" cy="3073200"/>
          </a:xfrm>
          <a:prstGeom prst="rect">
            <a:avLst/>
          </a:prstGeom>
        </p:spPr>
        <p:txBody>
          <a:bodyPr anchorCtr="0" anchor="t" bIns="91425" lIns="91425" rIns="91425" tIns="91425">
            <a:noAutofit/>
          </a:bodyPr>
          <a:lstStyle/>
          <a:p>
            <a:pPr lvl="0" rtl="0" algn="l">
              <a:lnSpc>
                <a:spcPct val="115000"/>
              </a:lnSpc>
              <a:spcBef>
                <a:spcPts val="0"/>
              </a:spcBef>
              <a:buNone/>
            </a:pPr>
            <a:r>
              <a:rPr lang="es" sz="1100">
                <a:solidFill>
                  <a:srgbClr val="595959"/>
                </a:solidFill>
                <a:highlight>
                  <a:srgbClr val="FFFFFF"/>
                </a:highlight>
                <a:latin typeface="Montserrat"/>
                <a:ea typeface="Montserrat"/>
                <a:cs typeface="Montserrat"/>
                <a:sym typeface="Montserrat"/>
              </a:rPr>
              <a:t>Microservices architectures can only succeed when teams have the power to own the complete software development and operations lifecycle.  Building cross-functional teams representing all roles and responsibilities is fundamental in implementing microservices-based architectures.  Everyone—from design to development to operations to business owner—works closely together and is often collocated.</a:t>
            </a:r>
          </a:p>
          <a:p>
            <a:pPr lvl="0" rtl="0" algn="l">
              <a:lnSpc>
                <a:spcPct val="115000"/>
              </a:lnSpc>
              <a:spcBef>
                <a:spcPts val="0"/>
              </a:spcBef>
              <a:buNone/>
            </a:pPr>
            <a:r>
              <a:t/>
            </a:r>
            <a:endParaRPr sz="1100">
              <a:solidFill>
                <a:srgbClr val="595959"/>
              </a:solidFill>
              <a:highlight>
                <a:srgbClr val="FFFFFF"/>
              </a:highlight>
              <a:latin typeface="Montserrat"/>
              <a:ea typeface="Montserrat"/>
              <a:cs typeface="Montserrat"/>
              <a:sym typeface="Montserrat"/>
            </a:endParaRPr>
          </a:p>
          <a:p>
            <a:pPr lvl="0" rtl="0" algn="l">
              <a:lnSpc>
                <a:spcPct val="115000"/>
              </a:lnSpc>
              <a:spcBef>
                <a:spcPts val="0"/>
              </a:spcBef>
              <a:buNone/>
            </a:pPr>
            <a:r>
              <a:rPr lang="es" sz="1100">
                <a:solidFill>
                  <a:srgbClr val="595959"/>
                </a:solidFill>
                <a:highlight>
                  <a:srgbClr val="FFFFFF"/>
                </a:highlight>
                <a:latin typeface="Montserrat"/>
                <a:ea typeface="Montserrat"/>
                <a:cs typeface="Montserrat"/>
                <a:sym typeface="Montserrat"/>
              </a:rPr>
              <a:t>Since every stakeholder is represented in the team by design, development, and operations, work can move forward more quickly, efficiently, and with clear focus on improving user experience to achieve business goals.</a:t>
            </a:r>
          </a:p>
          <a:p>
            <a:pPr lvl="0" rtl="0">
              <a:spcBef>
                <a:spcPts val="0"/>
              </a:spcBef>
              <a:buNone/>
            </a:pPr>
            <a:r>
              <a:t/>
            </a:r>
            <a:endParaRPr/>
          </a:p>
        </p:txBody>
      </p:sp>
      <p:pic>
        <p:nvPicPr>
          <p:cNvPr id="103" name="Shape 103"/>
          <p:cNvPicPr preferRelativeResize="0"/>
          <p:nvPr/>
        </p:nvPicPr>
        <p:blipFill>
          <a:blip r:embed="rId3">
            <a:alphaModFix/>
          </a:blip>
          <a:stretch>
            <a:fillRect/>
          </a:stretch>
        </p:blipFill>
        <p:spPr>
          <a:xfrm>
            <a:off x="365925" y="2714375"/>
            <a:ext cx="4018450" cy="2117297"/>
          </a:xfrm>
          <a:prstGeom prst="rect">
            <a:avLst/>
          </a:prstGeom>
          <a:noFill/>
          <a:ln>
            <a:noFill/>
          </a:ln>
        </p:spPr>
      </p:pic>
      <p:pic>
        <p:nvPicPr>
          <p:cNvPr id="104" name="Shape 104"/>
          <p:cNvPicPr preferRelativeResize="0"/>
          <p:nvPr/>
        </p:nvPicPr>
        <p:blipFill>
          <a:blip r:embed="rId4">
            <a:alphaModFix/>
          </a:blip>
          <a:stretch>
            <a:fillRect/>
          </a:stretch>
        </p:blipFill>
        <p:spPr>
          <a:xfrm>
            <a:off x="365925" y="156450"/>
            <a:ext cx="4018449" cy="2104399"/>
          </a:xfrm>
          <a:prstGeom prst="rect">
            <a:avLst/>
          </a:prstGeom>
          <a:noFill/>
          <a:ln>
            <a:noFill/>
          </a:ln>
        </p:spPr>
      </p:pic>
      <p:sp>
        <p:nvSpPr>
          <p:cNvPr id="105" name="Shape 105"/>
          <p:cNvSpPr txBox="1"/>
          <p:nvPr/>
        </p:nvSpPr>
        <p:spPr>
          <a:xfrm>
            <a:off x="4665000" y="156450"/>
            <a:ext cx="4113000" cy="1150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s" sz="2400">
                <a:solidFill>
                  <a:srgbClr val="323232"/>
                </a:solidFill>
                <a:highlight>
                  <a:srgbClr val="FFFFFF"/>
                </a:highlight>
                <a:latin typeface="Montserrat"/>
                <a:ea typeface="Montserrat"/>
                <a:cs typeface="Montserrat"/>
                <a:sym typeface="Montserrat"/>
              </a:rPr>
              <a:t>Understand your culture and skill set</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