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Merriweather-bold.fntdata"/><Relationship Id="rId10" Type="http://schemas.openxmlformats.org/officeDocument/2006/relationships/slide" Target="slides/slide6.xml"/><Relationship Id="rId32" Type="http://schemas.openxmlformats.org/officeDocument/2006/relationships/font" Target="fonts/Merriweather-regular.fntdata"/><Relationship Id="rId13" Type="http://schemas.openxmlformats.org/officeDocument/2006/relationships/slide" Target="slides/slide9.xml"/><Relationship Id="rId35" Type="http://schemas.openxmlformats.org/officeDocument/2006/relationships/font" Target="fonts/Merriweather-boldItalic.fntdata"/><Relationship Id="rId12" Type="http://schemas.openxmlformats.org/officeDocument/2006/relationships/slide" Target="slides/slide8.xml"/><Relationship Id="rId34" Type="http://schemas.openxmlformats.org/officeDocument/2006/relationships/font" Target="fonts/Merriweather-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hyperlink" Target="mailto:valveraa@essilor.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ocs.google.com/document/d/e/2PACX-1vSD7RL-4rLYhXEks81BavSgfGGHWJ94FBetqFySej8VciXybacFvUfTVqsL-4x80pNEdTFx9wsHpzMT/pu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en.wikipedia.org/wiki/Data_mining" TargetMode="External"/><Relationship Id="rId4" Type="http://schemas.openxmlformats.org/officeDocument/2006/relationships/hyperlink" Target="https://en.wikipedia.org/wiki/Natural_language_processing" TargetMode="External"/><Relationship Id="rId10" Type="http://schemas.openxmlformats.org/officeDocument/2006/relationships/hyperlink" Target="https://en.wikipedia.org/wiki/Virtual_reality" TargetMode="External"/><Relationship Id="rId9" Type="http://schemas.openxmlformats.org/officeDocument/2006/relationships/hyperlink" Target="https://en.wikipedia.org/wiki/Robotics" TargetMode="External"/><Relationship Id="rId5" Type="http://schemas.openxmlformats.org/officeDocument/2006/relationships/hyperlink" Target="https://en.wikipedia.org/wiki/Automated_information_system" TargetMode="External"/><Relationship Id="rId6" Type="http://schemas.openxmlformats.org/officeDocument/2006/relationships/hyperlink" Target="https://en.wikipedia.org/wiki/Machine_learning" TargetMode="External"/><Relationship Id="rId7" Type="http://schemas.openxmlformats.org/officeDocument/2006/relationships/hyperlink" Target="https://en.wikipedia.org/wiki/Artificial_intelligence" TargetMode="External"/><Relationship Id="rId8" Type="http://schemas.openxmlformats.org/officeDocument/2006/relationships/hyperlink" Target="https://en.wikipedia.org/wiki/Artificial_neural_net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docs.google.com/document/d/e/2PACX-1vSD7RL-4rLYhXEks81BavSgfGGHWJ94FBetqFySej8VciXybacFvUfTVqsL-4x80pNEdTFx9wsHpzMT/pu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367650" y="550550"/>
            <a:ext cx="8408700" cy="867600"/>
          </a:xfrm>
          <a:prstGeom prst="rect">
            <a:avLst/>
          </a:prstGeom>
          <a:noFill/>
          <a:ln>
            <a:noFill/>
          </a:ln>
        </p:spPr>
        <p:txBody>
          <a:bodyPr anchorCtr="0" anchor="b" bIns="91425" lIns="91425" rIns="91425" wrap="square" tIns="91425">
            <a:noAutofit/>
          </a:bodyPr>
          <a:lstStyle/>
          <a:p>
            <a:pPr lvl="0" rtl="0" algn="ctr">
              <a:spcBef>
                <a:spcPts val="0"/>
              </a:spcBef>
              <a:buNone/>
            </a:pPr>
            <a:r>
              <a:rPr b="1" lang="es" sz="4800">
                <a:solidFill>
                  <a:srgbClr val="323232"/>
                </a:solidFill>
                <a:latin typeface="Montserrat"/>
                <a:ea typeface="Montserrat"/>
                <a:cs typeface="Montserrat"/>
                <a:sym typeface="Montserrat"/>
              </a:rPr>
              <a:t>AI &amp; Machine learning</a:t>
            </a:r>
          </a:p>
        </p:txBody>
      </p:sp>
      <p:sp>
        <p:nvSpPr>
          <p:cNvPr id="55" name="Shape 55"/>
          <p:cNvSpPr txBox="1"/>
          <p:nvPr/>
        </p:nvSpPr>
        <p:spPr>
          <a:xfrm>
            <a:off x="311700" y="2538012"/>
            <a:ext cx="8520600" cy="792600"/>
          </a:xfrm>
          <a:prstGeom prst="rect">
            <a:avLst/>
          </a:prstGeom>
          <a:noFill/>
          <a:ln>
            <a:noFill/>
          </a:ln>
        </p:spPr>
        <p:txBody>
          <a:bodyPr anchorCtr="0" anchor="t" bIns="91425" lIns="91425" rIns="91425" wrap="square" tIns="91425">
            <a:noAutofit/>
          </a:bodyPr>
          <a:lstStyle/>
          <a:p>
            <a:pPr lvl="0" rtl="0" algn="ctr">
              <a:spcBef>
                <a:spcPts val="0"/>
              </a:spcBef>
              <a:buNone/>
            </a:pPr>
            <a:r>
              <a:rPr lang="es" sz="2800">
                <a:solidFill>
                  <a:srgbClr val="595959"/>
                </a:solidFill>
                <a:latin typeface="Montserrat"/>
                <a:ea typeface="Montserrat"/>
                <a:cs typeface="Montserrat"/>
                <a:sym typeface="Montserrat"/>
              </a:rPr>
              <a:t>Experimenting with Cognitive Computing</a:t>
            </a:r>
          </a:p>
          <a:p>
            <a:pPr lvl="0" rtl="0" algn="ctr">
              <a:spcBef>
                <a:spcPts val="0"/>
              </a:spcBef>
              <a:buNone/>
            </a:pPr>
            <a:r>
              <a:t/>
            </a:r>
            <a:endParaRPr sz="2800">
              <a:solidFill>
                <a:srgbClr val="595959"/>
              </a:solidFill>
            </a:endParaRPr>
          </a:p>
        </p:txBody>
      </p:sp>
      <p:sp>
        <p:nvSpPr>
          <p:cNvPr id="56" name="Shape 56"/>
          <p:cNvSpPr txBox="1"/>
          <p:nvPr/>
        </p:nvSpPr>
        <p:spPr>
          <a:xfrm>
            <a:off x="6460500" y="4489600"/>
            <a:ext cx="2912100" cy="453000"/>
          </a:xfrm>
          <a:prstGeom prst="rect">
            <a:avLst/>
          </a:prstGeom>
          <a:noFill/>
          <a:ln>
            <a:noFill/>
          </a:ln>
        </p:spPr>
        <p:txBody>
          <a:bodyPr anchorCtr="0" anchor="t" bIns="91425" lIns="91425" rIns="91425" wrap="square" tIns="91425">
            <a:noAutofit/>
          </a:bodyPr>
          <a:lstStyle/>
          <a:p>
            <a:pPr lvl="0" rtl="0">
              <a:spcBef>
                <a:spcPts val="0"/>
              </a:spcBef>
              <a:buNone/>
            </a:pPr>
            <a:r>
              <a:rPr lang="es" sz="1200">
                <a:solidFill>
                  <a:srgbClr val="CC0000"/>
                </a:solidFill>
                <a:latin typeface="Montserrat"/>
                <a:ea typeface="Montserrat"/>
                <a:cs typeface="Montserrat"/>
                <a:sym typeface="Montserrat"/>
              </a:rPr>
              <a:t>By Alberto Valverde Escribano</a:t>
            </a:r>
          </a:p>
          <a:p>
            <a:pPr lvl="0" rtl="0">
              <a:spcBef>
                <a:spcPts val="0"/>
              </a:spcBef>
              <a:buNone/>
            </a:pPr>
            <a:r>
              <a:rPr lang="es" sz="1200">
                <a:solidFill>
                  <a:srgbClr val="CC0000"/>
                </a:solidFill>
                <a:latin typeface="Montserrat"/>
                <a:ea typeface="Montserrat"/>
                <a:cs typeface="Montserrat"/>
                <a:sym typeface="Montserrat"/>
              </a:rPr>
              <a:t>Senior R&amp;D Engineer</a:t>
            </a:r>
          </a:p>
          <a:p>
            <a:pPr lvl="0" rtl="0">
              <a:spcBef>
                <a:spcPts val="0"/>
              </a:spcBef>
              <a:buClr>
                <a:srgbClr val="000000"/>
              </a:buClr>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p:nvPr/>
        </p:nvSpPr>
        <p:spPr>
          <a:xfrm>
            <a:off x="4329475" y="3636625"/>
            <a:ext cx="751500" cy="751500"/>
          </a:xfrm>
          <a:prstGeom prst="ellipse">
            <a:avLst/>
          </a:prstGeom>
          <a:solidFill>
            <a:srgbClr val="EFEFEF"/>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sz="1200">
              <a:latin typeface="Montserrat"/>
              <a:ea typeface="Montserrat"/>
              <a:cs typeface="Montserrat"/>
              <a:sym typeface="Montserrat"/>
            </a:endParaRPr>
          </a:p>
        </p:txBody>
      </p:sp>
      <p:sp>
        <p:nvSpPr>
          <p:cNvPr id="139" name="Shape 139"/>
          <p:cNvSpPr txBox="1"/>
          <p:nvPr/>
        </p:nvSpPr>
        <p:spPr>
          <a:xfrm>
            <a:off x="4299025" y="3667675"/>
            <a:ext cx="812400" cy="689400"/>
          </a:xfrm>
          <a:prstGeom prst="rect">
            <a:avLst/>
          </a:prstGeom>
          <a:noFill/>
          <a:ln>
            <a:noFill/>
          </a:ln>
        </p:spPr>
        <p:txBody>
          <a:bodyPr anchorCtr="0" anchor="ctr" bIns="91425" lIns="91425" rIns="91425" wrap="square" tIns="91425">
            <a:noAutofit/>
          </a:bodyPr>
          <a:lstStyle/>
          <a:p>
            <a:pPr lvl="0" rtl="0" algn="ctr">
              <a:spcBef>
                <a:spcPts val="0"/>
              </a:spcBef>
              <a:buNone/>
            </a:pPr>
            <a:r>
              <a:rPr lang="es" sz="1200">
                <a:latin typeface="Montserrat"/>
                <a:ea typeface="Montserrat"/>
                <a:cs typeface="Montserrat"/>
                <a:sym typeface="Montserrat"/>
              </a:rPr>
              <a:t>Model</a:t>
            </a:r>
          </a:p>
        </p:txBody>
      </p:sp>
      <p:sp>
        <p:nvSpPr>
          <p:cNvPr id="140" name="Shape 140"/>
          <p:cNvSpPr/>
          <p:nvPr/>
        </p:nvSpPr>
        <p:spPr>
          <a:xfrm>
            <a:off x="3752850" y="1794075"/>
            <a:ext cx="3086700" cy="2926200"/>
          </a:xfrm>
          <a:prstGeom prst="rect">
            <a:avLst/>
          </a:prstGeom>
          <a:noFill/>
          <a:ln cap="flat" cmpd="sng" w="9525">
            <a:solidFill>
              <a:srgbClr val="CCCCCC"/>
            </a:solidFill>
            <a:prstDash val="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41" name="Shape 141"/>
          <p:cNvCxnSpPr/>
          <p:nvPr/>
        </p:nvCxnSpPr>
        <p:spPr>
          <a:xfrm>
            <a:off x="3051550" y="3736075"/>
            <a:ext cx="1286100" cy="236700"/>
          </a:xfrm>
          <a:prstGeom prst="straightConnector1">
            <a:avLst/>
          </a:prstGeom>
          <a:noFill/>
          <a:ln cap="flat" cmpd="sng" w="28575">
            <a:solidFill>
              <a:srgbClr val="1155CC"/>
            </a:solidFill>
            <a:prstDash val="dash"/>
            <a:round/>
            <a:headEnd len="lg" w="lg" type="none"/>
            <a:tailEnd len="lg" w="lg" type="triangle"/>
          </a:ln>
        </p:spPr>
      </p:cxnSp>
      <p:sp>
        <p:nvSpPr>
          <p:cNvPr id="142" name="Shape 142"/>
          <p:cNvSpPr/>
          <p:nvPr/>
        </p:nvSpPr>
        <p:spPr>
          <a:xfrm>
            <a:off x="5270305" y="2682475"/>
            <a:ext cx="1106700" cy="966000"/>
          </a:xfrm>
          <a:prstGeom prst="ellipse">
            <a:avLst/>
          </a:prstGeom>
          <a:solidFill>
            <a:srgbClr val="FCE5CD"/>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sz="1200">
              <a:latin typeface="Montserrat"/>
              <a:ea typeface="Montserrat"/>
              <a:cs typeface="Montserrat"/>
              <a:sym typeface="Montserrat"/>
            </a:endParaRPr>
          </a:p>
        </p:txBody>
      </p:sp>
      <p:sp>
        <p:nvSpPr>
          <p:cNvPr id="143" name="Shape 143"/>
          <p:cNvSpPr/>
          <p:nvPr/>
        </p:nvSpPr>
        <p:spPr>
          <a:xfrm>
            <a:off x="7389125" y="2682475"/>
            <a:ext cx="1106700" cy="966000"/>
          </a:xfrm>
          <a:prstGeom prst="ellipse">
            <a:avLst/>
          </a:prstGeom>
          <a:solidFill>
            <a:srgbClr val="D9EAD3"/>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sz="1200">
              <a:latin typeface="Montserrat"/>
              <a:ea typeface="Montserrat"/>
              <a:cs typeface="Montserrat"/>
              <a:sym typeface="Montserrat"/>
            </a:endParaRPr>
          </a:p>
        </p:txBody>
      </p:sp>
      <p:cxnSp>
        <p:nvCxnSpPr>
          <p:cNvPr id="144" name="Shape 144"/>
          <p:cNvCxnSpPr/>
          <p:nvPr/>
        </p:nvCxnSpPr>
        <p:spPr>
          <a:xfrm>
            <a:off x="3198700" y="2750875"/>
            <a:ext cx="2098500" cy="300900"/>
          </a:xfrm>
          <a:prstGeom prst="straightConnector1">
            <a:avLst/>
          </a:prstGeom>
          <a:noFill/>
          <a:ln cap="flat" cmpd="sng" w="28575">
            <a:solidFill>
              <a:srgbClr val="1155CC"/>
            </a:solidFill>
            <a:prstDash val="solid"/>
            <a:round/>
            <a:headEnd len="lg" w="lg" type="none"/>
            <a:tailEnd len="lg" w="lg" type="triangle"/>
          </a:ln>
        </p:spPr>
      </p:cxnSp>
      <p:cxnSp>
        <p:nvCxnSpPr>
          <p:cNvPr id="145" name="Shape 145"/>
          <p:cNvCxnSpPr>
            <a:stCxn id="138" idx="7"/>
          </p:cNvCxnSpPr>
          <p:nvPr/>
        </p:nvCxnSpPr>
        <p:spPr>
          <a:xfrm flipH="1" rot="10800000">
            <a:off x="4970920" y="3440679"/>
            <a:ext cx="390900" cy="306000"/>
          </a:xfrm>
          <a:prstGeom prst="straightConnector1">
            <a:avLst/>
          </a:prstGeom>
          <a:noFill/>
          <a:ln cap="flat" cmpd="sng" w="28575">
            <a:solidFill>
              <a:srgbClr val="1155CC"/>
            </a:solidFill>
            <a:prstDash val="solid"/>
            <a:round/>
            <a:headEnd len="lg" w="lg" type="none"/>
            <a:tailEnd len="lg" w="lg" type="none"/>
          </a:ln>
        </p:spPr>
      </p:cxnSp>
      <p:cxnSp>
        <p:nvCxnSpPr>
          <p:cNvPr id="146" name="Shape 146"/>
          <p:cNvCxnSpPr>
            <a:stCxn id="142" idx="6"/>
            <a:endCxn id="143" idx="2"/>
          </p:cNvCxnSpPr>
          <p:nvPr/>
        </p:nvCxnSpPr>
        <p:spPr>
          <a:xfrm>
            <a:off x="6377005" y="3165475"/>
            <a:ext cx="1012200" cy="0"/>
          </a:xfrm>
          <a:prstGeom prst="straightConnector1">
            <a:avLst/>
          </a:prstGeom>
          <a:noFill/>
          <a:ln cap="flat" cmpd="sng" w="28575">
            <a:solidFill>
              <a:srgbClr val="1155CC"/>
            </a:solidFill>
            <a:prstDash val="solid"/>
            <a:round/>
            <a:headEnd len="lg" w="lg" type="none"/>
            <a:tailEnd len="lg" w="lg" type="triangle"/>
          </a:ln>
        </p:spPr>
      </p:cxnSp>
      <p:sp>
        <p:nvSpPr>
          <p:cNvPr id="147" name="Shape 147"/>
          <p:cNvSpPr txBox="1"/>
          <p:nvPr/>
        </p:nvSpPr>
        <p:spPr>
          <a:xfrm>
            <a:off x="5235950" y="2827185"/>
            <a:ext cx="1175400" cy="689400"/>
          </a:xfrm>
          <a:prstGeom prst="rect">
            <a:avLst/>
          </a:prstGeom>
          <a:noFill/>
          <a:ln>
            <a:noFill/>
          </a:ln>
        </p:spPr>
        <p:txBody>
          <a:bodyPr anchorCtr="0" anchor="ctr" bIns="91425" lIns="91425" rIns="91425" wrap="square" tIns="91425">
            <a:noAutofit/>
          </a:bodyPr>
          <a:lstStyle/>
          <a:p>
            <a:pPr lvl="0" rtl="0" algn="ctr">
              <a:spcBef>
                <a:spcPts val="0"/>
              </a:spcBef>
              <a:buNone/>
            </a:pPr>
            <a:r>
              <a:rPr lang="es" sz="1200">
                <a:latin typeface="Montserrat"/>
                <a:ea typeface="Montserrat"/>
                <a:cs typeface="Montserrat"/>
                <a:sym typeface="Montserrat"/>
              </a:rPr>
              <a:t>Classifier</a:t>
            </a:r>
          </a:p>
        </p:txBody>
      </p:sp>
      <p:sp>
        <p:nvSpPr>
          <p:cNvPr id="148" name="Shape 148"/>
          <p:cNvSpPr txBox="1"/>
          <p:nvPr/>
        </p:nvSpPr>
        <p:spPr>
          <a:xfrm>
            <a:off x="7390900" y="2827174"/>
            <a:ext cx="1106700" cy="653100"/>
          </a:xfrm>
          <a:prstGeom prst="rect">
            <a:avLst/>
          </a:prstGeom>
          <a:noFill/>
          <a:ln>
            <a:noFill/>
          </a:ln>
        </p:spPr>
        <p:txBody>
          <a:bodyPr anchorCtr="0" anchor="ctr" bIns="91425" lIns="91425" rIns="91425" wrap="square" tIns="91425">
            <a:noAutofit/>
          </a:bodyPr>
          <a:lstStyle/>
          <a:p>
            <a:pPr lvl="0" rtl="0" algn="ctr">
              <a:spcBef>
                <a:spcPts val="0"/>
              </a:spcBef>
              <a:buNone/>
            </a:pPr>
            <a:r>
              <a:rPr lang="es" sz="1200">
                <a:latin typeface="Montserrat"/>
                <a:ea typeface="Montserrat"/>
                <a:cs typeface="Montserrat"/>
                <a:sym typeface="Montserrat"/>
              </a:rPr>
              <a:t>Application</a:t>
            </a:r>
          </a:p>
        </p:txBody>
      </p:sp>
      <p:sp>
        <p:nvSpPr>
          <p:cNvPr id="149" name="Shape 149"/>
          <p:cNvSpPr txBox="1"/>
          <p:nvPr/>
        </p:nvSpPr>
        <p:spPr>
          <a:xfrm>
            <a:off x="311700" y="140225"/>
            <a:ext cx="8520600" cy="572700"/>
          </a:xfrm>
          <a:prstGeom prst="rect">
            <a:avLst/>
          </a:prstGeom>
          <a:noFill/>
          <a:ln>
            <a:noFill/>
          </a:ln>
        </p:spPr>
        <p:txBody>
          <a:bodyPr anchorCtr="0" anchor="ctr" bIns="91425" lIns="91425" rIns="91425" wrap="square" tIns="91425">
            <a:noAutofit/>
          </a:bodyPr>
          <a:lstStyle/>
          <a:p>
            <a:pPr lvl="0" rtl="0" algn="ctr">
              <a:spcBef>
                <a:spcPts val="0"/>
              </a:spcBef>
              <a:buNone/>
            </a:pPr>
            <a:r>
              <a:rPr b="1" lang="es" sz="2400">
                <a:solidFill>
                  <a:srgbClr val="323232"/>
                </a:solidFill>
                <a:latin typeface="Montserrat"/>
                <a:ea typeface="Montserrat"/>
                <a:cs typeface="Montserrat"/>
                <a:sym typeface="Montserrat"/>
              </a:rPr>
              <a:t>VISUAL RECOGNITION - HOW IT WORKS</a:t>
            </a:r>
          </a:p>
        </p:txBody>
      </p:sp>
      <p:sp>
        <p:nvSpPr>
          <p:cNvPr id="150" name="Shape 150"/>
          <p:cNvSpPr txBox="1"/>
          <p:nvPr/>
        </p:nvSpPr>
        <p:spPr>
          <a:xfrm>
            <a:off x="7133799" y="1570175"/>
            <a:ext cx="1438200" cy="445800"/>
          </a:xfrm>
          <a:prstGeom prst="rect">
            <a:avLst/>
          </a:prstGeom>
          <a:noFill/>
          <a:ln>
            <a:noFill/>
          </a:ln>
        </p:spPr>
        <p:txBody>
          <a:bodyPr anchorCtr="0" anchor="ctr" bIns="91425" lIns="91425" rIns="91425" wrap="square" tIns="91425">
            <a:noAutofit/>
          </a:bodyPr>
          <a:lstStyle/>
          <a:p>
            <a:pPr lvl="0" rtl="0" algn="l">
              <a:spcBef>
                <a:spcPts val="0"/>
              </a:spcBef>
              <a:buNone/>
            </a:pPr>
            <a:r>
              <a:rPr lang="es" sz="1200">
                <a:solidFill>
                  <a:srgbClr val="595959"/>
                </a:solidFill>
                <a:latin typeface="Montserrat"/>
                <a:ea typeface="Montserrat"/>
                <a:cs typeface="Montserrat"/>
                <a:sym typeface="Montserrat"/>
              </a:rPr>
              <a:t>Object &amp; scene recognition</a:t>
            </a:r>
          </a:p>
        </p:txBody>
      </p:sp>
      <p:cxnSp>
        <p:nvCxnSpPr>
          <p:cNvPr id="151" name="Shape 151"/>
          <p:cNvCxnSpPr>
            <a:stCxn id="150" idx="1"/>
          </p:cNvCxnSpPr>
          <p:nvPr/>
        </p:nvCxnSpPr>
        <p:spPr>
          <a:xfrm flipH="1">
            <a:off x="6199899" y="1793075"/>
            <a:ext cx="933900" cy="1020600"/>
          </a:xfrm>
          <a:prstGeom prst="straightConnector1">
            <a:avLst/>
          </a:prstGeom>
          <a:noFill/>
          <a:ln cap="flat" cmpd="sng" w="9525">
            <a:solidFill>
              <a:srgbClr val="595959"/>
            </a:solidFill>
            <a:prstDash val="solid"/>
            <a:round/>
            <a:headEnd len="lg" w="lg" type="none"/>
            <a:tailEnd len="lg" w="lg" type="triangle"/>
          </a:ln>
        </p:spPr>
      </p:cxnSp>
      <p:sp>
        <p:nvSpPr>
          <p:cNvPr id="152" name="Shape 152"/>
          <p:cNvSpPr txBox="1"/>
          <p:nvPr/>
        </p:nvSpPr>
        <p:spPr>
          <a:xfrm>
            <a:off x="3752850" y="1802725"/>
            <a:ext cx="2511000" cy="334200"/>
          </a:xfrm>
          <a:prstGeom prst="rect">
            <a:avLst/>
          </a:prstGeom>
          <a:noFill/>
          <a:ln>
            <a:noFill/>
          </a:ln>
        </p:spPr>
        <p:txBody>
          <a:bodyPr anchorCtr="0" anchor="ctr" bIns="91425" lIns="91425" rIns="91425" wrap="square" tIns="91425">
            <a:noAutofit/>
          </a:bodyPr>
          <a:lstStyle/>
          <a:p>
            <a:pPr lvl="0" rtl="0">
              <a:spcBef>
                <a:spcPts val="0"/>
              </a:spcBef>
              <a:buNone/>
            </a:pPr>
            <a:r>
              <a:rPr lang="es" sz="1200">
                <a:solidFill>
                  <a:srgbClr val="CCCCCC"/>
                </a:solidFill>
                <a:latin typeface="Montserrat"/>
                <a:ea typeface="Montserrat"/>
                <a:cs typeface="Montserrat"/>
                <a:sym typeface="Montserrat"/>
              </a:rPr>
              <a:t>Visual Recognition</a:t>
            </a:r>
          </a:p>
        </p:txBody>
      </p:sp>
      <p:sp>
        <p:nvSpPr>
          <p:cNvPr id="153" name="Shape 153"/>
          <p:cNvSpPr/>
          <p:nvPr/>
        </p:nvSpPr>
        <p:spPr>
          <a:xfrm rot="10800000">
            <a:off x="703800" y="1793075"/>
            <a:ext cx="2541600" cy="2541600"/>
          </a:xfrm>
          <a:prstGeom prst="pie">
            <a:avLst>
              <a:gd fmla="val 0" name="adj1"/>
              <a:gd fmla="val 16200000" name="adj2"/>
            </a:avLst>
          </a:prstGeom>
          <a:solidFill>
            <a:srgbClr val="FFF2CC"/>
          </a:solidFill>
          <a:ln cap="flat" cmpd="sng" w="9525">
            <a:solidFill>
              <a:srgbClr val="FFD96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4" name="Shape 154"/>
          <p:cNvSpPr/>
          <p:nvPr/>
        </p:nvSpPr>
        <p:spPr>
          <a:xfrm flipH="1" rot="10800000">
            <a:off x="703800" y="1793075"/>
            <a:ext cx="2541600" cy="2541600"/>
          </a:xfrm>
          <a:prstGeom prst="pie">
            <a:avLst>
              <a:gd fmla="val 0" name="adj1"/>
              <a:gd fmla="val 16200000" name="adj2"/>
            </a:avLst>
          </a:prstGeom>
          <a:solidFill>
            <a:srgbClr val="CFE2F3"/>
          </a:solidFill>
          <a:ln cap="flat" cmpd="sng" w="9525">
            <a:solidFill>
              <a:srgbClr val="6FA8D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5" name="Shape 155"/>
          <p:cNvSpPr txBox="1"/>
          <p:nvPr/>
        </p:nvSpPr>
        <p:spPr>
          <a:xfrm>
            <a:off x="1982050" y="3329575"/>
            <a:ext cx="1029300" cy="509100"/>
          </a:xfrm>
          <a:prstGeom prst="rect">
            <a:avLst/>
          </a:prstGeom>
          <a:noFill/>
          <a:ln>
            <a:noFill/>
          </a:ln>
        </p:spPr>
        <p:txBody>
          <a:bodyPr anchorCtr="0" anchor="ctr" bIns="91425" lIns="91425" rIns="91425" wrap="square" tIns="91425">
            <a:noAutofit/>
          </a:bodyPr>
          <a:lstStyle/>
          <a:p>
            <a:pPr lvl="0" rtl="0" algn="ctr">
              <a:spcBef>
                <a:spcPts val="0"/>
              </a:spcBef>
              <a:buNone/>
            </a:pPr>
            <a:r>
              <a:rPr lang="es" sz="1200">
                <a:solidFill>
                  <a:srgbClr val="000000"/>
                </a:solidFill>
                <a:latin typeface="Montserrat"/>
                <a:ea typeface="Montserrat"/>
                <a:cs typeface="Montserrat"/>
                <a:sym typeface="Montserrat"/>
              </a:rPr>
              <a:t>Training</a:t>
            </a:r>
          </a:p>
        </p:txBody>
      </p:sp>
      <p:sp>
        <p:nvSpPr>
          <p:cNvPr id="156" name="Shape 156"/>
          <p:cNvSpPr txBox="1"/>
          <p:nvPr/>
        </p:nvSpPr>
        <p:spPr>
          <a:xfrm>
            <a:off x="1072050" y="2378400"/>
            <a:ext cx="1805100" cy="386700"/>
          </a:xfrm>
          <a:prstGeom prst="rect">
            <a:avLst/>
          </a:prstGeom>
          <a:noFill/>
          <a:ln>
            <a:noFill/>
          </a:ln>
        </p:spPr>
        <p:txBody>
          <a:bodyPr anchorCtr="0" anchor="ctr" bIns="91425" lIns="91425" rIns="91425" wrap="square" tIns="91425">
            <a:noAutofit/>
          </a:bodyPr>
          <a:lstStyle/>
          <a:p>
            <a:pPr lvl="0" rtl="0" algn="ctr">
              <a:spcBef>
                <a:spcPts val="0"/>
              </a:spcBef>
              <a:buNone/>
            </a:pPr>
            <a:r>
              <a:rPr lang="es" sz="1200">
                <a:solidFill>
                  <a:srgbClr val="000000"/>
                </a:solidFill>
                <a:latin typeface="Montserrat"/>
                <a:ea typeface="Montserrat"/>
                <a:cs typeface="Montserrat"/>
                <a:sym typeface="Montserrat"/>
              </a:rPr>
              <a:t>Images</a:t>
            </a:r>
          </a:p>
        </p:txBody>
      </p:sp>
      <p:sp>
        <p:nvSpPr>
          <p:cNvPr id="157" name="Shape 157"/>
          <p:cNvSpPr txBox="1"/>
          <p:nvPr/>
        </p:nvSpPr>
        <p:spPr>
          <a:xfrm>
            <a:off x="385975" y="712925"/>
            <a:ext cx="8186100" cy="6894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Clr>
                <a:schemeClr val="dk1"/>
              </a:buClr>
              <a:buFont typeface="Arial"/>
              <a:buNone/>
            </a:pPr>
            <a:r>
              <a:rPr lang="es">
                <a:solidFill>
                  <a:schemeClr val="dk2"/>
                </a:solidFill>
                <a:latin typeface="Montserrat"/>
                <a:ea typeface="Montserrat"/>
                <a:cs typeface="Montserrat"/>
                <a:sym typeface="Montserrat"/>
              </a:rPr>
              <a:t>An intelligent visual recognition service that automatically analyzes and </a:t>
            </a:r>
            <a:r>
              <a:rPr lang="es">
                <a:solidFill>
                  <a:srgbClr val="CC0000"/>
                </a:solidFill>
                <a:latin typeface="Montserrat"/>
                <a:ea typeface="Montserrat"/>
                <a:cs typeface="Montserrat"/>
                <a:sym typeface="Montserrat"/>
              </a:rPr>
              <a:t>identifies objects and scenes</a:t>
            </a:r>
            <a:r>
              <a:rPr lang="es">
                <a:solidFill>
                  <a:schemeClr val="dk2"/>
                </a:solidFill>
                <a:latin typeface="Montserrat"/>
                <a:ea typeface="Montserrat"/>
                <a:cs typeface="Montserrat"/>
                <a:sym typeface="Montserrat"/>
              </a:rPr>
              <a:t> in image files (video, etc.).</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Shape 16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3" name="Shape 163"/>
          <p:cNvSpPr txBox="1"/>
          <p:nvPr/>
        </p:nvSpPr>
        <p:spPr>
          <a:xfrm>
            <a:off x="6269325" y="2040750"/>
            <a:ext cx="2423400" cy="659400"/>
          </a:xfrm>
          <a:prstGeom prst="rect">
            <a:avLst/>
          </a:prstGeom>
          <a:noFill/>
          <a:ln>
            <a:noFill/>
          </a:ln>
        </p:spPr>
        <p:txBody>
          <a:bodyPr anchorCtr="0" anchor="t" bIns="91425" lIns="91425" rIns="91425" wrap="square" tIns="91425">
            <a:noAutofit/>
          </a:bodyPr>
          <a:lstStyle/>
          <a:p>
            <a:pPr lvl="0" rtl="0">
              <a:spcBef>
                <a:spcPts val="0"/>
              </a:spcBef>
              <a:buNone/>
            </a:pPr>
            <a:r>
              <a:rPr lang="es" sz="4800">
                <a:solidFill>
                  <a:schemeClr val="lt1"/>
                </a:solidFill>
                <a:latin typeface="Roboto"/>
                <a:ea typeface="Roboto"/>
                <a:cs typeface="Roboto"/>
                <a:sym typeface="Roboto"/>
              </a:rPr>
              <a:t>DEMO</a:t>
            </a:r>
          </a:p>
        </p:txBody>
      </p:sp>
      <p:sp>
        <p:nvSpPr>
          <p:cNvPr id="164" name="Shape 164"/>
          <p:cNvSpPr txBox="1"/>
          <p:nvPr/>
        </p:nvSpPr>
        <p:spPr>
          <a:xfrm>
            <a:off x="5153475" y="1291350"/>
            <a:ext cx="3721500" cy="6594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b="1" lang="es" sz="1800">
                <a:solidFill>
                  <a:srgbClr val="FEFEFE"/>
                </a:solidFill>
              </a:rPr>
              <a:t>Vision therapeutic application game for children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Shape 169"/>
          <p:cNvPicPr preferRelativeResize="0"/>
          <p:nvPr/>
        </p:nvPicPr>
        <p:blipFill>
          <a:blip r:embed="rId3">
            <a:alphaModFix/>
          </a:blip>
          <a:stretch>
            <a:fillRect/>
          </a:stretch>
        </p:blipFill>
        <p:spPr>
          <a:xfrm>
            <a:off x="1441075" y="152400"/>
            <a:ext cx="6261846"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subTitle"/>
          </p:nvPr>
        </p:nvSpPr>
        <p:spPr>
          <a:xfrm>
            <a:off x="4988325" y="194575"/>
            <a:ext cx="4045200" cy="4559700"/>
          </a:xfrm>
          <a:prstGeom prst="rect">
            <a:avLst/>
          </a:prstGeom>
        </p:spPr>
        <p:txBody>
          <a:bodyPr anchorCtr="0" anchor="t" bIns="91425" lIns="91425" rIns="91425" wrap="square" tIns="91425">
            <a:noAutofit/>
          </a:bodyPr>
          <a:lstStyle/>
          <a:p>
            <a:pPr lvl="0" rtl="0" algn="l">
              <a:lnSpc>
                <a:spcPct val="116666"/>
              </a:lnSpc>
              <a:spcBef>
                <a:spcPts val="0"/>
              </a:spcBef>
              <a:buNone/>
            </a:pPr>
            <a:r>
              <a:rPr b="1" lang="es" sz="2250">
                <a:solidFill>
                  <a:srgbClr val="434343"/>
                </a:solidFill>
                <a:latin typeface="Montserrat"/>
                <a:ea typeface="Montserrat"/>
                <a:cs typeface="Montserrat"/>
                <a:sym typeface="Montserrat"/>
              </a:rPr>
              <a:t>Transform your customer experience with bots</a:t>
            </a:r>
          </a:p>
          <a:p>
            <a:pPr lvl="0" rtl="0" algn="l">
              <a:lnSpc>
                <a:spcPct val="116666"/>
              </a:lnSpc>
              <a:spcBef>
                <a:spcPts val="0"/>
              </a:spcBef>
              <a:buClr>
                <a:schemeClr val="dk1"/>
              </a:buClr>
              <a:buSzPct val="47826"/>
              <a:buFont typeface="Arial"/>
              <a:buNone/>
            </a:pPr>
            <a:r>
              <a:t/>
            </a:r>
            <a:endParaRPr b="1" sz="2250">
              <a:solidFill>
                <a:srgbClr val="323232"/>
              </a:solidFill>
              <a:latin typeface="Montserrat"/>
              <a:ea typeface="Montserrat"/>
              <a:cs typeface="Montserrat"/>
              <a:sym typeface="Montserrat"/>
            </a:endParaRPr>
          </a:p>
          <a:p>
            <a:pPr lvl="0" rtl="0" algn="l">
              <a:lnSpc>
                <a:spcPct val="135000"/>
              </a:lnSpc>
              <a:spcBef>
                <a:spcPts val="0"/>
              </a:spcBef>
              <a:buClr>
                <a:schemeClr val="dk1"/>
              </a:buClr>
              <a:buSzPct val="73333"/>
              <a:buFont typeface="Arial"/>
              <a:buNone/>
            </a:pPr>
            <a:r>
              <a:rPr lang="es" sz="1500">
                <a:solidFill>
                  <a:srgbClr val="323232"/>
                </a:solidFill>
                <a:latin typeface="Montserrat"/>
                <a:ea typeface="Montserrat"/>
                <a:cs typeface="Montserrat"/>
                <a:sym typeface="Montserrat"/>
              </a:rPr>
              <a:t>Chatbots are an essential way to let users interact with organizations. They speak the same language we do, can answer questions and offer support at a moment's notice. By adding a natural language interface to your app, website or device or even to messaging apps and social channels, bots can break down the barriers to fast, efficient customer communications.</a:t>
            </a:r>
          </a:p>
          <a:p>
            <a:pPr lvl="0" algn="l">
              <a:spcBef>
                <a:spcPts val="0"/>
              </a:spcBef>
              <a:buNone/>
            </a:pPr>
            <a:r>
              <a:t/>
            </a:r>
            <a:endParaRPr sz="1200">
              <a:latin typeface="Montserrat"/>
              <a:ea typeface="Montserrat"/>
              <a:cs typeface="Montserrat"/>
              <a:sym typeface="Montserrat"/>
            </a:endParaRPr>
          </a:p>
        </p:txBody>
      </p:sp>
      <p:pic>
        <p:nvPicPr>
          <p:cNvPr id="175" name="Shape 175"/>
          <p:cNvPicPr preferRelativeResize="0"/>
          <p:nvPr/>
        </p:nvPicPr>
        <p:blipFill>
          <a:blip r:embed="rId3">
            <a:alphaModFix/>
          </a:blip>
          <a:stretch>
            <a:fillRect/>
          </a:stretch>
        </p:blipFill>
        <p:spPr>
          <a:xfrm>
            <a:off x="135370" y="2646600"/>
            <a:ext cx="4435282" cy="2496899"/>
          </a:xfrm>
          <a:prstGeom prst="rect">
            <a:avLst/>
          </a:prstGeom>
          <a:noFill/>
          <a:ln>
            <a:noFill/>
          </a:ln>
        </p:spPr>
      </p:pic>
      <p:sp>
        <p:nvSpPr>
          <p:cNvPr id="176" name="Shape 176"/>
          <p:cNvSpPr txBox="1"/>
          <p:nvPr/>
        </p:nvSpPr>
        <p:spPr>
          <a:xfrm>
            <a:off x="1390652" y="194575"/>
            <a:ext cx="2407800" cy="4230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45833"/>
              <a:buFont typeface="Arial"/>
              <a:buNone/>
            </a:pPr>
            <a:r>
              <a:rPr b="1" lang="es" sz="2400">
                <a:solidFill>
                  <a:srgbClr val="434343"/>
                </a:solidFill>
                <a:latin typeface="Montserrat"/>
                <a:ea typeface="Montserrat"/>
                <a:cs typeface="Montserrat"/>
                <a:sym typeface="Montserrat"/>
              </a:rPr>
              <a:t>CHATBOT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Shape 181"/>
          <p:cNvPicPr preferRelativeResize="0"/>
          <p:nvPr/>
        </p:nvPicPr>
        <p:blipFill>
          <a:blip r:embed="rId3">
            <a:alphaModFix/>
          </a:blip>
          <a:stretch>
            <a:fillRect/>
          </a:stretch>
        </p:blipFill>
        <p:spPr>
          <a:xfrm>
            <a:off x="820025" y="152400"/>
            <a:ext cx="6828513" cy="4838699"/>
          </a:xfrm>
          <a:prstGeom prst="rect">
            <a:avLst/>
          </a:prstGeom>
          <a:noFill/>
          <a:ln>
            <a:noFill/>
          </a:ln>
        </p:spPr>
      </p:pic>
      <p:sp>
        <p:nvSpPr>
          <p:cNvPr id="182" name="Shape 182"/>
          <p:cNvSpPr txBox="1"/>
          <p:nvPr/>
        </p:nvSpPr>
        <p:spPr>
          <a:xfrm>
            <a:off x="4176475" y="938075"/>
            <a:ext cx="2423400" cy="659400"/>
          </a:xfrm>
          <a:prstGeom prst="rect">
            <a:avLst/>
          </a:prstGeom>
          <a:noFill/>
          <a:ln>
            <a:noFill/>
          </a:ln>
        </p:spPr>
        <p:txBody>
          <a:bodyPr anchorCtr="0" anchor="t" bIns="91425" lIns="91425" rIns="91425" wrap="square" tIns="91425">
            <a:noAutofit/>
          </a:bodyPr>
          <a:lstStyle/>
          <a:p>
            <a:pPr lvl="0" rtl="0">
              <a:spcBef>
                <a:spcPts val="0"/>
              </a:spcBef>
              <a:buNone/>
            </a:pPr>
            <a:r>
              <a:rPr lang="es" sz="4800">
                <a:solidFill>
                  <a:schemeClr val="lt1"/>
                </a:solidFill>
                <a:latin typeface="Roboto"/>
                <a:ea typeface="Roboto"/>
                <a:cs typeface="Roboto"/>
                <a:sym typeface="Roboto"/>
              </a:rPr>
              <a:t>DEMO</a:t>
            </a:r>
          </a:p>
        </p:txBody>
      </p:sp>
      <p:sp>
        <p:nvSpPr>
          <p:cNvPr id="183" name="Shape 183"/>
          <p:cNvSpPr txBox="1"/>
          <p:nvPr/>
        </p:nvSpPr>
        <p:spPr>
          <a:xfrm>
            <a:off x="4437025" y="502575"/>
            <a:ext cx="1902300" cy="6006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b="1" lang="es" sz="1800">
                <a:solidFill>
                  <a:srgbClr val="FEFEFE"/>
                </a:solidFill>
              </a:rPr>
              <a:t>CHATBOT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nvSpPr>
        <p:spPr>
          <a:xfrm>
            <a:off x="155250" y="3298550"/>
            <a:ext cx="8833500" cy="1978800"/>
          </a:xfrm>
          <a:prstGeom prst="rect">
            <a:avLst/>
          </a:prstGeom>
          <a:noFill/>
          <a:ln>
            <a:noFill/>
          </a:ln>
        </p:spPr>
        <p:txBody>
          <a:bodyPr anchorCtr="0" anchor="ctr" bIns="91425" lIns="91425" rIns="91425" wrap="square" tIns="91425">
            <a:noAutofit/>
          </a:bodyPr>
          <a:lstStyle/>
          <a:p>
            <a:pPr indent="-292100" lvl="0" marL="457200" rtl="0">
              <a:lnSpc>
                <a:spcPct val="115000"/>
              </a:lnSpc>
              <a:spcBef>
                <a:spcPts val="0"/>
              </a:spcBef>
              <a:spcAft>
                <a:spcPts val="1200"/>
              </a:spcAft>
              <a:buClr>
                <a:srgbClr val="24292E"/>
              </a:buClr>
              <a:buSzPct val="100000"/>
              <a:buFont typeface="Montserrat"/>
              <a:buAutoNum type="arabicPeriod"/>
            </a:pPr>
            <a:r>
              <a:rPr lang="es" sz="1000">
                <a:solidFill>
                  <a:srgbClr val="24292E"/>
                </a:solidFill>
                <a:latin typeface="Montserrat"/>
                <a:ea typeface="Montserrat"/>
                <a:cs typeface="Montserrat"/>
                <a:sym typeface="Montserrat"/>
              </a:rPr>
              <a:t>The FAQ documents are added to the System Cloud collection Machine learning algorithms.</a:t>
            </a:r>
          </a:p>
          <a:p>
            <a:pPr indent="-292100" lvl="0" marL="457200" rtl="0">
              <a:lnSpc>
                <a:spcPct val="115000"/>
              </a:lnSpc>
              <a:spcBef>
                <a:spcPts val="300"/>
              </a:spcBef>
              <a:spcAft>
                <a:spcPts val="1200"/>
              </a:spcAft>
              <a:buClr>
                <a:srgbClr val="24292E"/>
              </a:buClr>
              <a:buSzPct val="100000"/>
              <a:buFont typeface="Montserrat"/>
              <a:buAutoNum type="arabicPeriod"/>
            </a:pPr>
            <a:r>
              <a:rPr lang="es" sz="1000">
                <a:solidFill>
                  <a:srgbClr val="24292E"/>
                </a:solidFill>
                <a:latin typeface="Montserrat"/>
                <a:ea typeface="Montserrat"/>
                <a:cs typeface="Montserrat"/>
                <a:sym typeface="Montserrat"/>
              </a:rPr>
              <a:t>The user interacts with a chatbot via the app UI.</a:t>
            </a:r>
          </a:p>
          <a:p>
            <a:pPr indent="-292100" lvl="0" marL="457200" rtl="0">
              <a:lnSpc>
                <a:spcPct val="115000"/>
              </a:lnSpc>
              <a:spcBef>
                <a:spcPts val="300"/>
              </a:spcBef>
              <a:spcAft>
                <a:spcPts val="1200"/>
              </a:spcAft>
              <a:buClr>
                <a:srgbClr val="24292E"/>
              </a:buClr>
              <a:buSzPct val="100000"/>
              <a:buFont typeface="Montserrat"/>
              <a:buAutoNum type="arabicPeriod"/>
            </a:pPr>
            <a:r>
              <a:rPr lang="es" sz="1000">
                <a:solidFill>
                  <a:srgbClr val="24292E"/>
                </a:solidFill>
                <a:latin typeface="Montserrat"/>
                <a:ea typeface="Montserrat"/>
                <a:cs typeface="Montserrat"/>
                <a:sym typeface="Montserrat"/>
              </a:rPr>
              <a:t>User input is processed with Tone Analyzer to detect anger. An anger score is added to the context.</a:t>
            </a:r>
          </a:p>
          <a:p>
            <a:pPr indent="-292100" lvl="0" marL="457200" rtl="0">
              <a:lnSpc>
                <a:spcPct val="115000"/>
              </a:lnSpc>
              <a:spcBef>
                <a:spcPts val="300"/>
              </a:spcBef>
              <a:spcAft>
                <a:spcPts val="1200"/>
              </a:spcAft>
              <a:buClr>
                <a:srgbClr val="24292E"/>
              </a:buClr>
              <a:buSzPct val="100000"/>
              <a:buFont typeface="Montserrat"/>
              <a:buAutoNum type="arabicPeriod"/>
            </a:pPr>
            <a:r>
              <a:rPr lang="es" sz="1000">
                <a:solidFill>
                  <a:srgbClr val="24292E"/>
                </a:solidFill>
                <a:latin typeface="Montserrat"/>
                <a:ea typeface="Montserrat"/>
                <a:cs typeface="Montserrat"/>
                <a:sym typeface="Montserrat"/>
              </a:rPr>
              <a:t>User input is processed with Natural Language Understanding (NLU). The context is enriched with NLU-detected entities and keywords (e.g., a location).</a:t>
            </a:r>
          </a:p>
          <a:p>
            <a:pPr indent="-292100" lvl="0" marL="457200" rtl="0">
              <a:lnSpc>
                <a:spcPct val="115000"/>
              </a:lnSpc>
              <a:spcBef>
                <a:spcPts val="300"/>
              </a:spcBef>
              <a:spcAft>
                <a:spcPts val="1200"/>
              </a:spcAft>
              <a:buClr>
                <a:srgbClr val="24292E"/>
              </a:buClr>
              <a:buSzPct val="100000"/>
              <a:buFont typeface="Montserrat"/>
              <a:buAutoNum type="arabicPeriod"/>
            </a:pPr>
            <a:r>
              <a:rPr lang="es" sz="1000">
                <a:solidFill>
                  <a:srgbClr val="24292E"/>
                </a:solidFill>
                <a:latin typeface="Montserrat"/>
                <a:ea typeface="Montserrat"/>
                <a:cs typeface="Montserrat"/>
                <a:sym typeface="Montserrat"/>
              </a:rPr>
              <a:t>The input and enriched context is sent to conversation service. Conversation recognizes intent, entities and dialog paths. It responds with a reply and/or action.</a:t>
            </a:r>
          </a:p>
          <a:p>
            <a:pPr indent="-292100" lvl="0" marL="457200" rtl="0">
              <a:lnSpc>
                <a:spcPct val="115000"/>
              </a:lnSpc>
              <a:spcBef>
                <a:spcPts val="300"/>
              </a:spcBef>
              <a:spcAft>
                <a:spcPts val="1200"/>
              </a:spcAft>
              <a:buClr>
                <a:srgbClr val="24292E"/>
              </a:buClr>
              <a:buSzPct val="100000"/>
              <a:buFont typeface="Montserrat"/>
              <a:buAutoNum type="arabicPeriod"/>
            </a:pPr>
            <a:r>
              <a:rPr lang="es" sz="1000">
                <a:solidFill>
                  <a:srgbClr val="24292E"/>
                </a:solidFill>
                <a:latin typeface="Montserrat"/>
                <a:ea typeface="Montserrat"/>
                <a:cs typeface="Montserrat"/>
                <a:sym typeface="Montserrat"/>
              </a:rPr>
              <a:t>A requested action is performed by the app. This may include one of the following:</a:t>
            </a:r>
          </a:p>
          <a:p>
            <a:pPr indent="-292100" lvl="1" marL="914400" rtl="0">
              <a:lnSpc>
                <a:spcPct val="115000"/>
              </a:lnSpc>
              <a:spcBef>
                <a:spcPts val="300"/>
              </a:spcBef>
              <a:spcAft>
                <a:spcPts val="1200"/>
              </a:spcAft>
              <a:buClr>
                <a:srgbClr val="24292E"/>
              </a:buClr>
              <a:buSzPct val="100000"/>
              <a:buFont typeface="Montserrat"/>
              <a:buChar char="○"/>
            </a:pPr>
            <a:r>
              <a:rPr lang="es" sz="1000">
                <a:solidFill>
                  <a:srgbClr val="24292E"/>
                </a:solidFill>
                <a:latin typeface="Montserrat"/>
                <a:ea typeface="Montserrat"/>
                <a:cs typeface="Montserrat"/>
                <a:sym typeface="Montserrat"/>
              </a:rPr>
              <a:t>Lookup additional information from Essilor services to append to the reply</a:t>
            </a:r>
          </a:p>
          <a:p>
            <a:pPr indent="-292100" lvl="1" marL="914400" rtl="0">
              <a:lnSpc>
                <a:spcPct val="115000"/>
              </a:lnSpc>
              <a:spcBef>
                <a:spcPts val="600"/>
              </a:spcBef>
              <a:spcAft>
                <a:spcPts val="1200"/>
              </a:spcAft>
              <a:buClr>
                <a:srgbClr val="24292E"/>
              </a:buClr>
              <a:buSzPct val="100000"/>
              <a:buFont typeface="Montserrat"/>
              <a:buChar char="○"/>
            </a:pPr>
            <a:r>
              <a:rPr lang="es" sz="1000">
                <a:solidFill>
                  <a:srgbClr val="24292E"/>
                </a:solidFill>
                <a:latin typeface="Montserrat"/>
                <a:ea typeface="Montserrat"/>
                <a:cs typeface="Montserrat"/>
                <a:sym typeface="Montserrat"/>
              </a:rPr>
              <a:t>Use Cloud System to reply with an answer from the FAQ documents</a:t>
            </a:r>
          </a:p>
          <a:p>
            <a:pPr lvl="0" marR="101600" rtl="0">
              <a:lnSpc>
                <a:spcPct val="115000"/>
              </a:lnSpc>
              <a:spcBef>
                <a:spcPts val="0"/>
              </a:spcBef>
              <a:spcAft>
                <a:spcPts val="800"/>
              </a:spcAft>
              <a:buNone/>
            </a:pPr>
            <a:r>
              <a:t/>
            </a:r>
            <a:endParaRPr sz="1100">
              <a:solidFill>
                <a:srgbClr val="323232"/>
              </a:solidFill>
              <a:highlight>
                <a:srgbClr val="FFFFFF"/>
              </a:highlight>
              <a:latin typeface="Montserrat"/>
              <a:ea typeface="Montserrat"/>
              <a:cs typeface="Montserrat"/>
              <a:sym typeface="Montserrat"/>
            </a:endParaRPr>
          </a:p>
        </p:txBody>
      </p:sp>
      <p:pic>
        <p:nvPicPr>
          <p:cNvPr id="189" name="Shape 189"/>
          <p:cNvPicPr preferRelativeResize="0"/>
          <p:nvPr/>
        </p:nvPicPr>
        <p:blipFill>
          <a:blip r:embed="rId3">
            <a:alphaModFix/>
          </a:blip>
          <a:stretch>
            <a:fillRect/>
          </a:stretch>
        </p:blipFill>
        <p:spPr>
          <a:xfrm>
            <a:off x="931337" y="228600"/>
            <a:ext cx="6365281" cy="27855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Shape 194"/>
          <p:cNvPicPr preferRelativeResize="0"/>
          <p:nvPr/>
        </p:nvPicPr>
        <p:blipFill>
          <a:blip r:embed="rId3">
            <a:alphaModFix/>
          </a:blip>
          <a:stretch>
            <a:fillRect/>
          </a:stretch>
        </p:blipFill>
        <p:spPr>
          <a:xfrm>
            <a:off x="152400" y="152400"/>
            <a:ext cx="8839200" cy="48017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Shape 199"/>
          <p:cNvPicPr preferRelativeResize="0"/>
          <p:nvPr/>
        </p:nvPicPr>
        <p:blipFill>
          <a:blip r:embed="rId3">
            <a:alphaModFix/>
          </a:blip>
          <a:stretch>
            <a:fillRect/>
          </a:stretch>
        </p:blipFill>
        <p:spPr>
          <a:xfrm>
            <a:off x="152400" y="152400"/>
            <a:ext cx="8839200" cy="47971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Shape 204"/>
          <p:cNvPicPr preferRelativeResize="0"/>
          <p:nvPr/>
        </p:nvPicPr>
        <p:blipFill>
          <a:blip r:embed="rId3">
            <a:alphaModFix/>
          </a:blip>
          <a:stretch>
            <a:fillRect/>
          </a:stretch>
        </p:blipFill>
        <p:spPr>
          <a:xfrm>
            <a:off x="1415974" y="349487"/>
            <a:ext cx="6312049" cy="4738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524500"/>
            <a:ext cx="8520600" cy="801300"/>
          </a:xfrm>
          <a:prstGeom prst="rect">
            <a:avLst/>
          </a:prstGeom>
        </p:spPr>
        <p:txBody>
          <a:bodyPr anchorCtr="0" anchor="b" bIns="91425" lIns="91425" rIns="91425" wrap="square" tIns="91425">
            <a:noAutofit/>
          </a:bodyPr>
          <a:lstStyle/>
          <a:p>
            <a:pPr lvl="0" rtl="0">
              <a:spcBef>
                <a:spcPts val="0"/>
              </a:spcBef>
              <a:buNone/>
            </a:pPr>
            <a:r>
              <a:rPr lang="es" sz="3600"/>
              <a:t>Thanks you for attending!</a:t>
            </a:r>
          </a:p>
        </p:txBody>
      </p:sp>
      <p:sp>
        <p:nvSpPr>
          <p:cNvPr id="210" name="Shape 210"/>
          <p:cNvSpPr txBox="1"/>
          <p:nvPr>
            <p:ph idx="1" type="body"/>
          </p:nvPr>
        </p:nvSpPr>
        <p:spPr>
          <a:xfrm>
            <a:off x="311700" y="1533403"/>
            <a:ext cx="8520600" cy="2510400"/>
          </a:xfrm>
          <a:prstGeom prst="rect">
            <a:avLst/>
          </a:prstGeom>
        </p:spPr>
        <p:txBody>
          <a:bodyPr anchorCtr="0" anchor="t" bIns="91425" lIns="91425" rIns="91425" wrap="square" tIns="91425">
            <a:noAutofit/>
          </a:bodyPr>
          <a:lstStyle/>
          <a:p>
            <a:pPr lvl="0" rtl="0">
              <a:spcBef>
                <a:spcPts val="0"/>
              </a:spcBef>
              <a:buNone/>
            </a:pPr>
            <a:r>
              <a:rPr lang="es"/>
              <a:t>Contact</a:t>
            </a:r>
          </a:p>
          <a:p>
            <a:pPr lvl="0" rtl="0">
              <a:spcBef>
                <a:spcPts val="0"/>
              </a:spcBef>
              <a:buNone/>
            </a:pPr>
            <a:r>
              <a:rPr lang="es"/>
              <a:t>Phone: +34 608 837 254</a:t>
            </a:r>
          </a:p>
          <a:p>
            <a:pPr lvl="0" rtl="0">
              <a:spcBef>
                <a:spcPts val="0"/>
              </a:spcBef>
              <a:buNone/>
            </a:pPr>
            <a:r>
              <a:rPr lang="es"/>
              <a:t>Email: </a:t>
            </a:r>
            <a:r>
              <a:rPr lang="es" u="sng">
                <a:solidFill>
                  <a:schemeClr val="hlink"/>
                </a:solidFill>
                <a:hlinkClick r:id="rId3"/>
              </a:rPr>
              <a:t>valveraa@essilor.es</a:t>
            </a:r>
          </a:p>
          <a:p>
            <a:pPr lvl="0" rtl="0">
              <a:spcBef>
                <a:spcPts val="0"/>
              </a:spcBef>
              <a:buNone/>
            </a:pPr>
            <a:r>
              <a:rPr lang="es"/>
              <a:t>Online: https://sites.google.com/essilor.com/creativity/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0" y="0"/>
            <a:ext cx="9144000" cy="5143500"/>
          </a:xfrm>
          <a:prstGeom prst="rect">
            <a:avLst/>
          </a:prstGeom>
          <a:noFill/>
          <a:ln>
            <a:noFill/>
          </a:ln>
        </p:spPr>
      </p:pic>
      <p:sp>
        <p:nvSpPr>
          <p:cNvPr id="62" name="Shape 62"/>
          <p:cNvSpPr txBox="1"/>
          <p:nvPr/>
        </p:nvSpPr>
        <p:spPr>
          <a:xfrm>
            <a:off x="6269325" y="2040750"/>
            <a:ext cx="2423400" cy="659400"/>
          </a:xfrm>
          <a:prstGeom prst="rect">
            <a:avLst/>
          </a:prstGeom>
          <a:noFill/>
          <a:ln>
            <a:noFill/>
          </a:ln>
        </p:spPr>
        <p:txBody>
          <a:bodyPr anchorCtr="0" anchor="t" bIns="91425" lIns="91425" rIns="91425" wrap="square" tIns="91425">
            <a:noAutofit/>
          </a:bodyPr>
          <a:lstStyle/>
          <a:p>
            <a:pPr lvl="0" rtl="0">
              <a:spcBef>
                <a:spcPts val="0"/>
              </a:spcBef>
              <a:buNone/>
            </a:pPr>
            <a:r>
              <a:rPr lang="es" sz="4800">
                <a:solidFill>
                  <a:schemeClr val="lt1"/>
                </a:solidFill>
                <a:latin typeface="Roboto"/>
                <a:ea typeface="Roboto"/>
                <a:cs typeface="Roboto"/>
                <a:sym typeface="Roboto"/>
              </a:rPr>
              <a:t>DEMO</a:t>
            </a:r>
          </a:p>
        </p:txBody>
      </p:sp>
      <p:sp>
        <p:nvSpPr>
          <p:cNvPr id="63" name="Shape 63"/>
          <p:cNvSpPr txBox="1"/>
          <p:nvPr/>
        </p:nvSpPr>
        <p:spPr>
          <a:xfrm>
            <a:off x="6461175" y="1620300"/>
            <a:ext cx="1623000" cy="6006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b="1" lang="es" sz="1800">
                <a:solidFill>
                  <a:srgbClr val="FEFEFE"/>
                </a:solidFill>
              </a:rPr>
              <a:t>WELCOME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1" type="subTitle"/>
          </p:nvPr>
        </p:nvSpPr>
        <p:spPr>
          <a:xfrm>
            <a:off x="311700" y="1216100"/>
            <a:ext cx="8520600" cy="3489000"/>
          </a:xfrm>
          <a:prstGeom prst="rect">
            <a:avLst/>
          </a:prstGeom>
        </p:spPr>
        <p:txBody>
          <a:bodyPr anchorCtr="0" anchor="t" bIns="91425" lIns="91425" rIns="91425" wrap="square" tIns="91425">
            <a:noAutofit/>
          </a:bodyPr>
          <a:lstStyle/>
          <a:p>
            <a:pPr lvl="0" rtl="0" algn="l">
              <a:lnSpc>
                <a:spcPct val="115000"/>
              </a:lnSpc>
              <a:spcBef>
                <a:spcPts val="0"/>
              </a:spcBef>
              <a:spcAft>
                <a:spcPts val="1000"/>
              </a:spcAft>
              <a:buClr>
                <a:schemeClr val="dk1"/>
              </a:buClr>
              <a:buSzPct val="100000"/>
              <a:buFont typeface="Arial"/>
              <a:buNone/>
            </a:pPr>
            <a:r>
              <a:rPr b="1" lang="es" sz="1100">
                <a:solidFill>
                  <a:srgbClr val="6C6C6C"/>
                </a:solidFill>
                <a:latin typeface="Montserrat"/>
                <a:ea typeface="Montserrat"/>
                <a:cs typeface="Montserrat"/>
                <a:sym typeface="Montserrat"/>
              </a:rPr>
              <a:t>ESSI </a:t>
            </a:r>
            <a:r>
              <a:rPr lang="es" sz="1100">
                <a:solidFill>
                  <a:srgbClr val="6C6C6C"/>
                </a:solidFill>
                <a:latin typeface="Montserrat"/>
                <a:ea typeface="Montserrat"/>
                <a:cs typeface="Montserrat"/>
                <a:sym typeface="Montserrat"/>
              </a:rPr>
              <a:t>is a humanoid robot with abilities to see, talk and hear. He interacts with humans in a natural way and he never stops learning. He is a pretty clever colleague and friend.</a:t>
            </a:r>
          </a:p>
          <a:p>
            <a:pPr lvl="0" rtl="0" algn="l">
              <a:lnSpc>
                <a:spcPct val="115000"/>
              </a:lnSpc>
              <a:spcBef>
                <a:spcPts val="0"/>
              </a:spcBef>
              <a:spcAft>
                <a:spcPts val="1000"/>
              </a:spcAft>
              <a:buClr>
                <a:schemeClr val="dk1"/>
              </a:buClr>
              <a:buSzPct val="100000"/>
              <a:buFont typeface="Arial"/>
              <a:buNone/>
            </a:pPr>
            <a:r>
              <a:rPr lang="es" sz="1100">
                <a:solidFill>
                  <a:srgbClr val="6C6C6C"/>
                </a:solidFill>
                <a:latin typeface="Montserrat"/>
                <a:ea typeface="Montserrat"/>
                <a:cs typeface="Montserrat"/>
                <a:sym typeface="Montserrat"/>
              </a:rPr>
              <a:t>Initially, the endgame of the Essilor Virtual Agent work was to demonstrate the accessibility and power of cognitive systems through the cloud-based platform.</a:t>
            </a:r>
          </a:p>
          <a:p>
            <a:pPr lvl="0" rtl="0" algn="l">
              <a:lnSpc>
                <a:spcPct val="115000"/>
              </a:lnSpc>
              <a:spcBef>
                <a:spcPts val="0"/>
              </a:spcBef>
              <a:spcAft>
                <a:spcPts val="1000"/>
              </a:spcAft>
              <a:buClr>
                <a:schemeClr val="dk1"/>
              </a:buClr>
              <a:buSzPct val="100000"/>
              <a:buFont typeface="Arial"/>
              <a:buNone/>
            </a:pPr>
            <a:r>
              <a:rPr lang="es" sz="1100">
                <a:solidFill>
                  <a:srgbClr val="6C6C6C"/>
                </a:solidFill>
                <a:latin typeface="Montserrat"/>
                <a:ea typeface="Montserrat"/>
                <a:cs typeface="Montserrat"/>
                <a:sym typeface="Montserrat"/>
              </a:rPr>
              <a:t>To this end, I adopt this robot for research and work with him. In 3 months, I and my technical/coding experience were able to teach a robot to be able to introduce a </a:t>
            </a:r>
            <a:r>
              <a:rPr lang="es" sz="1100" u="sng">
                <a:solidFill>
                  <a:schemeClr val="hlink"/>
                </a:solidFill>
                <a:latin typeface="Montserrat"/>
                <a:ea typeface="Montserrat"/>
                <a:cs typeface="Montserrat"/>
                <a:sym typeface="Montserrat"/>
                <a:hlinkClick r:id="rId3"/>
              </a:rPr>
              <a:t>vision therapeutic application for children</a:t>
            </a:r>
            <a:r>
              <a:rPr lang="es" sz="1100">
                <a:solidFill>
                  <a:srgbClr val="6C6C6C"/>
                </a:solidFill>
                <a:latin typeface="Montserrat"/>
                <a:ea typeface="Montserrat"/>
                <a:cs typeface="Montserrat"/>
                <a:sym typeface="Montserrat"/>
              </a:rPr>
              <a:t> - a demonstration of how accessible/impressive the artificial intelligence really is.</a:t>
            </a:r>
          </a:p>
          <a:p>
            <a:pPr lvl="0" rtl="0" algn="l">
              <a:lnSpc>
                <a:spcPct val="115000"/>
              </a:lnSpc>
              <a:spcBef>
                <a:spcPts val="0"/>
              </a:spcBef>
              <a:spcAft>
                <a:spcPts val="1000"/>
              </a:spcAft>
              <a:buClr>
                <a:schemeClr val="dk1"/>
              </a:buClr>
              <a:buSzPct val="100000"/>
              <a:buFont typeface="Arial"/>
              <a:buNone/>
            </a:pPr>
            <a:r>
              <a:rPr lang="es" sz="1100">
                <a:solidFill>
                  <a:srgbClr val="6C6C6C"/>
                </a:solidFill>
                <a:latin typeface="Montserrat"/>
                <a:ea typeface="Montserrat"/>
                <a:cs typeface="Montserrat"/>
                <a:sym typeface="Montserrat"/>
              </a:rPr>
              <a:t>As part of my further work with Essi I now leverage numerous Cloud services. These services include the Visual Recognition, Natural Language Classifier (NLC), Speech to Text, and Personality Insights services. The robot program that I am written now enables a person to control the robot verbally.</a:t>
            </a:r>
          </a:p>
          <a:p>
            <a:pPr lvl="0" algn="l">
              <a:spcBef>
                <a:spcPts val="0"/>
              </a:spcBef>
              <a:buNone/>
            </a:pPr>
            <a:r>
              <a:rPr lang="es" sz="1100">
                <a:solidFill>
                  <a:srgbClr val="6C6C6C"/>
                </a:solidFill>
                <a:latin typeface="Montserrat"/>
                <a:ea typeface="Montserrat"/>
                <a:cs typeface="Montserrat"/>
                <a:sym typeface="Montserrat"/>
              </a:rPr>
              <a:t>Essi´s capabilities could also be demonstrated with other devices like web applications or tablets. But the humans like more to interact with the robots.</a:t>
            </a:r>
            <a:r>
              <a:rPr lang="es" sz="1100">
                <a:solidFill>
                  <a:srgbClr val="434343"/>
                </a:solidFill>
                <a:latin typeface="Montserrat"/>
                <a:ea typeface="Montserrat"/>
                <a:cs typeface="Montserrat"/>
                <a:sym typeface="Montserrat"/>
              </a:rPr>
              <a:t> </a:t>
            </a:r>
          </a:p>
        </p:txBody>
      </p:sp>
      <p:sp>
        <p:nvSpPr>
          <p:cNvPr id="69" name="Shape 69"/>
          <p:cNvSpPr txBox="1"/>
          <p:nvPr/>
        </p:nvSpPr>
        <p:spPr>
          <a:xfrm>
            <a:off x="311700" y="368825"/>
            <a:ext cx="8520600" cy="572700"/>
          </a:xfrm>
          <a:prstGeom prst="rect">
            <a:avLst/>
          </a:prstGeom>
          <a:noFill/>
          <a:ln>
            <a:noFill/>
          </a:ln>
        </p:spPr>
        <p:txBody>
          <a:bodyPr anchorCtr="0" anchor="t" bIns="91425" lIns="91425" rIns="91425" wrap="square" tIns="91425">
            <a:noAutofit/>
          </a:bodyPr>
          <a:lstStyle/>
          <a:p>
            <a:pPr lvl="0" rtl="0">
              <a:lnSpc>
                <a:spcPct val="110000"/>
              </a:lnSpc>
              <a:spcBef>
                <a:spcPts val="0"/>
              </a:spcBef>
              <a:buNone/>
            </a:pPr>
            <a:r>
              <a:rPr b="1" lang="es" sz="3000">
                <a:solidFill>
                  <a:srgbClr val="323232"/>
                </a:solidFill>
                <a:highlight>
                  <a:srgbClr val="FFFFFF"/>
                </a:highlight>
                <a:latin typeface="Montserrat"/>
                <a:ea typeface="Montserrat"/>
                <a:cs typeface="Montserrat"/>
                <a:sym typeface="Montserrat"/>
              </a:rPr>
              <a:t>Introduction</a:t>
            </a:r>
          </a:p>
          <a:p>
            <a:pPr lvl="0" rtl="0">
              <a:spcBef>
                <a:spcPts val="0"/>
              </a:spcBef>
              <a:buNone/>
            </a:pPr>
            <a:r>
              <a:t/>
            </a:r>
            <a:endParaRPr sz="2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Shape 74"/>
          <p:cNvPicPr preferRelativeResize="0"/>
          <p:nvPr/>
        </p:nvPicPr>
        <p:blipFill>
          <a:blip r:embed="rId3">
            <a:alphaModFix/>
          </a:blip>
          <a:stretch>
            <a:fillRect/>
          </a:stretch>
        </p:blipFill>
        <p:spPr>
          <a:xfrm>
            <a:off x="0" y="0"/>
            <a:ext cx="9144000" cy="5143500"/>
          </a:xfrm>
          <a:prstGeom prst="rect">
            <a:avLst/>
          </a:prstGeom>
          <a:noFill/>
          <a:ln>
            <a:noFill/>
          </a:ln>
        </p:spPr>
      </p:pic>
      <p:sp>
        <p:nvSpPr>
          <p:cNvPr id="75" name="Shape 75"/>
          <p:cNvSpPr txBox="1"/>
          <p:nvPr/>
        </p:nvSpPr>
        <p:spPr>
          <a:xfrm>
            <a:off x="6116925" y="2040750"/>
            <a:ext cx="2423400" cy="659400"/>
          </a:xfrm>
          <a:prstGeom prst="rect">
            <a:avLst/>
          </a:prstGeom>
          <a:noFill/>
          <a:ln>
            <a:noFill/>
          </a:ln>
        </p:spPr>
        <p:txBody>
          <a:bodyPr anchorCtr="0" anchor="t" bIns="91425" lIns="91425" rIns="91425" wrap="square" tIns="91425">
            <a:noAutofit/>
          </a:bodyPr>
          <a:lstStyle/>
          <a:p>
            <a:pPr lvl="0" rtl="0">
              <a:spcBef>
                <a:spcPts val="0"/>
              </a:spcBef>
              <a:buNone/>
            </a:pPr>
            <a:r>
              <a:rPr lang="es" sz="4800">
                <a:solidFill>
                  <a:schemeClr val="lt1"/>
                </a:solidFill>
                <a:latin typeface="Roboto"/>
                <a:ea typeface="Roboto"/>
                <a:cs typeface="Roboto"/>
                <a:sym typeface="Roboto"/>
              </a:rPr>
              <a:t>DEMO</a:t>
            </a:r>
          </a:p>
        </p:txBody>
      </p:sp>
      <p:sp>
        <p:nvSpPr>
          <p:cNvPr id="76" name="Shape 76"/>
          <p:cNvSpPr txBox="1"/>
          <p:nvPr/>
        </p:nvSpPr>
        <p:spPr>
          <a:xfrm>
            <a:off x="5492375" y="1700025"/>
            <a:ext cx="3379800" cy="5028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b="1" lang="es" sz="1800">
                <a:solidFill>
                  <a:srgbClr val="FEFEFE"/>
                </a:solidFill>
              </a:rPr>
              <a:t>Natural Language Classifier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nvSpPr>
        <p:spPr>
          <a:xfrm>
            <a:off x="311700" y="368825"/>
            <a:ext cx="8520600" cy="572700"/>
          </a:xfrm>
          <a:prstGeom prst="rect">
            <a:avLst/>
          </a:prstGeom>
          <a:noFill/>
          <a:ln>
            <a:noFill/>
          </a:ln>
        </p:spPr>
        <p:txBody>
          <a:bodyPr anchorCtr="0" anchor="t" bIns="91425" lIns="91425" rIns="91425" wrap="square" tIns="91425">
            <a:noAutofit/>
          </a:bodyPr>
          <a:lstStyle/>
          <a:p>
            <a:pPr lvl="0" rtl="0">
              <a:lnSpc>
                <a:spcPct val="110000"/>
              </a:lnSpc>
              <a:spcBef>
                <a:spcPts val="0"/>
              </a:spcBef>
              <a:buNone/>
            </a:pPr>
            <a:r>
              <a:rPr b="1" lang="es" sz="3000">
                <a:solidFill>
                  <a:srgbClr val="323232"/>
                </a:solidFill>
                <a:highlight>
                  <a:srgbClr val="FFFFFF"/>
                </a:highlight>
                <a:latin typeface="Montserrat"/>
                <a:ea typeface="Montserrat"/>
                <a:cs typeface="Montserrat"/>
                <a:sym typeface="Montserrat"/>
              </a:rPr>
              <a:t>Cognitive computing</a:t>
            </a:r>
          </a:p>
          <a:p>
            <a:pPr lvl="0" rtl="0">
              <a:spcBef>
                <a:spcPts val="0"/>
              </a:spcBef>
              <a:buNone/>
            </a:pPr>
            <a:r>
              <a:t/>
            </a:r>
            <a:endParaRPr sz="2800">
              <a:solidFill>
                <a:srgbClr val="000000"/>
              </a:solidFill>
            </a:endParaRPr>
          </a:p>
        </p:txBody>
      </p:sp>
      <p:sp>
        <p:nvSpPr>
          <p:cNvPr id="82" name="Shape 82"/>
          <p:cNvSpPr txBox="1"/>
          <p:nvPr/>
        </p:nvSpPr>
        <p:spPr>
          <a:xfrm>
            <a:off x="311700" y="1190050"/>
            <a:ext cx="8520600" cy="3671700"/>
          </a:xfrm>
          <a:prstGeom prst="rect">
            <a:avLst/>
          </a:prstGeom>
          <a:noFill/>
          <a:ln>
            <a:noFill/>
          </a:ln>
        </p:spPr>
        <p:txBody>
          <a:bodyPr anchorCtr="0" anchor="t" bIns="91425" lIns="91425" rIns="91425" wrap="square" tIns="91425">
            <a:noAutofit/>
          </a:bodyPr>
          <a:lstStyle/>
          <a:p>
            <a:pPr lvl="0" rtl="0">
              <a:lnSpc>
                <a:spcPct val="171000"/>
              </a:lnSpc>
              <a:spcBef>
                <a:spcPts val="0"/>
              </a:spcBef>
              <a:spcAft>
                <a:spcPts val="1700"/>
              </a:spcAft>
              <a:buClr>
                <a:srgbClr val="000000"/>
              </a:buClr>
              <a:buSzPct val="100000"/>
              <a:buFont typeface="Arial"/>
              <a:buNone/>
            </a:pPr>
            <a:r>
              <a:rPr lang="es" sz="1100">
                <a:solidFill>
                  <a:srgbClr val="6C6C6C"/>
                </a:solidFill>
                <a:highlight>
                  <a:srgbClr val="FFFFFF"/>
                </a:highlight>
                <a:latin typeface="Merriweather"/>
                <a:ea typeface="Merriweather"/>
                <a:cs typeface="Merriweather"/>
                <a:sym typeface="Merriweather"/>
              </a:rPr>
              <a:t>Cognitive computing is the simulation of human thought processes in a computerized model. Cognitive computing involves self-learning systems that use </a:t>
            </a:r>
            <a:r>
              <a:rPr lang="es" sz="1100" u="sng">
                <a:solidFill>
                  <a:srgbClr val="00B3AC"/>
                </a:solidFill>
                <a:highlight>
                  <a:srgbClr val="FFFFFF"/>
                </a:highlight>
                <a:latin typeface="Merriweather"/>
                <a:ea typeface="Merriweather"/>
                <a:cs typeface="Merriweather"/>
                <a:sym typeface="Merriweather"/>
                <a:hlinkClick r:id="rId3"/>
              </a:rPr>
              <a:t>data mining</a:t>
            </a:r>
            <a:r>
              <a:rPr lang="es" sz="1100">
                <a:solidFill>
                  <a:srgbClr val="6C6C6C"/>
                </a:solidFill>
                <a:highlight>
                  <a:srgbClr val="FFFFFF"/>
                </a:highlight>
                <a:latin typeface="Merriweather"/>
                <a:ea typeface="Merriweather"/>
                <a:cs typeface="Merriweather"/>
                <a:sym typeface="Merriweather"/>
              </a:rPr>
              <a:t>, pattern recognition and </a:t>
            </a:r>
            <a:r>
              <a:rPr lang="es" sz="1100" u="sng">
                <a:solidFill>
                  <a:srgbClr val="00B3AC"/>
                </a:solidFill>
                <a:highlight>
                  <a:srgbClr val="FFFFFF"/>
                </a:highlight>
                <a:latin typeface="Merriweather"/>
                <a:ea typeface="Merriweather"/>
                <a:cs typeface="Merriweather"/>
                <a:sym typeface="Merriweather"/>
                <a:hlinkClick r:id="rId4"/>
              </a:rPr>
              <a:t>natural language processing</a:t>
            </a:r>
            <a:r>
              <a:rPr lang="es" sz="1100">
                <a:solidFill>
                  <a:srgbClr val="6C6C6C"/>
                </a:solidFill>
                <a:highlight>
                  <a:srgbClr val="FFFFFF"/>
                </a:highlight>
                <a:latin typeface="Merriweather"/>
                <a:ea typeface="Merriweather"/>
                <a:cs typeface="Merriweather"/>
                <a:sym typeface="Merriweather"/>
              </a:rPr>
              <a:t> to mimic the way the human brain works. The goal of cognitive computing is to create </a:t>
            </a:r>
            <a:r>
              <a:rPr lang="es" sz="1100" u="sng">
                <a:solidFill>
                  <a:srgbClr val="00B3AC"/>
                </a:solidFill>
                <a:highlight>
                  <a:srgbClr val="FFFFFF"/>
                </a:highlight>
                <a:latin typeface="Merriweather"/>
                <a:ea typeface="Merriweather"/>
                <a:cs typeface="Merriweather"/>
                <a:sym typeface="Merriweather"/>
                <a:hlinkClick r:id="rId5"/>
              </a:rPr>
              <a:t>automated IT systems</a:t>
            </a:r>
            <a:r>
              <a:rPr lang="es" sz="1100">
                <a:solidFill>
                  <a:srgbClr val="6C6C6C"/>
                </a:solidFill>
                <a:highlight>
                  <a:srgbClr val="FFFFFF"/>
                </a:highlight>
                <a:latin typeface="Merriweather"/>
                <a:ea typeface="Merriweather"/>
                <a:cs typeface="Merriweather"/>
                <a:sym typeface="Merriweather"/>
              </a:rPr>
              <a:t> that are capable of solving problems without requiring human assistance.</a:t>
            </a:r>
          </a:p>
          <a:p>
            <a:pPr lvl="0" rtl="0">
              <a:lnSpc>
                <a:spcPct val="171000"/>
              </a:lnSpc>
              <a:spcBef>
                <a:spcPts val="1700"/>
              </a:spcBef>
              <a:spcAft>
                <a:spcPts val="1700"/>
              </a:spcAft>
              <a:buClr>
                <a:srgbClr val="000000"/>
              </a:buClr>
              <a:buSzPct val="100000"/>
              <a:buFont typeface="Arial"/>
              <a:buNone/>
            </a:pPr>
            <a:r>
              <a:rPr lang="es" sz="1100">
                <a:solidFill>
                  <a:srgbClr val="6C6C6C"/>
                </a:solidFill>
                <a:highlight>
                  <a:srgbClr val="FFFFFF"/>
                </a:highlight>
                <a:latin typeface="Merriweather"/>
                <a:ea typeface="Merriweather"/>
                <a:cs typeface="Merriweather"/>
                <a:sym typeface="Merriweather"/>
              </a:rPr>
              <a:t>Cognitive computing systems use </a:t>
            </a:r>
            <a:r>
              <a:rPr lang="es" sz="1100" u="sng">
                <a:solidFill>
                  <a:srgbClr val="0097A7"/>
                </a:solidFill>
                <a:highlight>
                  <a:srgbClr val="FFFFFF"/>
                </a:highlight>
                <a:latin typeface="Merriweather"/>
                <a:ea typeface="Merriweather"/>
                <a:cs typeface="Merriweather"/>
                <a:sym typeface="Merriweather"/>
                <a:hlinkClick r:id="rId6"/>
              </a:rPr>
              <a:t>machine learning algorithms</a:t>
            </a:r>
            <a:r>
              <a:rPr lang="es" sz="1100">
                <a:solidFill>
                  <a:srgbClr val="6C6C6C"/>
                </a:solidFill>
                <a:highlight>
                  <a:srgbClr val="FFFFFF"/>
                </a:highlight>
                <a:latin typeface="Merriweather"/>
                <a:ea typeface="Merriweather"/>
                <a:cs typeface="Merriweather"/>
                <a:sym typeface="Merriweather"/>
              </a:rPr>
              <a:t>. Such systems continually acquire knowledge from the data fed into them by mining data for information. The systems refine the way they look for patterns and as well as the way they process data so they become capable of anticipating new problems and modeling possible solutions.</a:t>
            </a:r>
          </a:p>
          <a:p>
            <a:pPr lvl="0" rtl="0">
              <a:lnSpc>
                <a:spcPct val="171000"/>
              </a:lnSpc>
              <a:spcBef>
                <a:spcPts val="1700"/>
              </a:spcBef>
              <a:spcAft>
                <a:spcPts val="1700"/>
              </a:spcAft>
              <a:buClr>
                <a:srgbClr val="000000"/>
              </a:buClr>
              <a:buSzPct val="100000"/>
              <a:buFont typeface="Arial"/>
              <a:buNone/>
            </a:pPr>
            <a:r>
              <a:rPr lang="es" sz="1100">
                <a:solidFill>
                  <a:srgbClr val="6C6C6C"/>
                </a:solidFill>
                <a:highlight>
                  <a:srgbClr val="FFFFFF"/>
                </a:highlight>
                <a:latin typeface="Merriweather"/>
                <a:ea typeface="Merriweather"/>
                <a:cs typeface="Merriweather"/>
                <a:sym typeface="Merriweather"/>
              </a:rPr>
              <a:t>Cognitive computing is used in numerous artificial intelligence (</a:t>
            </a:r>
            <a:r>
              <a:rPr lang="es" sz="1100" u="sng">
                <a:solidFill>
                  <a:srgbClr val="00B3AC"/>
                </a:solidFill>
                <a:highlight>
                  <a:srgbClr val="FFFFFF"/>
                </a:highlight>
                <a:latin typeface="Merriweather"/>
                <a:ea typeface="Merriweather"/>
                <a:cs typeface="Merriweather"/>
                <a:sym typeface="Merriweather"/>
                <a:hlinkClick r:id="rId7"/>
              </a:rPr>
              <a:t>AI</a:t>
            </a:r>
            <a:r>
              <a:rPr lang="es" sz="1100">
                <a:solidFill>
                  <a:srgbClr val="6C6C6C"/>
                </a:solidFill>
                <a:highlight>
                  <a:srgbClr val="FFFFFF"/>
                </a:highlight>
                <a:latin typeface="Merriweather"/>
                <a:ea typeface="Merriweather"/>
                <a:cs typeface="Merriweather"/>
                <a:sym typeface="Merriweather"/>
              </a:rPr>
              <a:t>) applications, including expert systems, natural language programming, </a:t>
            </a:r>
            <a:r>
              <a:rPr lang="es" sz="1100" u="sng">
                <a:solidFill>
                  <a:srgbClr val="00B3AC"/>
                </a:solidFill>
                <a:highlight>
                  <a:srgbClr val="FFFFFF"/>
                </a:highlight>
                <a:latin typeface="Merriweather"/>
                <a:ea typeface="Merriweather"/>
                <a:cs typeface="Merriweather"/>
                <a:sym typeface="Merriweather"/>
                <a:hlinkClick r:id="rId8"/>
              </a:rPr>
              <a:t>neural networks</a:t>
            </a:r>
            <a:r>
              <a:rPr lang="es" sz="1100">
                <a:solidFill>
                  <a:srgbClr val="6C6C6C"/>
                </a:solidFill>
                <a:highlight>
                  <a:srgbClr val="FFFFFF"/>
                </a:highlight>
                <a:latin typeface="Merriweather"/>
                <a:ea typeface="Merriweather"/>
                <a:cs typeface="Merriweather"/>
                <a:sym typeface="Merriweather"/>
              </a:rPr>
              <a:t>, </a:t>
            </a:r>
            <a:r>
              <a:rPr lang="es" sz="1100" u="sng">
                <a:solidFill>
                  <a:srgbClr val="00B3AC"/>
                </a:solidFill>
                <a:highlight>
                  <a:srgbClr val="FFFFFF"/>
                </a:highlight>
                <a:latin typeface="Merriweather"/>
                <a:ea typeface="Merriweather"/>
                <a:cs typeface="Merriweather"/>
                <a:sym typeface="Merriweather"/>
                <a:hlinkClick r:id="rId9"/>
              </a:rPr>
              <a:t>robotics</a:t>
            </a:r>
            <a:r>
              <a:rPr lang="es" sz="1100">
                <a:solidFill>
                  <a:srgbClr val="6C6C6C"/>
                </a:solidFill>
                <a:highlight>
                  <a:srgbClr val="FFFFFF"/>
                </a:highlight>
                <a:latin typeface="Merriweather"/>
                <a:ea typeface="Merriweather"/>
                <a:cs typeface="Merriweather"/>
                <a:sym typeface="Merriweather"/>
              </a:rPr>
              <a:t> and </a:t>
            </a:r>
            <a:r>
              <a:rPr lang="es" sz="1100" u="sng">
                <a:solidFill>
                  <a:srgbClr val="00B3AC"/>
                </a:solidFill>
                <a:highlight>
                  <a:srgbClr val="FFFFFF"/>
                </a:highlight>
                <a:latin typeface="Merriweather"/>
                <a:ea typeface="Merriweather"/>
                <a:cs typeface="Merriweather"/>
                <a:sym typeface="Merriweather"/>
                <a:hlinkClick r:id="rId10"/>
              </a:rPr>
              <a:t>virtual reality</a:t>
            </a:r>
            <a:r>
              <a:rPr lang="es" sz="1100">
                <a:solidFill>
                  <a:srgbClr val="6C6C6C"/>
                </a:solidFill>
                <a:highlight>
                  <a:srgbClr val="FFFFFF"/>
                </a:highlight>
                <a:latin typeface="Merriweather"/>
                <a:ea typeface="Merriweather"/>
                <a:cs typeface="Merriweather"/>
                <a:sym typeface="Merriweather"/>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nvSpPr>
        <p:spPr>
          <a:xfrm>
            <a:off x="311700" y="292625"/>
            <a:ext cx="8520600" cy="572700"/>
          </a:xfrm>
          <a:prstGeom prst="rect">
            <a:avLst/>
          </a:prstGeom>
          <a:noFill/>
          <a:ln>
            <a:noFill/>
          </a:ln>
        </p:spPr>
        <p:txBody>
          <a:bodyPr anchorCtr="0" anchor="t" bIns="91425" lIns="91425" rIns="91425" wrap="square" tIns="91425">
            <a:noAutofit/>
          </a:bodyPr>
          <a:lstStyle/>
          <a:p>
            <a:pPr lvl="0" rtl="0">
              <a:lnSpc>
                <a:spcPct val="120000"/>
              </a:lnSpc>
              <a:spcBef>
                <a:spcPts val="0"/>
              </a:spcBef>
              <a:spcAft>
                <a:spcPts val="400"/>
              </a:spcAft>
              <a:buNone/>
            </a:pPr>
            <a:r>
              <a:rPr b="1" lang="es" sz="2400">
                <a:solidFill>
                  <a:srgbClr val="323232"/>
                </a:solidFill>
                <a:highlight>
                  <a:srgbClr val="FFFFFF"/>
                </a:highlight>
                <a:latin typeface="Montserrat"/>
                <a:ea typeface="Montserrat"/>
                <a:cs typeface="Montserrat"/>
                <a:sym typeface="Montserrat"/>
              </a:rPr>
              <a:t>Machine Learning - Classify Natural Language</a:t>
            </a:r>
          </a:p>
          <a:p>
            <a:pPr lvl="0" rtl="0">
              <a:spcBef>
                <a:spcPts val="0"/>
              </a:spcBef>
              <a:buNone/>
            </a:pPr>
            <a:r>
              <a:t/>
            </a:r>
            <a:endParaRPr sz="2800">
              <a:solidFill>
                <a:srgbClr val="000000"/>
              </a:solidFill>
            </a:endParaRPr>
          </a:p>
        </p:txBody>
      </p:sp>
      <p:sp>
        <p:nvSpPr>
          <p:cNvPr id="88" name="Shape 88"/>
          <p:cNvSpPr txBox="1"/>
          <p:nvPr/>
        </p:nvSpPr>
        <p:spPr>
          <a:xfrm>
            <a:off x="311700" y="923875"/>
            <a:ext cx="3999900" cy="3416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 sz="1100">
                <a:solidFill>
                  <a:srgbClr val="444444"/>
                </a:solidFill>
                <a:highlight>
                  <a:srgbClr val="FFFFFF"/>
                </a:highlight>
                <a:latin typeface="Montserrat"/>
                <a:ea typeface="Montserrat"/>
                <a:cs typeface="Montserrat"/>
                <a:sym typeface="Montserrat"/>
              </a:rPr>
              <a:t>The statistical algorithms interprets the intent behind text and returns a corresponding classification with associated confidence levels. The return value can then be used to trigger a corresponding action, such as redirecting the request or answering a question.</a:t>
            </a:r>
          </a:p>
          <a:p>
            <a:pPr lvl="0" rtl="0">
              <a:lnSpc>
                <a:spcPct val="115000"/>
              </a:lnSpc>
              <a:spcBef>
                <a:spcPts val="0"/>
              </a:spcBef>
              <a:spcAft>
                <a:spcPts val="1600"/>
              </a:spcAft>
              <a:buNone/>
            </a:pPr>
            <a:r>
              <a:rPr lang="es" sz="1100">
                <a:solidFill>
                  <a:srgbClr val="444444"/>
                </a:solidFill>
                <a:highlight>
                  <a:srgbClr val="FFFFFF"/>
                </a:highlight>
                <a:latin typeface="Montserrat"/>
                <a:ea typeface="Montserrat"/>
                <a:cs typeface="Montserrat"/>
                <a:sym typeface="Montserrat"/>
              </a:rPr>
              <a:t>In the scenario below I have two classes – positive and negative.</a:t>
            </a:r>
          </a:p>
        </p:txBody>
      </p:sp>
      <p:sp>
        <p:nvSpPr>
          <p:cNvPr id="89" name="Shape 89"/>
          <p:cNvSpPr txBox="1"/>
          <p:nvPr/>
        </p:nvSpPr>
        <p:spPr>
          <a:xfrm>
            <a:off x="4832400" y="923875"/>
            <a:ext cx="3999900" cy="3416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s" sz="1100">
                <a:solidFill>
                  <a:srgbClr val="444444"/>
                </a:solidFill>
                <a:highlight>
                  <a:srgbClr val="FFFFFF"/>
                </a:highlight>
                <a:latin typeface="Montserrat"/>
                <a:ea typeface="Montserrat"/>
                <a:cs typeface="Montserrat"/>
                <a:sym typeface="Montserrat"/>
              </a:rPr>
              <a:t>After the training of the neural network is done, here is a request for the word </a:t>
            </a:r>
            <a:r>
              <a:rPr lang="es" sz="1100">
                <a:solidFill>
                  <a:srgbClr val="CC0000"/>
                </a:solidFill>
                <a:highlight>
                  <a:srgbClr val="FFFFFF"/>
                </a:highlight>
                <a:latin typeface="Montserrat"/>
                <a:ea typeface="Montserrat"/>
                <a:cs typeface="Montserrat"/>
                <a:sym typeface="Montserrat"/>
              </a:rPr>
              <a:t>“awesome”</a:t>
            </a:r>
            <a:r>
              <a:rPr lang="es" sz="1100">
                <a:solidFill>
                  <a:srgbClr val="444444"/>
                </a:solidFill>
                <a:highlight>
                  <a:srgbClr val="FFFFFF"/>
                </a:highlight>
                <a:latin typeface="Montserrat"/>
                <a:ea typeface="Montserrat"/>
                <a:cs typeface="Montserrat"/>
                <a:sym typeface="Montserrat"/>
              </a:rPr>
              <a:t> which was </a:t>
            </a:r>
            <a:r>
              <a:rPr lang="es" sz="1100">
                <a:solidFill>
                  <a:srgbClr val="CC0000"/>
                </a:solidFill>
                <a:highlight>
                  <a:srgbClr val="FFFFFF"/>
                </a:highlight>
                <a:latin typeface="Montserrat"/>
                <a:ea typeface="Montserrat"/>
                <a:cs typeface="Montserrat"/>
                <a:sym typeface="Montserrat"/>
              </a:rPr>
              <a:t>not</a:t>
            </a:r>
            <a:r>
              <a:rPr lang="es" sz="1100">
                <a:solidFill>
                  <a:srgbClr val="444444"/>
                </a:solidFill>
                <a:highlight>
                  <a:srgbClr val="FFFFFF"/>
                </a:highlight>
                <a:latin typeface="Montserrat"/>
                <a:ea typeface="Montserrat"/>
                <a:cs typeface="Montserrat"/>
                <a:sym typeface="Montserrat"/>
              </a:rPr>
              <a:t> in the initial training data.</a:t>
            </a:r>
          </a:p>
          <a:p>
            <a:pPr lvl="0" rtl="0">
              <a:lnSpc>
                <a:spcPct val="115000"/>
              </a:lnSpc>
              <a:spcBef>
                <a:spcPts val="0"/>
              </a:spcBef>
              <a:spcAft>
                <a:spcPts val="1600"/>
              </a:spcAft>
              <a:buNone/>
            </a:pPr>
            <a:r>
              <a:rPr lang="es" sz="1100">
                <a:solidFill>
                  <a:srgbClr val="444444"/>
                </a:solidFill>
                <a:highlight>
                  <a:srgbClr val="FFFFFF"/>
                </a:highlight>
                <a:latin typeface="Montserrat"/>
                <a:ea typeface="Montserrat"/>
                <a:cs typeface="Montserrat"/>
                <a:sym typeface="Montserrat"/>
              </a:rPr>
              <a:t>The Cloud service returns not only one class but up to the top five classes with the highest confidence levels.</a:t>
            </a:r>
          </a:p>
          <a:p>
            <a:pPr lvl="0" rtl="0" algn="ctr">
              <a:lnSpc>
                <a:spcPct val="115000"/>
              </a:lnSpc>
              <a:spcBef>
                <a:spcPts val="0"/>
              </a:spcBef>
              <a:spcAft>
                <a:spcPts val="1600"/>
              </a:spcAft>
              <a:buNone/>
            </a:pPr>
            <a:r>
              <a:rPr lang="es">
                <a:solidFill>
                  <a:srgbClr val="CC0000"/>
                </a:solidFill>
                <a:highlight>
                  <a:srgbClr val="FFFFFF"/>
                </a:highlight>
                <a:latin typeface="Courier New"/>
                <a:ea typeface="Courier New"/>
                <a:cs typeface="Courier New"/>
                <a:sym typeface="Courier New"/>
              </a:rPr>
              <a:t>awesome = positive</a:t>
            </a:r>
          </a:p>
        </p:txBody>
      </p:sp>
      <p:pic>
        <p:nvPicPr>
          <p:cNvPr id="90" name="Shape 90"/>
          <p:cNvPicPr preferRelativeResize="0"/>
          <p:nvPr/>
        </p:nvPicPr>
        <p:blipFill>
          <a:blip r:embed="rId3">
            <a:alphaModFix/>
          </a:blip>
          <a:stretch>
            <a:fillRect/>
          </a:stretch>
        </p:blipFill>
        <p:spPr>
          <a:xfrm>
            <a:off x="692700" y="2764187"/>
            <a:ext cx="2076450" cy="2047875"/>
          </a:xfrm>
          <a:prstGeom prst="rect">
            <a:avLst/>
          </a:prstGeom>
          <a:noFill/>
          <a:ln>
            <a:noFill/>
          </a:ln>
        </p:spPr>
      </p:pic>
      <p:pic>
        <p:nvPicPr>
          <p:cNvPr id="91" name="Shape 91"/>
          <p:cNvPicPr preferRelativeResize="0"/>
          <p:nvPr/>
        </p:nvPicPr>
        <p:blipFill>
          <a:blip r:embed="rId4">
            <a:alphaModFix/>
          </a:blip>
          <a:stretch>
            <a:fillRect/>
          </a:stretch>
        </p:blipFill>
        <p:spPr>
          <a:xfrm>
            <a:off x="5185400" y="2854350"/>
            <a:ext cx="2362200" cy="139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nvSpPr>
        <p:spPr>
          <a:xfrm>
            <a:off x="4419450" y="311100"/>
            <a:ext cx="4505400" cy="4521300"/>
          </a:xfrm>
          <a:prstGeom prst="rect">
            <a:avLst/>
          </a:prstGeom>
          <a:noFill/>
          <a:ln>
            <a:noFill/>
          </a:ln>
        </p:spPr>
        <p:txBody>
          <a:bodyPr anchorCtr="0" anchor="t" bIns="91425" lIns="91425" rIns="91425" wrap="square" tIns="91425">
            <a:noAutofit/>
          </a:bodyPr>
          <a:lstStyle/>
          <a:p>
            <a:pPr lvl="0" rtl="0">
              <a:lnSpc>
                <a:spcPct val="166670"/>
              </a:lnSpc>
              <a:spcBef>
                <a:spcPts val="0"/>
              </a:spcBef>
              <a:buNone/>
            </a:pPr>
            <a:r>
              <a:rPr lang="es" sz="1000">
                <a:solidFill>
                  <a:schemeClr val="accent2"/>
                </a:solidFill>
                <a:latin typeface="Montserrat"/>
                <a:ea typeface="Montserrat"/>
                <a:cs typeface="Montserrat"/>
                <a:sym typeface="Montserrat"/>
              </a:rPr>
              <a:t>Essilor Virtual Agent (experiment) is a new way to provide automated services to the customers. It offers a cognitive, conversational self-service experience that can provide answers and take action. </a:t>
            </a:r>
          </a:p>
          <a:p>
            <a:pPr lvl="0" rtl="0">
              <a:lnSpc>
                <a:spcPct val="166670"/>
              </a:lnSpc>
              <a:spcBef>
                <a:spcPts val="0"/>
              </a:spcBef>
              <a:buNone/>
            </a:pPr>
            <a:r>
              <a:rPr lang="es" sz="1000">
                <a:solidFill>
                  <a:schemeClr val="accent2"/>
                </a:solidFill>
                <a:latin typeface="Montserrat"/>
                <a:ea typeface="Montserrat"/>
                <a:cs typeface="Montserrat"/>
                <a:sym typeface="Montserrat"/>
              </a:rPr>
              <a:t>The agent fit the specific business needs, provide custom content and and deep analytics provide insights on your customer's engagement with the Essilor Virtual Agent and help with the understanding of your constantly changing customer's needs.</a:t>
            </a:r>
          </a:p>
          <a:p>
            <a:pPr lvl="0" rtl="0">
              <a:lnSpc>
                <a:spcPct val="166670"/>
              </a:lnSpc>
              <a:spcBef>
                <a:spcPts val="0"/>
              </a:spcBef>
              <a:buNone/>
            </a:pPr>
            <a:r>
              <a:rPr lang="es" sz="1000">
                <a:solidFill>
                  <a:schemeClr val="accent2"/>
                </a:solidFill>
                <a:latin typeface="Montserrat"/>
                <a:ea typeface="Montserrat"/>
                <a:cs typeface="Montserrat"/>
                <a:sym typeface="Montserrat"/>
              </a:rPr>
              <a:t>The virtual agent understands natural-language and responds to customers in human-like conversation –in multiple languages. </a:t>
            </a:r>
          </a:p>
          <a:p>
            <a:pPr lvl="0" rtl="0">
              <a:lnSpc>
                <a:spcPct val="166670"/>
              </a:lnSpc>
              <a:spcBef>
                <a:spcPts val="0"/>
              </a:spcBef>
              <a:buNone/>
            </a:pPr>
            <a:r>
              <a:t/>
            </a:r>
            <a:endParaRPr sz="1000">
              <a:solidFill>
                <a:srgbClr val="CC0000"/>
              </a:solidFill>
              <a:latin typeface="Montserrat"/>
              <a:ea typeface="Montserrat"/>
              <a:cs typeface="Montserrat"/>
              <a:sym typeface="Montserrat"/>
            </a:endParaRPr>
          </a:p>
          <a:p>
            <a:pPr indent="-298450" lvl="0" marL="457200" rtl="0">
              <a:lnSpc>
                <a:spcPct val="115000"/>
              </a:lnSpc>
              <a:spcBef>
                <a:spcPts val="0"/>
              </a:spcBef>
              <a:buClr>
                <a:srgbClr val="CC0000"/>
              </a:buClr>
              <a:buSzPct val="100000"/>
              <a:buFont typeface="Wingdings"/>
              <a:buChar char="§"/>
            </a:pPr>
            <a:r>
              <a:rPr lang="es" sz="1100">
                <a:solidFill>
                  <a:srgbClr val="CC0000"/>
                </a:solidFill>
                <a:latin typeface="Montserrat"/>
                <a:ea typeface="Montserrat"/>
                <a:cs typeface="Montserrat"/>
                <a:sym typeface="Montserrat"/>
              </a:rPr>
              <a:t>Natural language queries and processing</a:t>
            </a:r>
          </a:p>
          <a:p>
            <a:pPr lvl="0" rtl="0">
              <a:lnSpc>
                <a:spcPct val="115000"/>
              </a:lnSpc>
              <a:spcBef>
                <a:spcPts val="0"/>
              </a:spcBef>
              <a:buNone/>
            </a:pPr>
            <a:r>
              <a:t/>
            </a:r>
            <a:endParaRPr sz="1100">
              <a:solidFill>
                <a:srgbClr val="CC0000"/>
              </a:solidFill>
              <a:latin typeface="Montserrat"/>
              <a:ea typeface="Montserrat"/>
              <a:cs typeface="Montserrat"/>
              <a:sym typeface="Montserrat"/>
            </a:endParaRPr>
          </a:p>
          <a:p>
            <a:pPr indent="-298450" lvl="0" marL="457200" rtl="0">
              <a:lnSpc>
                <a:spcPct val="115000"/>
              </a:lnSpc>
              <a:spcBef>
                <a:spcPts val="0"/>
              </a:spcBef>
              <a:buClr>
                <a:srgbClr val="CC0000"/>
              </a:buClr>
              <a:buSzPct val="100000"/>
              <a:buFont typeface="Wingdings"/>
              <a:buChar char="§"/>
            </a:pPr>
            <a:r>
              <a:rPr lang="es" sz="1100">
                <a:solidFill>
                  <a:srgbClr val="CC0000"/>
                </a:solidFill>
                <a:latin typeface="Montserrat"/>
                <a:ea typeface="Montserrat"/>
                <a:cs typeface="Montserrat"/>
                <a:sym typeface="Montserrat"/>
              </a:rPr>
              <a:t>Machine learning algorithms</a:t>
            </a:r>
          </a:p>
          <a:p>
            <a:pPr lvl="0" rtl="0">
              <a:lnSpc>
                <a:spcPct val="115000"/>
              </a:lnSpc>
              <a:spcBef>
                <a:spcPts val="0"/>
              </a:spcBef>
              <a:buNone/>
            </a:pPr>
            <a:r>
              <a:t/>
            </a:r>
            <a:endParaRPr sz="1100">
              <a:solidFill>
                <a:srgbClr val="CC0000"/>
              </a:solidFill>
              <a:latin typeface="Montserrat"/>
              <a:ea typeface="Montserrat"/>
              <a:cs typeface="Montserrat"/>
              <a:sym typeface="Montserrat"/>
            </a:endParaRPr>
          </a:p>
          <a:p>
            <a:pPr indent="-298450" lvl="0" marL="457200" rtl="0">
              <a:lnSpc>
                <a:spcPct val="115000"/>
              </a:lnSpc>
              <a:spcBef>
                <a:spcPts val="0"/>
              </a:spcBef>
              <a:buClr>
                <a:srgbClr val="CC0000"/>
              </a:buClr>
              <a:buSzPct val="100000"/>
              <a:buFont typeface="Wingdings"/>
              <a:buChar char="§"/>
            </a:pPr>
            <a:r>
              <a:rPr lang="es" sz="1100">
                <a:solidFill>
                  <a:srgbClr val="CC0000"/>
                </a:solidFill>
                <a:latin typeface="Montserrat"/>
                <a:ea typeface="Montserrat"/>
                <a:cs typeface="Montserrat"/>
                <a:sym typeface="Montserrat"/>
              </a:rPr>
              <a:t>Real-time computing </a:t>
            </a:r>
          </a:p>
          <a:p>
            <a:pPr lvl="0" rtl="0">
              <a:lnSpc>
                <a:spcPct val="166670"/>
              </a:lnSpc>
              <a:spcBef>
                <a:spcPts val="500"/>
              </a:spcBef>
              <a:buNone/>
            </a:pPr>
            <a:r>
              <a:t/>
            </a:r>
            <a:endParaRPr sz="1100">
              <a:solidFill>
                <a:srgbClr val="CC0000"/>
              </a:solidFill>
              <a:latin typeface="Montserrat"/>
              <a:ea typeface="Montserrat"/>
              <a:cs typeface="Montserrat"/>
              <a:sym typeface="Montserrat"/>
            </a:endParaRPr>
          </a:p>
          <a:p>
            <a:pPr lvl="0">
              <a:spcBef>
                <a:spcPts val="0"/>
              </a:spcBef>
              <a:buNone/>
            </a:pPr>
            <a:r>
              <a:t/>
            </a:r>
            <a:endParaRPr/>
          </a:p>
        </p:txBody>
      </p:sp>
      <p:pic>
        <p:nvPicPr>
          <p:cNvPr id="97" name="Shape 97"/>
          <p:cNvPicPr preferRelativeResize="0"/>
          <p:nvPr/>
        </p:nvPicPr>
        <p:blipFill>
          <a:blip r:embed="rId3">
            <a:alphaModFix/>
          </a:blip>
          <a:stretch>
            <a:fillRect/>
          </a:stretch>
        </p:blipFill>
        <p:spPr>
          <a:xfrm>
            <a:off x="246275" y="805425"/>
            <a:ext cx="3825250" cy="2615977"/>
          </a:xfrm>
          <a:prstGeom prst="rect">
            <a:avLst/>
          </a:prstGeom>
          <a:noFill/>
          <a:ln>
            <a:noFill/>
          </a:ln>
        </p:spPr>
      </p:pic>
      <p:sp>
        <p:nvSpPr>
          <p:cNvPr id="98" name="Shape 98"/>
          <p:cNvSpPr txBox="1"/>
          <p:nvPr/>
        </p:nvSpPr>
        <p:spPr>
          <a:xfrm>
            <a:off x="150125" y="127000"/>
            <a:ext cx="4332300" cy="525600"/>
          </a:xfrm>
          <a:prstGeom prst="rect">
            <a:avLst/>
          </a:prstGeom>
          <a:noFill/>
          <a:ln>
            <a:noFill/>
          </a:ln>
        </p:spPr>
        <p:txBody>
          <a:bodyPr anchorCtr="0" anchor="t" bIns="91425" lIns="91425" rIns="91425" wrap="square" tIns="91425">
            <a:noAutofit/>
          </a:bodyPr>
          <a:lstStyle/>
          <a:p>
            <a:pPr lvl="0" rtl="0">
              <a:lnSpc>
                <a:spcPct val="166670"/>
              </a:lnSpc>
              <a:spcBef>
                <a:spcPts val="0"/>
              </a:spcBef>
              <a:buClr>
                <a:schemeClr val="dk1"/>
              </a:buClr>
              <a:buSzPct val="45833"/>
              <a:buFont typeface="Arial"/>
              <a:buNone/>
            </a:pPr>
            <a:r>
              <a:rPr b="1" lang="es" sz="2400">
                <a:solidFill>
                  <a:srgbClr val="323232"/>
                </a:solidFill>
                <a:latin typeface="Montserrat"/>
                <a:ea typeface="Montserrat"/>
                <a:cs typeface="Montserrat"/>
                <a:sym typeface="Montserrat"/>
              </a:rPr>
              <a:t>ESSILOR VIRTUAL AGENT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3950" y="956308"/>
            <a:ext cx="7965900" cy="4580400"/>
          </a:xfrm>
          <a:prstGeom prst="rect">
            <a:avLst/>
          </a:prstGeom>
        </p:spPr>
        <p:txBody>
          <a:bodyPr anchorCtr="0" anchor="b" bIns="91425" lIns="91425" rIns="91425" wrap="square" tIns="91425">
            <a:noAutofit/>
          </a:bodyPr>
          <a:lstStyle/>
          <a:p>
            <a:pPr lvl="0" rtl="0">
              <a:lnSpc>
                <a:spcPct val="115000"/>
              </a:lnSpc>
              <a:spcBef>
                <a:spcPts val="0"/>
              </a:spcBef>
              <a:buNone/>
            </a:pPr>
            <a:r>
              <a:t/>
            </a:r>
            <a:endParaRPr>
              <a:solidFill>
                <a:srgbClr val="444444"/>
              </a:solidFill>
              <a:highlight>
                <a:srgbClr val="FEFEFE"/>
              </a:highlight>
              <a:latin typeface="Montserrat"/>
              <a:ea typeface="Montserrat"/>
              <a:cs typeface="Montserrat"/>
              <a:sym typeface="Montserrat"/>
            </a:endParaRPr>
          </a:p>
          <a:p>
            <a:pPr indent="-228600" lvl="0" marL="457200" rtl="0">
              <a:lnSpc>
                <a:spcPct val="115000"/>
              </a:lnSpc>
              <a:spcBef>
                <a:spcPts val="0"/>
              </a:spcBef>
              <a:buClr>
                <a:srgbClr val="444444"/>
              </a:buClr>
              <a:buFont typeface="Montserrat"/>
              <a:buChar char="❏"/>
            </a:pPr>
            <a:r>
              <a:rPr lang="es">
                <a:solidFill>
                  <a:srgbClr val="444444"/>
                </a:solidFill>
                <a:highlight>
                  <a:srgbClr val="FEFEFE"/>
                </a:highlight>
                <a:latin typeface="Montserrat"/>
                <a:ea typeface="Montserrat"/>
                <a:cs typeface="Montserrat"/>
                <a:sym typeface="Montserrat"/>
              </a:rPr>
              <a:t>DIGITAL SIGNAGE ADVERTISING (</a:t>
            </a:r>
            <a:r>
              <a:rPr lang="es">
                <a:solidFill>
                  <a:schemeClr val="dk2"/>
                </a:solidFill>
                <a:latin typeface="Montserrat"/>
                <a:ea typeface="Montserrat"/>
                <a:cs typeface="Montserrat"/>
                <a:sym typeface="Montserrat"/>
              </a:rPr>
              <a:t>in-Store</a:t>
            </a:r>
            <a:r>
              <a:rPr lang="es">
                <a:solidFill>
                  <a:srgbClr val="444444"/>
                </a:solidFill>
                <a:highlight>
                  <a:srgbClr val="FEFEFE"/>
                </a:highlight>
                <a:latin typeface="Montserrat"/>
                <a:ea typeface="Montserrat"/>
                <a:cs typeface="Montserrat"/>
                <a:sym typeface="Montserrat"/>
              </a:rPr>
              <a:t>)</a:t>
            </a:r>
          </a:p>
          <a:p>
            <a:pPr lvl="0" rtl="0">
              <a:lnSpc>
                <a:spcPct val="115000"/>
              </a:lnSpc>
              <a:spcBef>
                <a:spcPts val="0"/>
              </a:spcBef>
              <a:buNone/>
            </a:pPr>
            <a:r>
              <a:t/>
            </a:r>
            <a:endParaRPr>
              <a:solidFill>
                <a:srgbClr val="444444"/>
              </a:solidFill>
              <a:highlight>
                <a:srgbClr val="FEFEFE"/>
              </a:highlight>
              <a:latin typeface="Montserrat"/>
              <a:ea typeface="Montserrat"/>
              <a:cs typeface="Montserrat"/>
              <a:sym typeface="Montserrat"/>
            </a:endParaRPr>
          </a:p>
          <a:p>
            <a:pPr indent="-228600" lvl="0" marL="457200" rtl="0">
              <a:lnSpc>
                <a:spcPct val="115000"/>
              </a:lnSpc>
              <a:spcBef>
                <a:spcPts val="0"/>
              </a:spcBef>
              <a:buClr>
                <a:srgbClr val="444444"/>
              </a:buClr>
              <a:buFont typeface="Montserrat"/>
              <a:buChar char="❏"/>
            </a:pPr>
            <a:r>
              <a:rPr lang="es" u="sng">
                <a:solidFill>
                  <a:schemeClr val="hlink"/>
                </a:solidFill>
                <a:highlight>
                  <a:srgbClr val="FEFEFE"/>
                </a:highlight>
                <a:latin typeface="Montserrat"/>
                <a:ea typeface="Montserrat"/>
                <a:cs typeface="Montserrat"/>
                <a:sym typeface="Montserrat"/>
                <a:hlinkClick r:id="rId3"/>
              </a:rPr>
              <a:t>VISION THERAPY FOR CHILDREN</a:t>
            </a:r>
            <a:r>
              <a:rPr lang="es">
                <a:solidFill>
                  <a:srgbClr val="444444"/>
                </a:solidFill>
                <a:highlight>
                  <a:srgbClr val="FEFEFE"/>
                </a:highlight>
                <a:latin typeface="Montserrat"/>
                <a:ea typeface="Montserrat"/>
                <a:cs typeface="Montserrat"/>
                <a:sym typeface="Montserrat"/>
              </a:rPr>
              <a:t> (</a:t>
            </a:r>
            <a:r>
              <a:rPr lang="es">
                <a:solidFill>
                  <a:schemeClr val="dk2"/>
                </a:solidFill>
                <a:latin typeface="Montserrat"/>
                <a:ea typeface="Montserrat"/>
                <a:cs typeface="Montserrat"/>
                <a:sym typeface="Montserrat"/>
              </a:rPr>
              <a:t>in-Store</a:t>
            </a:r>
            <a:r>
              <a:rPr lang="es">
                <a:solidFill>
                  <a:srgbClr val="444444"/>
                </a:solidFill>
                <a:highlight>
                  <a:srgbClr val="FEFEFE"/>
                </a:highlight>
                <a:latin typeface="Montserrat"/>
                <a:ea typeface="Montserrat"/>
                <a:cs typeface="Montserrat"/>
                <a:sym typeface="Montserrat"/>
              </a:rPr>
              <a:t>)</a:t>
            </a:r>
          </a:p>
          <a:p>
            <a:pPr lvl="0" rtl="0">
              <a:lnSpc>
                <a:spcPct val="115000"/>
              </a:lnSpc>
              <a:spcBef>
                <a:spcPts val="0"/>
              </a:spcBef>
              <a:buNone/>
            </a:pPr>
            <a:r>
              <a:t/>
            </a:r>
            <a:endParaRPr>
              <a:solidFill>
                <a:srgbClr val="444444"/>
              </a:solidFill>
              <a:highlight>
                <a:srgbClr val="FEFEFE"/>
              </a:highlight>
              <a:latin typeface="Montserrat"/>
              <a:ea typeface="Montserrat"/>
              <a:cs typeface="Montserrat"/>
              <a:sym typeface="Montserrat"/>
            </a:endParaRPr>
          </a:p>
          <a:p>
            <a:pPr indent="-228600" lvl="0" marL="457200" rtl="0">
              <a:lnSpc>
                <a:spcPct val="115000"/>
              </a:lnSpc>
              <a:spcBef>
                <a:spcPts val="0"/>
              </a:spcBef>
              <a:buClr>
                <a:srgbClr val="444444"/>
              </a:buClr>
              <a:buFont typeface="Montserrat"/>
              <a:buChar char="❏"/>
            </a:pPr>
            <a:r>
              <a:rPr lang="es">
                <a:solidFill>
                  <a:srgbClr val="444444"/>
                </a:solidFill>
                <a:highlight>
                  <a:srgbClr val="FEFEFE"/>
                </a:highlight>
                <a:latin typeface="Montserrat"/>
                <a:ea typeface="Montserrat"/>
                <a:cs typeface="Montserrat"/>
                <a:sym typeface="Montserrat"/>
              </a:rPr>
              <a:t>CHATBOT / ADVISOR (</a:t>
            </a:r>
            <a:r>
              <a:rPr lang="es">
                <a:solidFill>
                  <a:schemeClr val="dk2"/>
                </a:solidFill>
                <a:latin typeface="Montserrat"/>
                <a:ea typeface="Montserrat"/>
                <a:cs typeface="Montserrat"/>
                <a:sym typeface="Montserrat"/>
              </a:rPr>
              <a:t>online</a:t>
            </a:r>
            <a:r>
              <a:rPr lang="es">
                <a:solidFill>
                  <a:srgbClr val="444444"/>
                </a:solidFill>
                <a:highlight>
                  <a:srgbClr val="FEFEFE"/>
                </a:highlight>
                <a:latin typeface="Montserrat"/>
                <a:ea typeface="Montserrat"/>
                <a:cs typeface="Montserrat"/>
                <a:sym typeface="Montserrat"/>
              </a:rPr>
              <a:t>)</a:t>
            </a:r>
          </a:p>
          <a:p>
            <a:pPr indent="-298450" lvl="1" marL="914400" rtl="0">
              <a:lnSpc>
                <a:spcPct val="166670"/>
              </a:lnSpc>
              <a:spcBef>
                <a:spcPts val="500"/>
              </a:spcBef>
              <a:buClr>
                <a:srgbClr val="CC0000"/>
              </a:buClr>
              <a:buSzPct val="100000"/>
              <a:buFont typeface="Montserrat"/>
              <a:buChar char="❏"/>
            </a:pPr>
            <a:r>
              <a:rPr lang="es" sz="1100">
                <a:solidFill>
                  <a:srgbClr val="CC0000"/>
                </a:solidFill>
                <a:latin typeface="Montserrat"/>
                <a:ea typeface="Montserrat"/>
                <a:cs typeface="Montserrat"/>
                <a:sym typeface="Montserrat"/>
              </a:rPr>
              <a:t>Customer support  (Tone analyzer)</a:t>
            </a:r>
          </a:p>
          <a:p>
            <a:pPr indent="-298450" lvl="1" marL="914400" rtl="0">
              <a:lnSpc>
                <a:spcPct val="166670"/>
              </a:lnSpc>
              <a:spcBef>
                <a:spcPts val="0"/>
              </a:spcBef>
              <a:spcAft>
                <a:spcPts val="500"/>
              </a:spcAft>
              <a:buClr>
                <a:srgbClr val="CC0000"/>
              </a:buClr>
              <a:buSzPct val="100000"/>
              <a:buFont typeface="Montserrat"/>
              <a:buChar char="❏"/>
            </a:pPr>
            <a:r>
              <a:rPr lang="es" sz="1100">
                <a:solidFill>
                  <a:srgbClr val="CC0000"/>
                </a:solidFill>
                <a:latin typeface="Montserrat"/>
                <a:ea typeface="Montserrat"/>
                <a:cs typeface="Montserrat"/>
                <a:sym typeface="Montserrat"/>
              </a:rPr>
              <a:t>Technical support </a:t>
            </a:r>
          </a:p>
          <a:p>
            <a:pPr indent="-298450" lvl="1" marL="914400" rtl="0">
              <a:lnSpc>
                <a:spcPct val="166670"/>
              </a:lnSpc>
              <a:spcBef>
                <a:spcPts val="0"/>
              </a:spcBef>
              <a:spcAft>
                <a:spcPts val="500"/>
              </a:spcAft>
              <a:buClr>
                <a:srgbClr val="CC0000"/>
              </a:buClr>
              <a:buSzPct val="100000"/>
              <a:buFont typeface="Montserrat"/>
              <a:buChar char="❏"/>
            </a:pPr>
            <a:r>
              <a:rPr lang="es" sz="1100">
                <a:solidFill>
                  <a:srgbClr val="CC0000"/>
                </a:solidFill>
                <a:latin typeface="Montserrat"/>
                <a:ea typeface="Montserrat"/>
                <a:cs typeface="Montserrat"/>
                <a:sym typeface="Montserrat"/>
              </a:rPr>
              <a:t>Custom Product Search</a:t>
            </a:r>
          </a:p>
          <a:p>
            <a:pPr indent="-298450" lvl="1" marL="914400" rtl="0">
              <a:lnSpc>
                <a:spcPct val="166670"/>
              </a:lnSpc>
              <a:spcBef>
                <a:spcPts val="500"/>
              </a:spcBef>
              <a:spcAft>
                <a:spcPts val="500"/>
              </a:spcAft>
              <a:buClr>
                <a:srgbClr val="CC0000"/>
              </a:buClr>
              <a:buSzPct val="100000"/>
              <a:buFont typeface="Montserrat"/>
              <a:buChar char="❏"/>
            </a:pPr>
            <a:r>
              <a:rPr lang="es" sz="1100">
                <a:solidFill>
                  <a:srgbClr val="CC0000"/>
                </a:solidFill>
                <a:latin typeface="Montserrat"/>
                <a:ea typeface="Montserrat"/>
                <a:cs typeface="Montserrat"/>
                <a:sym typeface="Montserrat"/>
              </a:rPr>
              <a:t>Add, Remove and List items in Shopping Cart</a:t>
            </a:r>
          </a:p>
          <a:p>
            <a:pPr indent="-298450" lvl="1" marL="914400" rtl="0">
              <a:lnSpc>
                <a:spcPct val="166670"/>
              </a:lnSpc>
              <a:spcBef>
                <a:spcPts val="500"/>
              </a:spcBef>
              <a:spcAft>
                <a:spcPts val="500"/>
              </a:spcAft>
              <a:buClr>
                <a:srgbClr val="CC0000"/>
              </a:buClr>
              <a:buSzPct val="100000"/>
              <a:buFont typeface="Montserrat"/>
              <a:buChar char="❏"/>
            </a:pPr>
            <a:r>
              <a:rPr lang="es" sz="1100">
                <a:solidFill>
                  <a:srgbClr val="CC0000"/>
                </a:solidFill>
                <a:latin typeface="Montserrat"/>
                <a:ea typeface="Montserrat"/>
                <a:cs typeface="Montserrat"/>
                <a:sym typeface="Montserrat"/>
              </a:rPr>
              <a:t>Product advisor</a:t>
            </a:r>
          </a:p>
          <a:p>
            <a:pPr indent="-298450" lvl="1" marL="914400" rtl="0">
              <a:lnSpc>
                <a:spcPct val="166670"/>
              </a:lnSpc>
              <a:spcBef>
                <a:spcPts val="500"/>
              </a:spcBef>
              <a:buClr>
                <a:srgbClr val="CC0000"/>
              </a:buClr>
              <a:buSzPct val="100000"/>
              <a:buFont typeface="Montserrat"/>
              <a:buChar char="❏"/>
            </a:pPr>
            <a:r>
              <a:rPr lang="es" sz="1100">
                <a:solidFill>
                  <a:srgbClr val="CC0000"/>
                </a:solidFill>
                <a:latin typeface="Montserrat"/>
                <a:ea typeface="Montserrat"/>
                <a:cs typeface="Montserrat"/>
                <a:sym typeface="Montserrat"/>
              </a:rPr>
              <a:t>Order tracking  management</a:t>
            </a:r>
          </a:p>
          <a:p>
            <a:pPr lvl="0" rtl="0" algn="ctr">
              <a:lnSpc>
                <a:spcPct val="115000"/>
              </a:lnSpc>
              <a:spcBef>
                <a:spcPts val="0"/>
              </a:spcBef>
              <a:buNone/>
            </a:pPr>
            <a:r>
              <a:t/>
            </a:r>
            <a:endParaRPr sz="1500">
              <a:solidFill>
                <a:srgbClr val="2D2926"/>
              </a:solidFill>
              <a:highlight>
                <a:srgbClr val="FEFEFE"/>
              </a:highlight>
              <a:latin typeface="Montserrat"/>
              <a:ea typeface="Montserrat"/>
              <a:cs typeface="Montserrat"/>
              <a:sym typeface="Montserrat"/>
            </a:endParaRPr>
          </a:p>
          <a:p>
            <a:pPr lvl="0">
              <a:spcBef>
                <a:spcPts val="0"/>
              </a:spcBef>
              <a:buNone/>
            </a:pPr>
            <a:r>
              <a:t/>
            </a:r>
            <a:endParaRPr/>
          </a:p>
        </p:txBody>
      </p:sp>
      <p:sp>
        <p:nvSpPr>
          <p:cNvPr id="104" name="Shape 104"/>
          <p:cNvSpPr txBox="1"/>
          <p:nvPr/>
        </p:nvSpPr>
        <p:spPr>
          <a:xfrm>
            <a:off x="313950" y="140225"/>
            <a:ext cx="5780400" cy="572700"/>
          </a:xfrm>
          <a:prstGeom prst="rect">
            <a:avLst/>
          </a:prstGeom>
          <a:noFill/>
          <a:ln>
            <a:noFill/>
          </a:ln>
        </p:spPr>
        <p:txBody>
          <a:bodyPr anchorCtr="0" anchor="ctr" bIns="91425" lIns="91425" rIns="91425" wrap="square" tIns="91425">
            <a:noAutofit/>
          </a:bodyPr>
          <a:lstStyle/>
          <a:p>
            <a:pPr lvl="0" rtl="0">
              <a:spcBef>
                <a:spcPts val="0"/>
              </a:spcBef>
              <a:buNone/>
            </a:pPr>
            <a:r>
              <a:rPr b="1" lang="es" sz="2400">
                <a:solidFill>
                  <a:srgbClr val="323232"/>
                </a:solidFill>
                <a:latin typeface="Montserrat"/>
                <a:ea typeface="Montserrat"/>
                <a:cs typeface="Montserrat"/>
                <a:sym typeface="Montserrat"/>
              </a:rPr>
              <a:t>BUSINESS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p:nvPr/>
        </p:nvSpPr>
        <p:spPr>
          <a:xfrm>
            <a:off x="2923489" y="1855475"/>
            <a:ext cx="3086699" cy="2926200"/>
          </a:xfrm>
          <a:prstGeom prst="rect">
            <a:avLst/>
          </a:prstGeom>
          <a:noFill/>
          <a:ln cap="flat" cmpd="sng" w="9525">
            <a:solidFill>
              <a:srgbClr val="CCCCCC"/>
            </a:solidFill>
            <a:prstDash val="dash"/>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10" name="Shape 110"/>
          <p:cNvSpPr/>
          <p:nvPr/>
        </p:nvSpPr>
        <p:spPr>
          <a:xfrm>
            <a:off x="3948130" y="2852550"/>
            <a:ext cx="1106700" cy="966000"/>
          </a:xfrm>
          <a:prstGeom prst="ellipse">
            <a:avLst/>
          </a:prstGeom>
          <a:solidFill>
            <a:srgbClr val="FCE5CD"/>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sz="1200">
              <a:latin typeface="Montserrat"/>
              <a:ea typeface="Montserrat"/>
              <a:cs typeface="Montserrat"/>
              <a:sym typeface="Montserrat"/>
            </a:endParaRPr>
          </a:p>
        </p:txBody>
      </p:sp>
      <p:sp>
        <p:nvSpPr>
          <p:cNvPr id="111" name="Shape 111"/>
          <p:cNvSpPr/>
          <p:nvPr/>
        </p:nvSpPr>
        <p:spPr>
          <a:xfrm>
            <a:off x="7323500" y="2835575"/>
            <a:ext cx="1106700" cy="966000"/>
          </a:xfrm>
          <a:prstGeom prst="ellipse">
            <a:avLst/>
          </a:prstGeom>
          <a:solidFill>
            <a:srgbClr val="D9EAD3"/>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sz="1200">
              <a:latin typeface="Montserrat"/>
              <a:ea typeface="Montserrat"/>
              <a:cs typeface="Montserrat"/>
              <a:sym typeface="Montserrat"/>
            </a:endParaRPr>
          </a:p>
        </p:txBody>
      </p:sp>
      <p:cxnSp>
        <p:nvCxnSpPr>
          <p:cNvPr id="112" name="Shape 112"/>
          <p:cNvCxnSpPr>
            <a:stCxn id="110" idx="6"/>
            <a:endCxn id="111" idx="2"/>
          </p:cNvCxnSpPr>
          <p:nvPr/>
        </p:nvCxnSpPr>
        <p:spPr>
          <a:xfrm flipH="1" rot="10800000">
            <a:off x="5054830" y="3318450"/>
            <a:ext cx="2268600" cy="17100"/>
          </a:xfrm>
          <a:prstGeom prst="straightConnector1">
            <a:avLst/>
          </a:prstGeom>
          <a:noFill/>
          <a:ln cap="flat" cmpd="sng" w="28575">
            <a:solidFill>
              <a:srgbClr val="1155CC"/>
            </a:solidFill>
            <a:prstDash val="solid"/>
            <a:round/>
            <a:headEnd len="lg" w="lg" type="none"/>
            <a:tailEnd len="lg" w="lg" type="triangle"/>
          </a:ln>
        </p:spPr>
      </p:cxnSp>
      <p:sp>
        <p:nvSpPr>
          <p:cNvPr id="113" name="Shape 113"/>
          <p:cNvSpPr txBox="1"/>
          <p:nvPr/>
        </p:nvSpPr>
        <p:spPr>
          <a:xfrm>
            <a:off x="3913775" y="2997260"/>
            <a:ext cx="1175400" cy="689400"/>
          </a:xfrm>
          <a:prstGeom prst="rect">
            <a:avLst/>
          </a:prstGeom>
          <a:noFill/>
          <a:ln>
            <a:noFill/>
          </a:ln>
        </p:spPr>
        <p:txBody>
          <a:bodyPr anchorCtr="0" anchor="ctr" bIns="91425" lIns="91425" rIns="91425" wrap="square" tIns="91425">
            <a:noAutofit/>
          </a:bodyPr>
          <a:lstStyle/>
          <a:p>
            <a:pPr lvl="0" rtl="0" algn="ctr">
              <a:spcBef>
                <a:spcPts val="0"/>
              </a:spcBef>
              <a:buNone/>
            </a:pPr>
            <a:r>
              <a:rPr lang="es" sz="1200">
                <a:latin typeface="Montserrat"/>
                <a:ea typeface="Montserrat"/>
                <a:cs typeface="Montserrat"/>
                <a:sym typeface="Montserrat"/>
              </a:rPr>
              <a:t>Conversation Service</a:t>
            </a:r>
          </a:p>
        </p:txBody>
      </p:sp>
      <p:sp>
        <p:nvSpPr>
          <p:cNvPr id="114" name="Shape 114"/>
          <p:cNvSpPr txBox="1"/>
          <p:nvPr/>
        </p:nvSpPr>
        <p:spPr>
          <a:xfrm>
            <a:off x="7325275" y="2980274"/>
            <a:ext cx="1106700" cy="653100"/>
          </a:xfrm>
          <a:prstGeom prst="rect">
            <a:avLst/>
          </a:prstGeom>
          <a:noFill/>
          <a:ln>
            <a:noFill/>
          </a:ln>
        </p:spPr>
        <p:txBody>
          <a:bodyPr anchorCtr="0" anchor="ctr" bIns="91425" lIns="91425" rIns="91425" wrap="square" tIns="91425">
            <a:noAutofit/>
          </a:bodyPr>
          <a:lstStyle/>
          <a:p>
            <a:pPr lvl="0" rtl="0" algn="ctr">
              <a:spcBef>
                <a:spcPts val="0"/>
              </a:spcBef>
              <a:buNone/>
            </a:pPr>
            <a:r>
              <a:rPr lang="es" sz="1200">
                <a:latin typeface="Montserrat"/>
                <a:ea typeface="Montserrat"/>
                <a:cs typeface="Montserrat"/>
                <a:sym typeface="Montserrat"/>
              </a:rPr>
              <a:t>Application</a:t>
            </a:r>
          </a:p>
        </p:txBody>
      </p:sp>
      <p:sp>
        <p:nvSpPr>
          <p:cNvPr id="115" name="Shape 115"/>
          <p:cNvSpPr txBox="1"/>
          <p:nvPr/>
        </p:nvSpPr>
        <p:spPr>
          <a:xfrm>
            <a:off x="3913775" y="1855462"/>
            <a:ext cx="2511000" cy="334200"/>
          </a:xfrm>
          <a:prstGeom prst="rect">
            <a:avLst/>
          </a:prstGeom>
          <a:noFill/>
          <a:ln>
            <a:noFill/>
          </a:ln>
        </p:spPr>
        <p:txBody>
          <a:bodyPr anchorCtr="0" anchor="ctr" bIns="91425" lIns="91425" rIns="91425" wrap="square" tIns="91425">
            <a:noAutofit/>
          </a:bodyPr>
          <a:lstStyle/>
          <a:p>
            <a:pPr lvl="0" rtl="0">
              <a:spcBef>
                <a:spcPts val="0"/>
              </a:spcBef>
              <a:buNone/>
            </a:pPr>
            <a:r>
              <a:rPr lang="es" sz="1200">
                <a:solidFill>
                  <a:srgbClr val="CCCCCC"/>
                </a:solidFill>
                <a:latin typeface="Montserrat"/>
                <a:ea typeface="Montserrat"/>
                <a:cs typeface="Montserrat"/>
                <a:sym typeface="Montserrat"/>
              </a:rPr>
              <a:t>Cognitive Services - Cloud</a:t>
            </a:r>
          </a:p>
        </p:txBody>
      </p:sp>
      <p:sp>
        <p:nvSpPr>
          <p:cNvPr id="116" name="Shape 116"/>
          <p:cNvSpPr txBox="1"/>
          <p:nvPr/>
        </p:nvSpPr>
        <p:spPr>
          <a:xfrm>
            <a:off x="311700" y="140225"/>
            <a:ext cx="8520600" cy="572700"/>
          </a:xfrm>
          <a:prstGeom prst="rect">
            <a:avLst/>
          </a:prstGeom>
          <a:noFill/>
          <a:ln>
            <a:noFill/>
          </a:ln>
        </p:spPr>
        <p:txBody>
          <a:bodyPr anchorCtr="0" anchor="ctr" bIns="91425" lIns="91425" rIns="91425" wrap="square" tIns="91425">
            <a:noAutofit/>
          </a:bodyPr>
          <a:lstStyle/>
          <a:p>
            <a:pPr lvl="0" rtl="0" algn="ctr">
              <a:spcBef>
                <a:spcPts val="0"/>
              </a:spcBef>
              <a:buNone/>
            </a:pPr>
            <a:r>
              <a:rPr b="1" lang="es" sz="2400">
                <a:solidFill>
                  <a:srgbClr val="323232"/>
                </a:solidFill>
                <a:latin typeface="Montserrat"/>
                <a:ea typeface="Montserrat"/>
                <a:cs typeface="Montserrat"/>
                <a:sym typeface="Montserrat"/>
              </a:rPr>
              <a:t>HUMAN-ROBOT ITERATION - HOW IT WORKS</a:t>
            </a:r>
          </a:p>
        </p:txBody>
      </p:sp>
      <p:sp>
        <p:nvSpPr>
          <p:cNvPr id="117" name="Shape 117"/>
          <p:cNvSpPr txBox="1"/>
          <p:nvPr/>
        </p:nvSpPr>
        <p:spPr>
          <a:xfrm>
            <a:off x="7133800" y="1402325"/>
            <a:ext cx="1805100" cy="857400"/>
          </a:xfrm>
          <a:prstGeom prst="rect">
            <a:avLst/>
          </a:prstGeom>
          <a:noFill/>
          <a:ln>
            <a:noFill/>
          </a:ln>
        </p:spPr>
        <p:txBody>
          <a:bodyPr anchorCtr="0" anchor="ctr" bIns="91425" lIns="91425" rIns="91425" wrap="square" tIns="91425">
            <a:noAutofit/>
          </a:bodyPr>
          <a:lstStyle/>
          <a:p>
            <a:pPr lvl="0" rtl="0" algn="l">
              <a:spcBef>
                <a:spcPts val="0"/>
              </a:spcBef>
              <a:buNone/>
            </a:pPr>
            <a:r>
              <a:rPr lang="es" sz="1200">
                <a:solidFill>
                  <a:srgbClr val="595959"/>
                </a:solidFill>
                <a:latin typeface="Montserrat"/>
                <a:ea typeface="Montserrat"/>
                <a:cs typeface="Montserrat"/>
                <a:sym typeface="Montserrat"/>
              </a:rPr>
              <a:t>Natural language recognition &amp; response</a:t>
            </a:r>
          </a:p>
        </p:txBody>
      </p:sp>
      <p:cxnSp>
        <p:nvCxnSpPr>
          <p:cNvPr id="118" name="Shape 118"/>
          <p:cNvCxnSpPr>
            <a:stCxn id="117" idx="1"/>
          </p:cNvCxnSpPr>
          <p:nvPr/>
        </p:nvCxnSpPr>
        <p:spPr>
          <a:xfrm flipH="1">
            <a:off x="4990600" y="1831025"/>
            <a:ext cx="2143200" cy="1160700"/>
          </a:xfrm>
          <a:prstGeom prst="straightConnector1">
            <a:avLst/>
          </a:prstGeom>
          <a:noFill/>
          <a:ln cap="flat" cmpd="sng" w="9525">
            <a:solidFill>
              <a:srgbClr val="595959"/>
            </a:solidFill>
            <a:prstDash val="solid"/>
            <a:round/>
            <a:headEnd len="lg" w="lg" type="none"/>
            <a:tailEnd len="lg" w="lg" type="triangle"/>
          </a:ln>
        </p:spPr>
      </p:cxnSp>
      <p:sp>
        <p:nvSpPr>
          <p:cNvPr id="119" name="Shape 119"/>
          <p:cNvSpPr txBox="1"/>
          <p:nvPr/>
        </p:nvSpPr>
        <p:spPr>
          <a:xfrm>
            <a:off x="233575" y="3087400"/>
            <a:ext cx="2098500" cy="509100"/>
          </a:xfrm>
          <a:prstGeom prst="rect">
            <a:avLst/>
          </a:prstGeom>
          <a:noFill/>
          <a:ln>
            <a:noFill/>
          </a:ln>
        </p:spPr>
        <p:txBody>
          <a:bodyPr anchorCtr="0" anchor="ctr" bIns="91425" lIns="91425" rIns="91425" wrap="square" tIns="91425">
            <a:noAutofit/>
          </a:bodyPr>
          <a:lstStyle/>
          <a:p>
            <a:pPr lvl="0" rtl="0" algn="ctr">
              <a:spcBef>
                <a:spcPts val="0"/>
              </a:spcBef>
              <a:buNone/>
            </a:pPr>
            <a:r>
              <a:rPr lang="es" sz="1200">
                <a:latin typeface="Montserrat"/>
                <a:ea typeface="Montserrat"/>
                <a:cs typeface="Montserrat"/>
                <a:sym typeface="Montserrat"/>
              </a:rPr>
              <a:t>Written speech input</a:t>
            </a:r>
          </a:p>
        </p:txBody>
      </p:sp>
      <p:sp>
        <p:nvSpPr>
          <p:cNvPr id="120" name="Shape 120"/>
          <p:cNvSpPr txBox="1"/>
          <p:nvPr/>
        </p:nvSpPr>
        <p:spPr>
          <a:xfrm>
            <a:off x="385975" y="2312225"/>
            <a:ext cx="1805100" cy="386700"/>
          </a:xfrm>
          <a:prstGeom prst="rect">
            <a:avLst/>
          </a:prstGeom>
          <a:noFill/>
          <a:ln>
            <a:noFill/>
          </a:ln>
        </p:spPr>
        <p:txBody>
          <a:bodyPr anchorCtr="0" anchor="ctr" bIns="91425" lIns="91425" rIns="91425" wrap="square" tIns="91425">
            <a:noAutofit/>
          </a:bodyPr>
          <a:lstStyle/>
          <a:p>
            <a:pPr lvl="0" rtl="0" algn="ctr">
              <a:spcBef>
                <a:spcPts val="0"/>
              </a:spcBef>
              <a:buNone/>
            </a:pPr>
            <a:r>
              <a:rPr lang="es" sz="1200">
                <a:latin typeface="Montserrat"/>
                <a:ea typeface="Montserrat"/>
                <a:cs typeface="Montserrat"/>
                <a:sym typeface="Montserrat"/>
              </a:rPr>
              <a:t>Spoken speech input</a:t>
            </a:r>
          </a:p>
        </p:txBody>
      </p:sp>
      <p:sp>
        <p:nvSpPr>
          <p:cNvPr id="121" name="Shape 121"/>
          <p:cNvSpPr txBox="1"/>
          <p:nvPr/>
        </p:nvSpPr>
        <p:spPr>
          <a:xfrm>
            <a:off x="385975" y="712925"/>
            <a:ext cx="8186100" cy="6894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Clr>
                <a:schemeClr val="dk1"/>
              </a:buClr>
              <a:buSzPct val="73333"/>
              <a:buFont typeface="Arial"/>
              <a:buNone/>
            </a:pPr>
            <a:r>
              <a:rPr lang="es" sz="1500">
                <a:solidFill>
                  <a:srgbClr val="2D2926"/>
                </a:solidFill>
                <a:highlight>
                  <a:srgbClr val="FEFEFE"/>
                </a:highlight>
                <a:latin typeface="Montserrat"/>
                <a:ea typeface="Montserrat"/>
                <a:cs typeface="Montserrat"/>
                <a:sym typeface="Montserrat"/>
              </a:rPr>
              <a:t>To analyze — spoken or written — commands in natural language and automatically determine their intent, this application uses three cloud-based services</a:t>
            </a:r>
            <a:r>
              <a:rPr lang="es">
                <a:solidFill>
                  <a:schemeClr val="dk2"/>
                </a:solidFill>
                <a:latin typeface="Montserrat"/>
                <a:ea typeface="Montserrat"/>
                <a:cs typeface="Montserrat"/>
                <a:sym typeface="Montserrat"/>
              </a:rPr>
              <a:t>.</a:t>
            </a:r>
          </a:p>
        </p:txBody>
      </p:sp>
      <p:sp>
        <p:nvSpPr>
          <p:cNvPr id="122" name="Shape 122"/>
          <p:cNvSpPr/>
          <p:nvPr/>
        </p:nvSpPr>
        <p:spPr>
          <a:xfrm>
            <a:off x="4733354" y="3710800"/>
            <a:ext cx="1106700" cy="966000"/>
          </a:xfrm>
          <a:prstGeom prst="ellipse">
            <a:avLst/>
          </a:prstGeom>
          <a:solidFill>
            <a:srgbClr val="EAD1DC"/>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sz="1200">
              <a:latin typeface="Montserrat"/>
              <a:ea typeface="Montserrat"/>
              <a:cs typeface="Montserrat"/>
              <a:sym typeface="Montserrat"/>
            </a:endParaRPr>
          </a:p>
        </p:txBody>
      </p:sp>
      <p:sp>
        <p:nvSpPr>
          <p:cNvPr id="123" name="Shape 123"/>
          <p:cNvSpPr txBox="1"/>
          <p:nvPr/>
        </p:nvSpPr>
        <p:spPr>
          <a:xfrm>
            <a:off x="4699000" y="3855511"/>
            <a:ext cx="1175400" cy="689400"/>
          </a:xfrm>
          <a:prstGeom prst="rect">
            <a:avLst/>
          </a:prstGeom>
          <a:noFill/>
          <a:ln>
            <a:noFill/>
          </a:ln>
        </p:spPr>
        <p:txBody>
          <a:bodyPr anchorCtr="0" anchor="ctr" bIns="91425" lIns="91425" rIns="91425" wrap="square" tIns="91425">
            <a:noAutofit/>
          </a:bodyPr>
          <a:lstStyle/>
          <a:p>
            <a:pPr lvl="0" rtl="0" algn="ctr">
              <a:spcBef>
                <a:spcPts val="0"/>
              </a:spcBef>
              <a:buNone/>
            </a:pPr>
            <a:r>
              <a:rPr lang="es" sz="1200">
                <a:latin typeface="Montserrat"/>
                <a:ea typeface="Montserrat"/>
                <a:cs typeface="Montserrat"/>
                <a:sym typeface="Montserrat"/>
              </a:rPr>
              <a:t>Text to speech servicer</a:t>
            </a:r>
          </a:p>
        </p:txBody>
      </p:sp>
      <p:sp>
        <p:nvSpPr>
          <p:cNvPr id="124" name="Shape 124"/>
          <p:cNvSpPr/>
          <p:nvPr/>
        </p:nvSpPr>
        <p:spPr>
          <a:xfrm>
            <a:off x="3039395" y="2022585"/>
            <a:ext cx="1106699" cy="966000"/>
          </a:xfrm>
          <a:prstGeom prst="ellipse">
            <a:avLst/>
          </a:prstGeom>
          <a:solidFill>
            <a:srgbClr val="CFE2F3"/>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sz="1200">
              <a:latin typeface="Montserrat"/>
              <a:ea typeface="Montserrat"/>
              <a:cs typeface="Montserrat"/>
              <a:sym typeface="Montserrat"/>
            </a:endParaRPr>
          </a:p>
        </p:txBody>
      </p:sp>
      <p:sp>
        <p:nvSpPr>
          <p:cNvPr id="125" name="Shape 125"/>
          <p:cNvSpPr txBox="1"/>
          <p:nvPr/>
        </p:nvSpPr>
        <p:spPr>
          <a:xfrm>
            <a:off x="3005041" y="2158508"/>
            <a:ext cx="1175400" cy="689400"/>
          </a:xfrm>
          <a:prstGeom prst="rect">
            <a:avLst/>
          </a:prstGeom>
          <a:noFill/>
          <a:ln>
            <a:noFill/>
          </a:ln>
        </p:spPr>
        <p:txBody>
          <a:bodyPr anchorCtr="0" anchor="ctr" bIns="91425" lIns="91425" rIns="91425" wrap="square" tIns="91425">
            <a:noAutofit/>
          </a:bodyPr>
          <a:lstStyle/>
          <a:p>
            <a:pPr lvl="0" rtl="0" algn="ctr">
              <a:spcBef>
                <a:spcPts val="0"/>
              </a:spcBef>
              <a:buNone/>
            </a:pPr>
            <a:r>
              <a:rPr lang="es" sz="1200">
                <a:latin typeface="Montserrat"/>
                <a:ea typeface="Montserrat"/>
                <a:cs typeface="Montserrat"/>
                <a:sym typeface="Montserrat"/>
              </a:rPr>
              <a:t>Speech to text service </a:t>
            </a:r>
          </a:p>
        </p:txBody>
      </p:sp>
      <p:cxnSp>
        <p:nvCxnSpPr>
          <p:cNvPr id="126" name="Shape 126"/>
          <p:cNvCxnSpPr>
            <a:stCxn id="119" idx="3"/>
            <a:endCxn id="113" idx="1"/>
          </p:cNvCxnSpPr>
          <p:nvPr/>
        </p:nvCxnSpPr>
        <p:spPr>
          <a:xfrm>
            <a:off x="2332075" y="3341950"/>
            <a:ext cx="1581600" cy="0"/>
          </a:xfrm>
          <a:prstGeom prst="straightConnector1">
            <a:avLst/>
          </a:prstGeom>
          <a:noFill/>
          <a:ln cap="flat" cmpd="sng" w="28575">
            <a:solidFill>
              <a:srgbClr val="1155CC"/>
            </a:solidFill>
            <a:prstDash val="solid"/>
            <a:round/>
            <a:headEnd len="lg" w="lg" type="none"/>
            <a:tailEnd len="lg" w="lg" type="triangle"/>
          </a:ln>
        </p:spPr>
      </p:cxnSp>
      <p:cxnSp>
        <p:nvCxnSpPr>
          <p:cNvPr id="127" name="Shape 127"/>
          <p:cNvCxnSpPr>
            <a:stCxn id="120" idx="3"/>
            <a:endCxn id="125" idx="1"/>
          </p:cNvCxnSpPr>
          <p:nvPr/>
        </p:nvCxnSpPr>
        <p:spPr>
          <a:xfrm flipH="1" rot="10800000">
            <a:off x="2191075" y="2503175"/>
            <a:ext cx="813900" cy="2400"/>
          </a:xfrm>
          <a:prstGeom prst="straightConnector1">
            <a:avLst/>
          </a:prstGeom>
          <a:noFill/>
          <a:ln cap="flat" cmpd="sng" w="28575">
            <a:solidFill>
              <a:srgbClr val="1155CC"/>
            </a:solidFill>
            <a:prstDash val="solid"/>
            <a:round/>
            <a:headEnd len="lg" w="lg" type="none"/>
            <a:tailEnd len="lg" w="lg" type="triangle"/>
          </a:ln>
        </p:spPr>
      </p:cxnSp>
      <p:sp>
        <p:nvSpPr>
          <p:cNvPr id="128" name="Shape 128"/>
          <p:cNvSpPr txBox="1"/>
          <p:nvPr/>
        </p:nvSpPr>
        <p:spPr>
          <a:xfrm>
            <a:off x="6742625" y="2309850"/>
            <a:ext cx="1805100" cy="386700"/>
          </a:xfrm>
          <a:prstGeom prst="rect">
            <a:avLst/>
          </a:prstGeom>
          <a:noFill/>
          <a:ln>
            <a:noFill/>
          </a:ln>
        </p:spPr>
        <p:txBody>
          <a:bodyPr anchorCtr="0" anchor="ctr" bIns="91425" lIns="91425" rIns="91425" wrap="square" tIns="91425">
            <a:noAutofit/>
          </a:bodyPr>
          <a:lstStyle/>
          <a:p>
            <a:pPr lvl="0" rtl="0" algn="l">
              <a:spcBef>
                <a:spcPts val="0"/>
              </a:spcBef>
              <a:buNone/>
            </a:pPr>
            <a:r>
              <a:rPr lang="es" sz="1200">
                <a:solidFill>
                  <a:srgbClr val="595959"/>
                </a:solidFill>
                <a:latin typeface="Montserrat"/>
                <a:ea typeface="Montserrat"/>
                <a:cs typeface="Montserrat"/>
                <a:sym typeface="Montserrat"/>
              </a:rPr>
              <a:t>Written output</a:t>
            </a:r>
          </a:p>
        </p:txBody>
      </p:sp>
      <p:sp>
        <p:nvSpPr>
          <p:cNvPr id="129" name="Shape 129"/>
          <p:cNvSpPr txBox="1"/>
          <p:nvPr/>
        </p:nvSpPr>
        <p:spPr>
          <a:xfrm>
            <a:off x="6742625" y="4109825"/>
            <a:ext cx="1805100" cy="386700"/>
          </a:xfrm>
          <a:prstGeom prst="rect">
            <a:avLst/>
          </a:prstGeom>
          <a:noFill/>
          <a:ln>
            <a:noFill/>
          </a:ln>
        </p:spPr>
        <p:txBody>
          <a:bodyPr anchorCtr="0" anchor="ctr" bIns="91425" lIns="91425" rIns="91425" wrap="square" tIns="91425">
            <a:noAutofit/>
          </a:bodyPr>
          <a:lstStyle/>
          <a:p>
            <a:pPr lvl="0" rtl="0" algn="l">
              <a:spcBef>
                <a:spcPts val="0"/>
              </a:spcBef>
              <a:buNone/>
            </a:pPr>
            <a:r>
              <a:rPr lang="es" sz="1200">
                <a:solidFill>
                  <a:srgbClr val="595959"/>
                </a:solidFill>
                <a:latin typeface="Montserrat"/>
                <a:ea typeface="Montserrat"/>
                <a:cs typeface="Montserrat"/>
                <a:sym typeface="Montserrat"/>
              </a:rPr>
              <a:t>Spoken output</a:t>
            </a:r>
          </a:p>
        </p:txBody>
      </p:sp>
      <p:cxnSp>
        <p:nvCxnSpPr>
          <p:cNvPr id="130" name="Shape 130"/>
          <p:cNvCxnSpPr>
            <a:stCxn id="125" idx="2"/>
          </p:cNvCxnSpPr>
          <p:nvPr/>
        </p:nvCxnSpPr>
        <p:spPr>
          <a:xfrm>
            <a:off x="3592741" y="2847908"/>
            <a:ext cx="549300" cy="224700"/>
          </a:xfrm>
          <a:prstGeom prst="straightConnector1">
            <a:avLst/>
          </a:prstGeom>
          <a:noFill/>
          <a:ln cap="flat" cmpd="sng" w="28575">
            <a:solidFill>
              <a:srgbClr val="1155CC"/>
            </a:solidFill>
            <a:prstDash val="solid"/>
            <a:round/>
            <a:headEnd len="lg" w="lg" type="none"/>
            <a:tailEnd len="lg" w="lg" type="triangle"/>
          </a:ln>
        </p:spPr>
      </p:cxnSp>
      <p:cxnSp>
        <p:nvCxnSpPr>
          <p:cNvPr id="131" name="Shape 131"/>
          <p:cNvCxnSpPr>
            <a:stCxn id="113" idx="2"/>
          </p:cNvCxnSpPr>
          <p:nvPr/>
        </p:nvCxnSpPr>
        <p:spPr>
          <a:xfrm>
            <a:off x="4501475" y="3686660"/>
            <a:ext cx="421200" cy="217500"/>
          </a:xfrm>
          <a:prstGeom prst="straightConnector1">
            <a:avLst/>
          </a:prstGeom>
          <a:noFill/>
          <a:ln cap="flat" cmpd="sng" w="28575">
            <a:solidFill>
              <a:srgbClr val="1155CC"/>
            </a:solidFill>
            <a:prstDash val="solid"/>
            <a:round/>
            <a:headEnd len="lg" w="lg" type="none"/>
            <a:tailEnd len="lg" w="lg" type="triangle"/>
          </a:ln>
        </p:spPr>
      </p:cxnSp>
      <p:cxnSp>
        <p:nvCxnSpPr>
          <p:cNvPr id="132" name="Shape 132"/>
          <p:cNvCxnSpPr/>
          <p:nvPr/>
        </p:nvCxnSpPr>
        <p:spPr>
          <a:xfrm flipH="1">
            <a:off x="6365525" y="2631175"/>
            <a:ext cx="882900" cy="645000"/>
          </a:xfrm>
          <a:prstGeom prst="straightConnector1">
            <a:avLst/>
          </a:prstGeom>
          <a:noFill/>
          <a:ln cap="flat" cmpd="sng" w="9525">
            <a:solidFill>
              <a:srgbClr val="595959"/>
            </a:solidFill>
            <a:prstDash val="solid"/>
            <a:round/>
            <a:headEnd len="lg" w="lg" type="none"/>
            <a:tailEnd len="lg" w="lg" type="triangle"/>
          </a:ln>
        </p:spPr>
      </p:cxnSp>
      <p:cxnSp>
        <p:nvCxnSpPr>
          <p:cNvPr id="133" name="Shape 133"/>
          <p:cNvCxnSpPr/>
          <p:nvPr/>
        </p:nvCxnSpPr>
        <p:spPr>
          <a:xfrm rot="10800000">
            <a:off x="6467625" y="3480000"/>
            <a:ext cx="848700" cy="763800"/>
          </a:xfrm>
          <a:prstGeom prst="straightConnector1">
            <a:avLst/>
          </a:prstGeom>
          <a:noFill/>
          <a:ln cap="flat" cmpd="sng" w="9525">
            <a:solidFill>
              <a:srgbClr val="595959"/>
            </a:solidFill>
            <a:prstDash val="solid"/>
            <a:round/>
            <a:headEnd len="lg" w="lg"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