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8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B9C5-0A73-463B-850E-863BF04CD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8651D-6E32-4ABB-A32F-B4EBF0C93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BD782-2F3E-43FC-9288-005E57A7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5817-A953-4566-A71C-4BCA1FA64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359CC-FC36-480C-943E-BAA0FBB6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C05DF-AD5B-4757-821E-471B7176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ADF-B0B6-4925-B53F-2124D348C5C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5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5ED4-777A-457C-94DC-40AE05C6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083B6-33E2-481E-8266-DB45687D7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2AF4-872B-41DC-AD44-F1094149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5817-A953-4566-A71C-4BCA1FA64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1CC2-6CF4-4DAE-83AB-85C317D5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5642-E33F-4043-9B6E-40697D5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ADF-B0B6-4925-B53F-2124D348C5C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2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FBF6F-53A0-485D-90BB-A89DC0FA6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F4E25-F34A-43B4-8ED5-7797ABE8B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194F-045A-4388-BBE1-58057FF2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5817-A953-4566-A71C-4BCA1FA64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3D8A-09D8-48BD-8AD7-BA5D7E2A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7905-5327-4519-A4AA-FB9F39E5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ADF-B0B6-4925-B53F-2124D348C5C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8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CD79-CE3A-4719-893A-754E8D15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FBBE-0EFA-4A69-834D-EF02C419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5D9D-B766-4C5C-AC35-696DBF44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5817-A953-4566-A71C-4BCA1FA64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67628-EDCE-4B44-B58E-F59FAA8A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CA8B8-659E-4B59-8B93-D0102B31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ADF-B0B6-4925-B53F-2124D348C5C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D5EC-C1B1-4785-AE66-658EA3FC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408E4-9F1D-475E-ABDD-4B9F20767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4783D-CA63-4970-A1B4-DB9ED009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5817-A953-4566-A71C-4BCA1FA64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DC77-39E9-441A-8934-3B9BD742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E320-3595-404A-9BE6-B6E2119F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ADF-B0B6-4925-B53F-2124D348C5C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2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8891-E8B7-4216-9C64-5CC30003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B0CA-1CF4-493C-A241-95218D53D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037EB-70EA-4D72-884E-F1E888A92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E97AE-215F-410F-A0EF-C99E24C7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5817-A953-4566-A71C-4BCA1FA64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5E92E-1564-4282-AD07-75CFD61F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41EFC-510F-4E10-B494-155E73BC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ADF-B0B6-4925-B53F-2124D348C5C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8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1073-3EAC-4B75-9313-C9D6FC23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C3C5B-F709-4B71-BDBA-BE624814C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02683-25C5-47DE-855F-06FE77125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DF12E-EA0E-4F99-AA8D-8E2477D21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3F618-CA2E-429D-9EE5-64A24A4A9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07857-23EA-4039-B419-FA50F508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5817-A953-4566-A71C-4BCA1FA64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A1C7C-A83F-41B3-B4AC-894B1CB0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46DAF-1F97-4ED7-B85E-988BD6AA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ADF-B0B6-4925-B53F-2124D348C5C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7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784F-8F88-497C-9A95-A18EB46F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61B8C-3127-466A-8973-BEA218B6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5817-A953-4566-A71C-4BCA1FA64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B5A22-277E-46D5-A830-923666BF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94D7E-4798-4078-AE35-CCBA6764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ADF-B0B6-4925-B53F-2124D348C5C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79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10D4D-3C94-447E-A2D6-D6056A77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5817-A953-4566-A71C-4BCA1FA64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5EE5C-2678-416B-B3FD-F8700055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F815C-0575-49AE-A811-0032AC1C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ADF-B0B6-4925-B53F-2124D348C5C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0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1230-B1C9-4015-B96B-C6FDC9C1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FDB1-B5F0-4B7C-ABC5-A9E5B56B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E2AE1-9D68-42DD-B9FD-410257757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618BB-5108-40A6-BE34-F5361F47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5817-A953-4566-A71C-4BCA1FA64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D80C1-E6D3-4A32-91A9-F9AA640F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66DE-F960-48EE-9C42-87C1417D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ADF-B0B6-4925-B53F-2124D348C5C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21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5B83-781D-4A72-AE12-BF6BFF73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77FB3-66C9-4603-A17E-131DAAD65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1C438-9F5A-4054-954F-A167B1C5E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0ACB1-7386-4123-96D5-020239F9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5817-A953-4566-A71C-4BCA1FA64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77EAB-B4D9-4331-8300-C454439D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E6D67-DB0E-453A-B485-507D3639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ADF-B0B6-4925-B53F-2124D348C5C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9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E521E-066C-401D-959C-E0B0574D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6FC42-4750-444B-BE95-5DB5045A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34DEA-7665-4CC1-9834-7E5261D5A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5817-A953-4566-A71C-4BCA1FA64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D8-F9D4-4CAF-BB9C-58FEAEC4D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AF1DF-F8A7-4EBE-B513-FF823B765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FADF-B0B6-4925-B53F-2124D348C5C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63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F52F43-0601-41B6-BE4A-CB40B405A759}"/>
              </a:ext>
            </a:extLst>
          </p:cNvPr>
          <p:cNvSpPr txBox="1"/>
          <p:nvPr/>
        </p:nvSpPr>
        <p:spPr>
          <a:xfrm>
            <a:off x="-13855" y="31859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Pipeline </a:t>
            </a:r>
            <a:r>
              <a:rPr lang="en-I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CoinGecko</a:t>
            </a: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F44B18D-84C7-433E-9640-BD1A995762DC}"/>
              </a:ext>
            </a:extLst>
          </p:cNvPr>
          <p:cNvGrpSpPr/>
          <p:nvPr/>
        </p:nvGrpSpPr>
        <p:grpSpPr>
          <a:xfrm>
            <a:off x="609887" y="1608430"/>
            <a:ext cx="10972227" cy="5335182"/>
            <a:chOff x="609887" y="1952690"/>
            <a:chExt cx="10972227" cy="533518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67C226A-64E9-4523-AF98-46977F9F8BBC}"/>
                </a:ext>
              </a:extLst>
            </p:cNvPr>
            <p:cNvGrpSpPr/>
            <p:nvPr/>
          </p:nvGrpSpPr>
          <p:grpSpPr>
            <a:xfrm>
              <a:off x="609887" y="3195283"/>
              <a:ext cx="10972227" cy="540797"/>
              <a:chOff x="1108624" y="3195283"/>
              <a:chExt cx="9974752" cy="540797"/>
            </a:xfrm>
          </p:grpSpPr>
          <p:grpSp>
            <p:nvGrpSpPr>
              <p:cNvPr id="6" name="Google Shape;1023;p29">
                <a:extLst>
                  <a:ext uri="{FF2B5EF4-FFF2-40B4-BE49-F238E27FC236}">
                    <a16:creationId xmlns:a16="http://schemas.microsoft.com/office/drawing/2014/main" id="{A094FEFA-FB6F-4843-AE7B-46EADF6FF7D3}"/>
                  </a:ext>
                </a:extLst>
              </p:cNvPr>
              <p:cNvGrpSpPr/>
              <p:nvPr/>
            </p:nvGrpSpPr>
            <p:grpSpPr>
              <a:xfrm>
                <a:off x="1108624" y="3195283"/>
                <a:ext cx="9974752" cy="540797"/>
                <a:chOff x="457202" y="2193336"/>
                <a:chExt cx="8243596" cy="446940"/>
              </a:xfrm>
            </p:grpSpPr>
            <p:sp>
              <p:nvSpPr>
                <p:cNvPr id="56" name="Google Shape;1024;p29">
                  <a:extLst>
                    <a:ext uri="{FF2B5EF4-FFF2-40B4-BE49-F238E27FC236}">
                      <a16:creationId xmlns:a16="http://schemas.microsoft.com/office/drawing/2014/main" id="{E2C992E6-5DF9-425E-9340-32F4D6E044B5}"/>
                    </a:ext>
                  </a:extLst>
                </p:cNvPr>
                <p:cNvSpPr/>
                <p:nvPr/>
              </p:nvSpPr>
              <p:spPr>
                <a:xfrm flipH="1">
                  <a:off x="566100" y="2244150"/>
                  <a:ext cx="8011800" cy="3453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57" name="Google Shape;1025;p29">
                  <a:extLst>
                    <a:ext uri="{FF2B5EF4-FFF2-40B4-BE49-F238E27FC236}">
                      <a16:creationId xmlns:a16="http://schemas.microsoft.com/office/drawing/2014/main" id="{E13A5A15-9EA3-4443-973A-9AE88B54E808}"/>
                    </a:ext>
                  </a:extLst>
                </p:cNvPr>
                <p:cNvGrpSpPr/>
                <p:nvPr/>
              </p:nvGrpSpPr>
              <p:grpSpPr>
                <a:xfrm>
                  <a:off x="8437588" y="2193336"/>
                  <a:ext cx="263210" cy="446940"/>
                  <a:chOff x="3389488" y="2193336"/>
                  <a:chExt cx="263210" cy="446940"/>
                </a:xfrm>
              </p:grpSpPr>
              <p:sp>
                <p:nvSpPr>
                  <p:cNvPr id="60" name="Google Shape;1026;p29">
                    <a:extLst>
                      <a:ext uri="{FF2B5EF4-FFF2-40B4-BE49-F238E27FC236}">
                        <a16:creationId xmlns:a16="http://schemas.microsoft.com/office/drawing/2014/main" id="{C220897D-FD42-4F7B-BBA0-EE5198191C5F}"/>
                      </a:ext>
                    </a:extLst>
                  </p:cNvPr>
                  <p:cNvSpPr/>
                  <p:nvPr/>
                </p:nvSpPr>
                <p:spPr>
                  <a:xfrm>
                    <a:off x="3389488" y="2244156"/>
                    <a:ext cx="124500" cy="345300"/>
                  </a:xfrm>
                  <a:prstGeom prst="rect">
                    <a:avLst/>
                  </a:prstGeom>
                  <a:solidFill>
                    <a:srgbClr val="AAACA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1027;p29">
                    <a:extLst>
                      <a:ext uri="{FF2B5EF4-FFF2-40B4-BE49-F238E27FC236}">
                        <a16:creationId xmlns:a16="http://schemas.microsoft.com/office/drawing/2014/main" id="{05F757DE-CAF3-40B0-BD57-3789B276AE1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45735" y="2333313"/>
                    <a:ext cx="446940" cy="1669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03" h="8034" extrusionOk="0">
                        <a:moveTo>
                          <a:pt x="3997" y="0"/>
                        </a:moveTo>
                        <a:cubicBezTo>
                          <a:pt x="1799" y="0"/>
                          <a:pt x="0" y="1799"/>
                          <a:pt x="0" y="4037"/>
                        </a:cubicBezTo>
                        <a:cubicBezTo>
                          <a:pt x="0" y="6235"/>
                          <a:pt x="1799" y="8034"/>
                          <a:pt x="3997" y="8034"/>
                        </a:cubicBezTo>
                        <a:lnTo>
                          <a:pt x="17466" y="8034"/>
                        </a:lnTo>
                        <a:cubicBezTo>
                          <a:pt x="19704" y="8034"/>
                          <a:pt x="21503" y="6235"/>
                          <a:pt x="21503" y="4037"/>
                        </a:cubicBezTo>
                        <a:cubicBezTo>
                          <a:pt x="21503" y="1799"/>
                          <a:pt x="19704" y="0"/>
                          <a:pt x="17466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" name="Google Shape;1028;p29">
                  <a:extLst>
                    <a:ext uri="{FF2B5EF4-FFF2-40B4-BE49-F238E27FC236}">
                      <a16:creationId xmlns:a16="http://schemas.microsoft.com/office/drawing/2014/main" id="{6B2DE617-FF18-44BF-B753-1D69115CF706}"/>
                    </a:ext>
                  </a:extLst>
                </p:cNvPr>
                <p:cNvSpPr/>
                <p:nvPr/>
              </p:nvSpPr>
              <p:spPr>
                <a:xfrm rot="10800000">
                  <a:off x="595912" y="2244156"/>
                  <a:ext cx="124500" cy="345300"/>
                </a:xfrm>
                <a:prstGeom prst="rect">
                  <a:avLst/>
                </a:prstGeom>
                <a:solidFill>
                  <a:srgbClr val="AAAC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029;p29">
                  <a:extLst>
                    <a:ext uri="{FF2B5EF4-FFF2-40B4-BE49-F238E27FC236}">
                      <a16:creationId xmlns:a16="http://schemas.microsoft.com/office/drawing/2014/main" id="{81D40323-1037-4BB3-818A-6CE3760414C9}"/>
                    </a:ext>
                  </a:extLst>
                </p:cNvPr>
                <p:cNvSpPr/>
                <p:nvPr/>
              </p:nvSpPr>
              <p:spPr>
                <a:xfrm rot="-5400000">
                  <a:off x="317226" y="2333313"/>
                  <a:ext cx="446940" cy="16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3" h="8034" extrusionOk="0">
                      <a:moveTo>
                        <a:pt x="3997" y="0"/>
                      </a:moveTo>
                      <a:cubicBezTo>
                        <a:pt x="1799" y="0"/>
                        <a:pt x="0" y="1799"/>
                        <a:pt x="0" y="4037"/>
                      </a:cubicBezTo>
                      <a:cubicBezTo>
                        <a:pt x="0" y="6235"/>
                        <a:pt x="1799" y="8034"/>
                        <a:pt x="3997" y="8034"/>
                      </a:cubicBezTo>
                      <a:lnTo>
                        <a:pt x="17466" y="8034"/>
                      </a:lnTo>
                      <a:cubicBezTo>
                        <a:pt x="19704" y="8034"/>
                        <a:pt x="21503" y="6235"/>
                        <a:pt x="21503" y="4037"/>
                      </a:cubicBezTo>
                      <a:cubicBezTo>
                        <a:pt x="21503" y="1799"/>
                        <a:pt x="19704" y="0"/>
                        <a:pt x="174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1030;p29">
                <a:extLst>
                  <a:ext uri="{FF2B5EF4-FFF2-40B4-BE49-F238E27FC236}">
                    <a16:creationId xmlns:a16="http://schemas.microsoft.com/office/drawing/2014/main" id="{69C44703-A999-468B-96D0-E6417ABBB05F}"/>
                  </a:ext>
                </a:extLst>
              </p:cNvPr>
              <p:cNvGrpSpPr/>
              <p:nvPr/>
            </p:nvGrpSpPr>
            <p:grpSpPr>
              <a:xfrm>
                <a:off x="3340906" y="3195283"/>
                <a:ext cx="427251" cy="540797"/>
                <a:chOff x="367277" y="2193336"/>
                <a:chExt cx="353100" cy="446940"/>
              </a:xfrm>
            </p:grpSpPr>
            <p:sp>
              <p:nvSpPr>
                <p:cNvPr id="54" name="Google Shape;1031;p29">
                  <a:extLst>
                    <a:ext uri="{FF2B5EF4-FFF2-40B4-BE49-F238E27FC236}">
                      <a16:creationId xmlns:a16="http://schemas.microsoft.com/office/drawing/2014/main" id="{B0D45FB6-1706-45CF-BF9E-8122CC62907D}"/>
                    </a:ext>
                  </a:extLst>
                </p:cNvPr>
                <p:cNvSpPr/>
                <p:nvPr/>
              </p:nvSpPr>
              <p:spPr>
                <a:xfrm rot="10800000">
                  <a:off x="367277" y="2244150"/>
                  <a:ext cx="353100" cy="345300"/>
                </a:xfrm>
                <a:prstGeom prst="rect">
                  <a:avLst/>
                </a:prstGeom>
                <a:solidFill>
                  <a:srgbClr val="AAAC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032;p29">
                  <a:extLst>
                    <a:ext uri="{FF2B5EF4-FFF2-40B4-BE49-F238E27FC236}">
                      <a16:creationId xmlns:a16="http://schemas.microsoft.com/office/drawing/2014/main" id="{036FDC0C-6CD8-4EF0-8DF8-20D4CA12661F}"/>
                    </a:ext>
                  </a:extLst>
                </p:cNvPr>
                <p:cNvSpPr/>
                <p:nvPr/>
              </p:nvSpPr>
              <p:spPr>
                <a:xfrm rot="-5400000">
                  <a:off x="320357" y="2333313"/>
                  <a:ext cx="446940" cy="16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3" h="8034" extrusionOk="0">
                      <a:moveTo>
                        <a:pt x="3997" y="0"/>
                      </a:moveTo>
                      <a:cubicBezTo>
                        <a:pt x="1799" y="0"/>
                        <a:pt x="0" y="1799"/>
                        <a:pt x="0" y="4037"/>
                      </a:cubicBezTo>
                      <a:cubicBezTo>
                        <a:pt x="0" y="6235"/>
                        <a:pt x="1799" y="8034"/>
                        <a:pt x="3997" y="8034"/>
                      </a:cubicBezTo>
                      <a:lnTo>
                        <a:pt x="17466" y="8034"/>
                      </a:lnTo>
                      <a:cubicBezTo>
                        <a:pt x="19704" y="8034"/>
                        <a:pt x="21503" y="6235"/>
                        <a:pt x="21503" y="4037"/>
                      </a:cubicBezTo>
                      <a:cubicBezTo>
                        <a:pt x="21503" y="1799"/>
                        <a:pt x="19704" y="0"/>
                        <a:pt x="174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" name="Google Shape;1033;p29">
                <a:extLst>
                  <a:ext uri="{FF2B5EF4-FFF2-40B4-BE49-F238E27FC236}">
                    <a16:creationId xmlns:a16="http://schemas.microsoft.com/office/drawing/2014/main" id="{B3C8E9A8-AE32-4D89-A57F-1066587F7D0C}"/>
                  </a:ext>
                </a:extLst>
              </p:cNvPr>
              <p:cNvGrpSpPr/>
              <p:nvPr/>
            </p:nvGrpSpPr>
            <p:grpSpPr>
              <a:xfrm>
                <a:off x="5882451" y="3195283"/>
                <a:ext cx="427251" cy="540797"/>
                <a:chOff x="367277" y="2193336"/>
                <a:chExt cx="353100" cy="446940"/>
              </a:xfrm>
            </p:grpSpPr>
            <p:sp>
              <p:nvSpPr>
                <p:cNvPr id="52" name="Google Shape;1034;p29">
                  <a:extLst>
                    <a:ext uri="{FF2B5EF4-FFF2-40B4-BE49-F238E27FC236}">
                      <a16:creationId xmlns:a16="http://schemas.microsoft.com/office/drawing/2014/main" id="{47221858-B3CB-465C-A9A9-C1113B966C56}"/>
                    </a:ext>
                  </a:extLst>
                </p:cNvPr>
                <p:cNvSpPr/>
                <p:nvPr/>
              </p:nvSpPr>
              <p:spPr>
                <a:xfrm rot="10800000">
                  <a:off x="367277" y="2244150"/>
                  <a:ext cx="353100" cy="345300"/>
                </a:xfrm>
                <a:prstGeom prst="rect">
                  <a:avLst/>
                </a:prstGeom>
                <a:solidFill>
                  <a:srgbClr val="AAAC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035;p29">
                  <a:extLst>
                    <a:ext uri="{FF2B5EF4-FFF2-40B4-BE49-F238E27FC236}">
                      <a16:creationId xmlns:a16="http://schemas.microsoft.com/office/drawing/2014/main" id="{FAB4C218-6169-4C40-8C04-86BA9B554BCD}"/>
                    </a:ext>
                  </a:extLst>
                </p:cNvPr>
                <p:cNvSpPr/>
                <p:nvPr/>
              </p:nvSpPr>
              <p:spPr>
                <a:xfrm rot="-5400000">
                  <a:off x="320357" y="2333313"/>
                  <a:ext cx="446940" cy="16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3" h="8034" extrusionOk="0">
                      <a:moveTo>
                        <a:pt x="3997" y="0"/>
                      </a:moveTo>
                      <a:cubicBezTo>
                        <a:pt x="1799" y="0"/>
                        <a:pt x="0" y="1799"/>
                        <a:pt x="0" y="4037"/>
                      </a:cubicBezTo>
                      <a:cubicBezTo>
                        <a:pt x="0" y="6235"/>
                        <a:pt x="1799" y="8034"/>
                        <a:pt x="3997" y="8034"/>
                      </a:cubicBezTo>
                      <a:lnTo>
                        <a:pt x="17466" y="8034"/>
                      </a:lnTo>
                      <a:cubicBezTo>
                        <a:pt x="19704" y="8034"/>
                        <a:pt x="21503" y="6235"/>
                        <a:pt x="21503" y="4037"/>
                      </a:cubicBezTo>
                      <a:cubicBezTo>
                        <a:pt x="21503" y="1799"/>
                        <a:pt x="19704" y="0"/>
                        <a:pt x="174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" name="Google Shape;1036;p29">
                <a:extLst>
                  <a:ext uri="{FF2B5EF4-FFF2-40B4-BE49-F238E27FC236}">
                    <a16:creationId xmlns:a16="http://schemas.microsoft.com/office/drawing/2014/main" id="{2760E2D8-C9F6-4C69-BD69-40C6B1B4F680}"/>
                  </a:ext>
                </a:extLst>
              </p:cNvPr>
              <p:cNvGrpSpPr/>
              <p:nvPr/>
            </p:nvGrpSpPr>
            <p:grpSpPr>
              <a:xfrm>
                <a:off x="8423995" y="3195283"/>
                <a:ext cx="427251" cy="540797"/>
                <a:chOff x="367277" y="2193336"/>
                <a:chExt cx="353100" cy="446940"/>
              </a:xfrm>
            </p:grpSpPr>
            <p:sp>
              <p:nvSpPr>
                <p:cNvPr id="50" name="Google Shape;1037;p29">
                  <a:extLst>
                    <a:ext uri="{FF2B5EF4-FFF2-40B4-BE49-F238E27FC236}">
                      <a16:creationId xmlns:a16="http://schemas.microsoft.com/office/drawing/2014/main" id="{C63B970C-5F38-4C7E-B7C9-64CCD82FC266}"/>
                    </a:ext>
                  </a:extLst>
                </p:cNvPr>
                <p:cNvSpPr/>
                <p:nvPr/>
              </p:nvSpPr>
              <p:spPr>
                <a:xfrm rot="10800000">
                  <a:off x="367277" y="2244150"/>
                  <a:ext cx="353100" cy="345300"/>
                </a:xfrm>
                <a:prstGeom prst="rect">
                  <a:avLst/>
                </a:prstGeom>
                <a:solidFill>
                  <a:srgbClr val="AAAC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038;p29">
                  <a:extLst>
                    <a:ext uri="{FF2B5EF4-FFF2-40B4-BE49-F238E27FC236}">
                      <a16:creationId xmlns:a16="http://schemas.microsoft.com/office/drawing/2014/main" id="{86743214-8CD3-4B51-A7A7-B5E5EEF5F316}"/>
                    </a:ext>
                  </a:extLst>
                </p:cNvPr>
                <p:cNvSpPr/>
                <p:nvPr/>
              </p:nvSpPr>
              <p:spPr>
                <a:xfrm rot="-5400000">
                  <a:off x="320357" y="2333313"/>
                  <a:ext cx="446940" cy="16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3" h="8034" extrusionOk="0">
                      <a:moveTo>
                        <a:pt x="3997" y="0"/>
                      </a:moveTo>
                      <a:cubicBezTo>
                        <a:pt x="1799" y="0"/>
                        <a:pt x="0" y="1799"/>
                        <a:pt x="0" y="4037"/>
                      </a:cubicBezTo>
                      <a:cubicBezTo>
                        <a:pt x="0" y="6235"/>
                        <a:pt x="1799" y="8034"/>
                        <a:pt x="3997" y="8034"/>
                      </a:cubicBezTo>
                      <a:lnTo>
                        <a:pt x="17466" y="8034"/>
                      </a:lnTo>
                      <a:cubicBezTo>
                        <a:pt x="19704" y="8034"/>
                        <a:pt x="21503" y="6235"/>
                        <a:pt x="21503" y="4037"/>
                      </a:cubicBezTo>
                      <a:cubicBezTo>
                        <a:pt x="21503" y="1799"/>
                        <a:pt x="19704" y="0"/>
                        <a:pt x="174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CFF075E-D0A5-4D80-89B0-D6420D6819F8}"/>
                </a:ext>
              </a:extLst>
            </p:cNvPr>
            <p:cNvGrpSpPr/>
            <p:nvPr/>
          </p:nvGrpSpPr>
          <p:grpSpPr>
            <a:xfrm>
              <a:off x="917991" y="1952690"/>
              <a:ext cx="10356019" cy="5335182"/>
              <a:chOff x="932213" y="1952690"/>
              <a:chExt cx="10356019" cy="533518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DFBB066-3553-4A4D-80F3-CEAA2563E061}"/>
                  </a:ext>
                </a:extLst>
              </p:cNvPr>
              <p:cNvGrpSpPr/>
              <p:nvPr/>
            </p:nvGrpSpPr>
            <p:grpSpPr>
              <a:xfrm>
                <a:off x="932213" y="1952690"/>
                <a:ext cx="2131657" cy="4827351"/>
                <a:chOff x="1282133" y="1952690"/>
                <a:chExt cx="2131657" cy="482735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4148AEA-EFAD-481C-9BE3-0BDAFB586FE3}"/>
                    </a:ext>
                  </a:extLst>
                </p:cNvPr>
                <p:cNvGrpSpPr/>
                <p:nvPr/>
              </p:nvGrpSpPr>
              <p:grpSpPr>
                <a:xfrm>
                  <a:off x="1584209" y="1952690"/>
                  <a:ext cx="1527504" cy="3025982"/>
                  <a:chOff x="1584209" y="1952690"/>
                  <a:chExt cx="1527504" cy="3025982"/>
                </a:xfrm>
              </p:grpSpPr>
              <p:sp>
                <p:nvSpPr>
                  <p:cNvPr id="10" name="Google Shape;1041;p29">
                    <a:extLst>
                      <a:ext uri="{FF2B5EF4-FFF2-40B4-BE49-F238E27FC236}">
                        <a16:creationId xmlns:a16="http://schemas.microsoft.com/office/drawing/2014/main" id="{B0757394-4A27-4C38-9BE4-D2C66C065DEE}"/>
                      </a:ext>
                    </a:extLst>
                  </p:cNvPr>
                  <p:cNvSpPr/>
                  <p:nvPr/>
                </p:nvSpPr>
                <p:spPr>
                  <a:xfrm>
                    <a:off x="1992403" y="1952690"/>
                    <a:ext cx="711117" cy="711117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10057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2600" b="1">
                        <a:solidFill>
                          <a:schemeClr val="lt1"/>
                        </a:solidFill>
                        <a:latin typeface="Georgia" panose="02040502050405020303" pitchFamily="18" charset="0"/>
                        <a:ea typeface="Fira Sans Extra Condensed SemiBold"/>
                        <a:cs typeface="Fira Sans Extra Condensed SemiBold"/>
                        <a:sym typeface="Fira Sans Extra Condensed SemiBold"/>
                      </a:rPr>
                      <a:t>A</a:t>
                    </a:r>
                    <a:endParaRPr sz="2600" b="1">
                      <a:solidFill>
                        <a:schemeClr val="lt1"/>
                      </a:solidFill>
                      <a:latin typeface="Georgia" panose="02040502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sp>
                <p:nvSpPr>
                  <p:cNvPr id="12" name="Google Shape;1044;p29">
                    <a:extLst>
                      <a:ext uri="{FF2B5EF4-FFF2-40B4-BE49-F238E27FC236}">
                        <a16:creationId xmlns:a16="http://schemas.microsoft.com/office/drawing/2014/main" id="{210FDCBD-5047-47B0-AF14-B6904E6303BF}"/>
                      </a:ext>
                    </a:extLst>
                  </p:cNvPr>
                  <p:cNvSpPr/>
                  <p:nvPr/>
                </p:nvSpPr>
                <p:spPr>
                  <a:xfrm>
                    <a:off x="1584209" y="4267555"/>
                    <a:ext cx="1527504" cy="7111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10057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2800" dirty="0">
                        <a:solidFill>
                          <a:schemeClr val="lt1"/>
                        </a:solidFill>
                        <a:latin typeface="Georgia Pro Cond" panose="02040506050405020303" pitchFamily="18" charset="0"/>
                        <a:ea typeface="Fira Sans Extra Condensed SemiBold"/>
                        <a:cs typeface="Fira Sans Extra Condensed SemiBold"/>
                        <a:sym typeface="Fira Sans Extra Condensed SemiBold"/>
                      </a:rPr>
                      <a:t>0</a:t>
                    </a:r>
                    <a:endParaRPr sz="2000" dirty="0">
                      <a:solidFill>
                        <a:schemeClr val="lt1"/>
                      </a:solidFill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grpSp>
                <p:nvGrpSpPr>
                  <p:cNvPr id="13" name="Google Shape;1045;p29">
                    <a:extLst>
                      <a:ext uri="{FF2B5EF4-FFF2-40B4-BE49-F238E27FC236}">
                        <a16:creationId xmlns:a16="http://schemas.microsoft.com/office/drawing/2014/main" id="{3905DFD9-1C0D-4753-8435-5B39CCFF4D15}"/>
                      </a:ext>
                    </a:extLst>
                  </p:cNvPr>
                  <p:cNvGrpSpPr/>
                  <p:nvPr/>
                </p:nvGrpSpPr>
                <p:grpSpPr>
                  <a:xfrm>
                    <a:off x="1813262" y="2930982"/>
                    <a:ext cx="1069398" cy="1069398"/>
                    <a:chOff x="984058" y="1974906"/>
                    <a:chExt cx="883800" cy="883800"/>
                  </a:xfrm>
                </p:grpSpPr>
                <p:grpSp>
                  <p:nvGrpSpPr>
                    <p:cNvPr id="44" name="Google Shape;1046;p29">
                      <a:extLst>
                        <a:ext uri="{FF2B5EF4-FFF2-40B4-BE49-F238E27FC236}">
                          <a16:creationId xmlns:a16="http://schemas.microsoft.com/office/drawing/2014/main" id="{FB435F4C-4A33-4F2A-97E4-D10A5C52DE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4058" y="1974906"/>
                      <a:ext cx="883800" cy="883800"/>
                      <a:chOff x="984058" y="1974906"/>
                      <a:chExt cx="883800" cy="883800"/>
                    </a:xfrm>
                  </p:grpSpPr>
                  <p:sp>
                    <p:nvSpPr>
                      <p:cNvPr id="47" name="Google Shape;1047;p29">
                        <a:extLst>
                          <a:ext uri="{FF2B5EF4-FFF2-40B4-BE49-F238E27FC236}">
                            <a16:creationId xmlns:a16="http://schemas.microsoft.com/office/drawing/2014/main" id="{64605C39-7EB2-4283-BAF7-7802AC7F25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4058" y="1974906"/>
                        <a:ext cx="883800" cy="8838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8" name="Google Shape;1048;p29">
                        <a:extLst>
                          <a:ext uri="{FF2B5EF4-FFF2-40B4-BE49-F238E27FC236}">
                            <a16:creationId xmlns:a16="http://schemas.microsoft.com/office/drawing/2014/main" id="{A09A4981-4BED-4799-8ADF-8AF0E49BE0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7758" y="2058606"/>
                        <a:ext cx="716400" cy="7164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49" name="Google Shape;1049;p29">
                        <a:extLst>
                          <a:ext uri="{FF2B5EF4-FFF2-40B4-BE49-F238E27FC236}">
                            <a16:creationId xmlns:a16="http://schemas.microsoft.com/office/drawing/2014/main" id="{17377FFC-6028-49BD-8C73-4C427A7E57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2108" y="2122956"/>
                        <a:ext cx="587700" cy="587700"/>
                      </a:xfrm>
                      <a:prstGeom prst="ellipse">
                        <a:avLst/>
                      </a:prstGeom>
                      <a:noFill/>
                      <a:ln w="19050" cap="flat" cmpd="sng">
                        <a:solidFill>
                          <a:schemeClr val="tx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45" name="Google Shape;1050;p29">
                      <a:extLst>
                        <a:ext uri="{FF2B5EF4-FFF2-40B4-BE49-F238E27FC236}">
                          <a16:creationId xmlns:a16="http://schemas.microsoft.com/office/drawing/2014/main" id="{03DCC153-D46D-4DF8-977D-3B86039151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2458" y="2193325"/>
                      <a:ext cx="87000" cy="2235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" name="Google Shape;1051;p29">
                      <a:extLst>
                        <a:ext uri="{FF2B5EF4-FFF2-40B4-BE49-F238E27FC236}">
                          <a16:creationId xmlns:a16="http://schemas.microsoft.com/office/drawing/2014/main" id="{081B8EBA-46E9-46DC-805B-536728558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5108" y="2335956"/>
                      <a:ext cx="161700" cy="161700"/>
                    </a:xfrm>
                    <a:prstGeom prst="ellipse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8CAEF52-55EF-454C-99B9-434EEB1FC8A2}"/>
                    </a:ext>
                  </a:extLst>
                </p:cNvPr>
                <p:cNvSpPr txBox="1"/>
                <p:nvPr/>
              </p:nvSpPr>
              <p:spPr>
                <a:xfrm>
                  <a:off x="1282133" y="5071881"/>
                  <a:ext cx="2131657" cy="17081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400" b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Extracción</a:t>
                  </a:r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 de Datos (Extract)</a:t>
                  </a:r>
                  <a:endParaRPr lang="en-US" sz="200" b="1" dirty="0">
                    <a:solidFill>
                      <a:srgbClr val="4D4D4D"/>
                    </a:solidFill>
                    <a:latin typeface="Candara" panose="020E0502030303020204" pitchFamily="34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se conectan a una API pública para obtener datos en tiempo real. Se realiza una solicitud HTTP a la API, se recibe la información en formato JSON o CSV, y se almacena localmente para su posterior procesamiento.</a:t>
                  </a:r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3E890DB-2788-4997-916F-0D7CBDC7B4AF}"/>
                  </a:ext>
                </a:extLst>
              </p:cNvPr>
              <p:cNvGrpSpPr/>
              <p:nvPr/>
            </p:nvGrpSpPr>
            <p:grpSpPr>
              <a:xfrm>
                <a:off x="3673667" y="1952690"/>
                <a:ext cx="2131657" cy="4996628"/>
                <a:chOff x="3810350" y="1952690"/>
                <a:chExt cx="2131657" cy="4996628"/>
              </a:xfrm>
            </p:grpSpPr>
            <p:sp>
              <p:nvSpPr>
                <p:cNvPr id="14" name="Google Shape;1053;p29">
                  <a:extLst>
                    <a:ext uri="{FF2B5EF4-FFF2-40B4-BE49-F238E27FC236}">
                      <a16:creationId xmlns:a16="http://schemas.microsoft.com/office/drawing/2014/main" id="{26C145C2-81A6-4BBC-86E5-828866195B7E}"/>
                    </a:ext>
                  </a:extLst>
                </p:cNvPr>
                <p:cNvSpPr/>
                <p:nvPr/>
              </p:nvSpPr>
              <p:spPr>
                <a:xfrm>
                  <a:off x="4520620" y="1952690"/>
                  <a:ext cx="711117" cy="711117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600" b="1">
                      <a:solidFill>
                        <a:schemeClr val="lt1"/>
                      </a:solidFill>
                      <a:latin typeface="Georgia" panose="02040502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B</a:t>
                  </a:r>
                  <a:endParaRPr sz="2600" b="1">
                    <a:solidFill>
                      <a:schemeClr val="lt1"/>
                    </a:solidFill>
                    <a:latin typeface="Georgia" panose="02040502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6" name="Google Shape;1056;p29">
                  <a:extLst>
                    <a:ext uri="{FF2B5EF4-FFF2-40B4-BE49-F238E27FC236}">
                      <a16:creationId xmlns:a16="http://schemas.microsoft.com/office/drawing/2014/main" id="{486F1BFE-8EF1-405E-948A-382A06C1438C}"/>
                    </a:ext>
                  </a:extLst>
                </p:cNvPr>
                <p:cNvSpPr/>
                <p:nvPr/>
              </p:nvSpPr>
              <p:spPr>
                <a:xfrm>
                  <a:off x="4112426" y="4267555"/>
                  <a:ext cx="1527504" cy="711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800">
                      <a:solidFill>
                        <a:schemeClr val="lt1"/>
                      </a:solidFill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15</a:t>
                  </a:r>
                  <a:endParaRPr sz="200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grpSp>
              <p:nvGrpSpPr>
                <p:cNvPr id="17" name="Google Shape;1057;p29">
                  <a:extLst>
                    <a:ext uri="{FF2B5EF4-FFF2-40B4-BE49-F238E27FC236}">
                      <a16:creationId xmlns:a16="http://schemas.microsoft.com/office/drawing/2014/main" id="{F6F7128F-60FE-42A5-9FCA-52706D823A96}"/>
                    </a:ext>
                  </a:extLst>
                </p:cNvPr>
                <p:cNvGrpSpPr/>
                <p:nvPr/>
              </p:nvGrpSpPr>
              <p:grpSpPr>
                <a:xfrm>
                  <a:off x="4341479" y="2930982"/>
                  <a:ext cx="1069398" cy="1069398"/>
                  <a:chOff x="3079938" y="1974906"/>
                  <a:chExt cx="883800" cy="883800"/>
                </a:xfrm>
              </p:grpSpPr>
              <p:grpSp>
                <p:nvGrpSpPr>
                  <p:cNvPr id="38" name="Google Shape;1058;p29">
                    <a:extLst>
                      <a:ext uri="{FF2B5EF4-FFF2-40B4-BE49-F238E27FC236}">
                        <a16:creationId xmlns:a16="http://schemas.microsoft.com/office/drawing/2014/main" id="{138422D7-23E3-4DF5-B35B-194BBCFD87A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079938" y="1974906"/>
                    <a:ext cx="883800" cy="883800"/>
                    <a:chOff x="984058" y="1974906"/>
                    <a:chExt cx="883800" cy="883800"/>
                  </a:xfrm>
                </p:grpSpPr>
                <p:sp>
                  <p:nvSpPr>
                    <p:cNvPr id="41" name="Google Shape;1059;p29">
                      <a:extLst>
                        <a:ext uri="{FF2B5EF4-FFF2-40B4-BE49-F238E27FC236}">
                          <a16:creationId xmlns:a16="http://schemas.microsoft.com/office/drawing/2014/main" id="{CCA3B38D-4624-4C45-856B-82F75BD1AA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4058" y="1974906"/>
                      <a:ext cx="883800" cy="883800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" name="Google Shape;1060;p29">
                      <a:extLst>
                        <a:ext uri="{FF2B5EF4-FFF2-40B4-BE49-F238E27FC236}">
                          <a16:creationId xmlns:a16="http://schemas.microsoft.com/office/drawing/2014/main" id="{69CD6562-1754-4DAC-BAAC-26643F07C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758" y="2058606"/>
                      <a:ext cx="716400" cy="7164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" name="Google Shape;1061;p29">
                      <a:extLst>
                        <a:ext uri="{FF2B5EF4-FFF2-40B4-BE49-F238E27FC236}">
                          <a16:creationId xmlns:a16="http://schemas.microsoft.com/office/drawing/2014/main" id="{DA5D2670-BB23-4F8C-991A-C26D597FC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108" y="2122956"/>
                      <a:ext cx="587700" cy="587700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9" name="Google Shape;1062;p29">
                    <a:extLst>
                      <a:ext uri="{FF2B5EF4-FFF2-40B4-BE49-F238E27FC236}">
                        <a16:creationId xmlns:a16="http://schemas.microsoft.com/office/drawing/2014/main" id="{449CC8D7-1937-4578-964F-18C9923E5A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90069" y="2305056"/>
                    <a:ext cx="87000" cy="2235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1063;p29">
                    <a:extLst>
                      <a:ext uri="{FF2B5EF4-FFF2-40B4-BE49-F238E27FC236}">
                        <a16:creationId xmlns:a16="http://schemas.microsoft.com/office/drawing/2014/main" id="{2F0E6402-7C17-4CCF-8BE3-F2A0A74ECE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440988" y="2335956"/>
                    <a:ext cx="161700" cy="16170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2EF2B99-B983-427B-8190-AF203FFCA03A}"/>
                    </a:ext>
                  </a:extLst>
                </p:cNvPr>
                <p:cNvSpPr txBox="1"/>
                <p:nvPr/>
              </p:nvSpPr>
              <p:spPr>
                <a:xfrm>
                  <a:off x="3810350" y="5071881"/>
                  <a:ext cx="2131657" cy="1877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s-MX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Transformación de Datos (</a:t>
                  </a:r>
                  <a:r>
                    <a:rPr lang="es-MX" sz="1400" b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Transform</a:t>
                  </a:r>
                  <a:r>
                    <a:rPr lang="es-MX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)</a:t>
                  </a:r>
                  <a:endParaRPr lang="en-US" sz="200" b="1" dirty="0">
                    <a:solidFill>
                      <a:srgbClr val="4D4D4D"/>
                    </a:solidFill>
                    <a:latin typeface="Candara" panose="020E0502030303020204" pitchFamily="34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Una vez que los datos son extraídos, se limpian y transforman.</a:t>
                  </a:r>
                  <a:b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</a:br>
                  <a:b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</a:b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En este caso este paso es innecesario, los datos vienen limpios, solo </a:t>
                  </a:r>
                  <a:r>
                    <a:rPr lang="es-MX" sz="1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contemplar los dobles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headers</a:t>
                  </a:r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FCE2D93-8178-4944-8753-256CABDC68BE}"/>
                  </a:ext>
                </a:extLst>
              </p:cNvPr>
              <p:cNvGrpSpPr/>
              <p:nvPr/>
            </p:nvGrpSpPr>
            <p:grpSpPr>
              <a:xfrm>
                <a:off x="6415121" y="1952690"/>
                <a:ext cx="2131657" cy="5165905"/>
                <a:chOff x="6338567" y="1952690"/>
                <a:chExt cx="2131657" cy="5165905"/>
              </a:xfrm>
            </p:grpSpPr>
            <p:sp>
              <p:nvSpPr>
                <p:cNvPr id="18" name="Google Shape;1065;p29">
                  <a:extLst>
                    <a:ext uri="{FF2B5EF4-FFF2-40B4-BE49-F238E27FC236}">
                      <a16:creationId xmlns:a16="http://schemas.microsoft.com/office/drawing/2014/main" id="{EF191074-B615-41B2-BE62-0BF51C1F234A}"/>
                    </a:ext>
                  </a:extLst>
                </p:cNvPr>
                <p:cNvSpPr/>
                <p:nvPr/>
              </p:nvSpPr>
              <p:spPr>
                <a:xfrm>
                  <a:off x="7048837" y="1952690"/>
                  <a:ext cx="711117" cy="71111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600" b="1">
                      <a:solidFill>
                        <a:schemeClr val="lt1"/>
                      </a:solidFill>
                      <a:latin typeface="Georgia" panose="02040502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C</a:t>
                  </a:r>
                  <a:endParaRPr sz="2600" b="1">
                    <a:solidFill>
                      <a:schemeClr val="lt1"/>
                    </a:solidFill>
                    <a:latin typeface="Georgia" panose="02040502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20" name="Google Shape;1068;p29">
                  <a:extLst>
                    <a:ext uri="{FF2B5EF4-FFF2-40B4-BE49-F238E27FC236}">
                      <a16:creationId xmlns:a16="http://schemas.microsoft.com/office/drawing/2014/main" id="{DE7CB02B-291D-4687-8512-4A79F0ADB0F7}"/>
                    </a:ext>
                  </a:extLst>
                </p:cNvPr>
                <p:cNvSpPr/>
                <p:nvPr/>
              </p:nvSpPr>
              <p:spPr>
                <a:xfrm>
                  <a:off x="6640643" y="4267555"/>
                  <a:ext cx="1527504" cy="711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800">
                      <a:solidFill>
                        <a:schemeClr val="lt1"/>
                      </a:solidFill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30</a:t>
                  </a:r>
                  <a:endParaRPr sz="200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grpSp>
              <p:nvGrpSpPr>
                <p:cNvPr id="21" name="Google Shape;1069;p29">
                  <a:extLst>
                    <a:ext uri="{FF2B5EF4-FFF2-40B4-BE49-F238E27FC236}">
                      <a16:creationId xmlns:a16="http://schemas.microsoft.com/office/drawing/2014/main" id="{19420DAA-AEEC-45D2-AAF6-431E1869537C}"/>
                    </a:ext>
                  </a:extLst>
                </p:cNvPr>
                <p:cNvGrpSpPr/>
                <p:nvPr/>
              </p:nvGrpSpPr>
              <p:grpSpPr>
                <a:xfrm>
                  <a:off x="6869696" y="2930982"/>
                  <a:ext cx="1069398" cy="1069398"/>
                  <a:chOff x="5180388" y="1974906"/>
                  <a:chExt cx="883800" cy="883800"/>
                </a:xfrm>
              </p:grpSpPr>
              <p:grpSp>
                <p:nvGrpSpPr>
                  <p:cNvPr id="32" name="Google Shape;1070;p29">
                    <a:extLst>
                      <a:ext uri="{FF2B5EF4-FFF2-40B4-BE49-F238E27FC236}">
                        <a16:creationId xmlns:a16="http://schemas.microsoft.com/office/drawing/2014/main" id="{AF7076EB-EBFA-4421-9652-9C05F9854C8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5180388" y="1974906"/>
                    <a:ext cx="883800" cy="883800"/>
                    <a:chOff x="984058" y="1974906"/>
                    <a:chExt cx="883800" cy="883800"/>
                  </a:xfrm>
                </p:grpSpPr>
                <p:sp>
                  <p:nvSpPr>
                    <p:cNvPr id="35" name="Google Shape;1071;p29">
                      <a:extLst>
                        <a:ext uri="{FF2B5EF4-FFF2-40B4-BE49-F238E27FC236}">
                          <a16:creationId xmlns:a16="http://schemas.microsoft.com/office/drawing/2014/main" id="{70CC184C-6F19-498C-877E-B16B5EA95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4058" y="1974906"/>
                      <a:ext cx="883800" cy="8838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" name="Google Shape;1072;p29">
                      <a:extLst>
                        <a:ext uri="{FF2B5EF4-FFF2-40B4-BE49-F238E27FC236}">
                          <a16:creationId xmlns:a16="http://schemas.microsoft.com/office/drawing/2014/main" id="{9B857FC0-5653-485A-B607-8C41EEB35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758" y="2058606"/>
                      <a:ext cx="716400" cy="7164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" name="Google Shape;1073;p29">
                      <a:extLst>
                        <a:ext uri="{FF2B5EF4-FFF2-40B4-BE49-F238E27FC236}">
                          <a16:creationId xmlns:a16="http://schemas.microsoft.com/office/drawing/2014/main" id="{1636ACDE-1388-4612-81B6-B23A3A3E7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108" y="2122956"/>
                      <a:ext cx="587700" cy="587700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3" name="Google Shape;1074;p29">
                    <a:extLst>
                      <a:ext uri="{FF2B5EF4-FFF2-40B4-BE49-F238E27FC236}">
                        <a16:creationId xmlns:a16="http://schemas.microsoft.com/office/drawing/2014/main" id="{D2DA5D15-3063-4706-9082-4C885E35FCA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78788" y="2416787"/>
                    <a:ext cx="87000" cy="2235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1075;p29">
                    <a:extLst>
                      <a:ext uri="{FF2B5EF4-FFF2-40B4-BE49-F238E27FC236}">
                        <a16:creationId xmlns:a16="http://schemas.microsoft.com/office/drawing/2014/main" id="{12BD0B06-6809-4CC6-B021-972F6DC1C0B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41438" y="2335956"/>
                    <a:ext cx="161700" cy="1617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4489499-0B04-42A1-8483-323C74C8B80D}"/>
                    </a:ext>
                  </a:extLst>
                </p:cNvPr>
                <p:cNvSpPr txBox="1"/>
                <p:nvPr/>
              </p:nvSpPr>
              <p:spPr>
                <a:xfrm>
                  <a:off x="6338567" y="5071881"/>
                  <a:ext cx="2131657" cy="204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Carga de Datos (Load)</a:t>
                  </a:r>
                  <a:endParaRPr lang="en-US" sz="200" b="1" dirty="0">
                    <a:solidFill>
                      <a:srgbClr val="4D4D4D"/>
                    </a:solidFill>
                    <a:latin typeface="Candara" panose="020E0502030303020204" pitchFamily="34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Los datos procesados se cargan en una base de datos SQLite, que es sencilla y eficiente para almacenar los datos de manera estructurada. Aseguramos que las tablas estén bien definidas y que los datos se inserten correctamente para consultas posteriores.</a:t>
                  </a:r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A86DED1-F947-47F1-886B-5F83E78345E0}"/>
                  </a:ext>
                </a:extLst>
              </p:cNvPr>
              <p:cNvGrpSpPr/>
              <p:nvPr/>
            </p:nvGrpSpPr>
            <p:grpSpPr>
              <a:xfrm>
                <a:off x="9156575" y="1952690"/>
                <a:ext cx="2131657" cy="5335182"/>
                <a:chOff x="8866783" y="1952690"/>
                <a:chExt cx="2131657" cy="5335182"/>
              </a:xfrm>
            </p:grpSpPr>
            <p:sp>
              <p:nvSpPr>
                <p:cNvPr id="22" name="Google Shape;1077;p29">
                  <a:extLst>
                    <a:ext uri="{FF2B5EF4-FFF2-40B4-BE49-F238E27FC236}">
                      <a16:creationId xmlns:a16="http://schemas.microsoft.com/office/drawing/2014/main" id="{F47754A0-B6CA-414D-8C04-FF672D3E487E}"/>
                    </a:ext>
                  </a:extLst>
                </p:cNvPr>
                <p:cNvSpPr/>
                <p:nvPr/>
              </p:nvSpPr>
              <p:spPr>
                <a:xfrm>
                  <a:off x="9577053" y="1952690"/>
                  <a:ext cx="711117" cy="71111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600" b="1" dirty="0">
                      <a:solidFill>
                        <a:schemeClr val="lt1"/>
                      </a:solidFill>
                      <a:latin typeface="Georgia" panose="02040502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D</a:t>
                  </a:r>
                  <a:endParaRPr sz="2600" b="1" dirty="0">
                    <a:solidFill>
                      <a:schemeClr val="lt1"/>
                    </a:solidFill>
                    <a:latin typeface="Georgia" panose="02040502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24" name="Google Shape;1080;p29">
                  <a:extLst>
                    <a:ext uri="{FF2B5EF4-FFF2-40B4-BE49-F238E27FC236}">
                      <a16:creationId xmlns:a16="http://schemas.microsoft.com/office/drawing/2014/main" id="{F776B6DD-E786-45C4-84B9-4CC6EDE879CF}"/>
                    </a:ext>
                  </a:extLst>
                </p:cNvPr>
                <p:cNvSpPr/>
                <p:nvPr/>
              </p:nvSpPr>
              <p:spPr>
                <a:xfrm>
                  <a:off x="9168859" y="4267555"/>
                  <a:ext cx="1527504" cy="711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800">
                      <a:solidFill>
                        <a:schemeClr val="lt1"/>
                      </a:solidFill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45</a:t>
                  </a:r>
                  <a:endParaRPr sz="200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grpSp>
              <p:nvGrpSpPr>
                <p:cNvPr id="25" name="Google Shape;1081;p29">
                  <a:extLst>
                    <a:ext uri="{FF2B5EF4-FFF2-40B4-BE49-F238E27FC236}">
                      <a16:creationId xmlns:a16="http://schemas.microsoft.com/office/drawing/2014/main" id="{3D3B9FBB-4459-4D3D-8113-7ACC8D2D1574}"/>
                    </a:ext>
                  </a:extLst>
                </p:cNvPr>
                <p:cNvGrpSpPr/>
                <p:nvPr/>
              </p:nvGrpSpPr>
              <p:grpSpPr>
                <a:xfrm>
                  <a:off x="9397912" y="2930982"/>
                  <a:ext cx="1069398" cy="1069398"/>
                  <a:chOff x="7280838" y="1974906"/>
                  <a:chExt cx="883800" cy="883800"/>
                </a:xfrm>
              </p:grpSpPr>
              <p:grpSp>
                <p:nvGrpSpPr>
                  <p:cNvPr id="26" name="Google Shape;1082;p29">
                    <a:extLst>
                      <a:ext uri="{FF2B5EF4-FFF2-40B4-BE49-F238E27FC236}">
                        <a16:creationId xmlns:a16="http://schemas.microsoft.com/office/drawing/2014/main" id="{3B324CA3-EEDE-415B-9F94-828A6C4DCB98}"/>
                      </a:ext>
                    </a:extLst>
                  </p:cNvPr>
                  <p:cNvGrpSpPr/>
                  <p:nvPr/>
                </p:nvGrpSpPr>
                <p:grpSpPr>
                  <a:xfrm rot="-5400000">
                    <a:off x="7280838" y="1974906"/>
                    <a:ext cx="883800" cy="883800"/>
                    <a:chOff x="984058" y="1974906"/>
                    <a:chExt cx="883800" cy="883800"/>
                  </a:xfrm>
                </p:grpSpPr>
                <p:sp>
                  <p:nvSpPr>
                    <p:cNvPr id="29" name="Google Shape;1083;p29">
                      <a:extLst>
                        <a:ext uri="{FF2B5EF4-FFF2-40B4-BE49-F238E27FC236}">
                          <a16:creationId xmlns:a16="http://schemas.microsoft.com/office/drawing/2014/main" id="{335980D3-D332-4D5B-95BE-5ABB23393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4058" y="1974906"/>
                      <a:ext cx="883800" cy="8838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" name="Google Shape;1084;p29">
                      <a:extLst>
                        <a:ext uri="{FF2B5EF4-FFF2-40B4-BE49-F238E27FC236}">
                          <a16:creationId xmlns:a16="http://schemas.microsoft.com/office/drawing/2014/main" id="{7EC908CA-773E-4041-8BD8-0BC483866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758" y="2058606"/>
                      <a:ext cx="716400" cy="7164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1085;p29">
                      <a:extLst>
                        <a:ext uri="{FF2B5EF4-FFF2-40B4-BE49-F238E27FC236}">
                          <a16:creationId xmlns:a16="http://schemas.microsoft.com/office/drawing/2014/main" id="{29E34E90-C086-41C2-B2C1-34DAAE4A46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108" y="2122956"/>
                      <a:ext cx="587700" cy="587700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7" name="Google Shape;1086;p29">
                    <a:extLst>
                      <a:ext uri="{FF2B5EF4-FFF2-40B4-BE49-F238E27FC236}">
                        <a16:creationId xmlns:a16="http://schemas.microsoft.com/office/drawing/2014/main" id="{087B4539-541C-4681-A196-841E8FA700CB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567506" y="2305056"/>
                    <a:ext cx="87000" cy="2235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087;p29">
                    <a:extLst>
                      <a:ext uri="{FF2B5EF4-FFF2-40B4-BE49-F238E27FC236}">
                        <a16:creationId xmlns:a16="http://schemas.microsoft.com/office/drawing/2014/main" id="{2C35D731-3E71-4394-B461-8F3444F0C1CB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641888" y="2335956"/>
                    <a:ext cx="161700" cy="1617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2224E92-D095-4D5C-8A83-EB464E9D9B5B}"/>
                    </a:ext>
                  </a:extLst>
                </p:cNvPr>
                <p:cNvSpPr txBox="1"/>
                <p:nvPr/>
              </p:nvSpPr>
              <p:spPr>
                <a:xfrm>
                  <a:off x="8866783" y="5071881"/>
                  <a:ext cx="213165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Visualización</a:t>
                  </a:r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 de Datos (Visualize)</a:t>
                  </a:r>
                  <a:endParaRPr lang="en-US" sz="200" b="1" dirty="0">
                    <a:solidFill>
                      <a:srgbClr val="4D4D4D"/>
                    </a:solidFill>
                    <a:latin typeface="Candara" panose="020E0502030303020204" pitchFamily="34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Utilizando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Power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BI, los datos cargados se transforman en visualizaciones interactivas, como gráficos de barras, líneas, o mapas, para facilitar la interpretación y análisis de la información. Estas visualizaciones proporcionan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insights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clave y se integran en un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dashboard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de fácil acceso.</a:t>
                  </a:r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</p:grp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E29DC81-9F29-4517-AC63-0BAA69074485}"/>
              </a:ext>
            </a:extLst>
          </p:cNvPr>
          <p:cNvSpPr/>
          <p:nvPr/>
        </p:nvSpPr>
        <p:spPr>
          <a:xfrm>
            <a:off x="0" y="6723050"/>
            <a:ext cx="12192000" cy="1488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67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BE2A3-84AF-10F8-02D3-2616D1ECF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30B9A8-D531-B507-461F-A4CC40D18554}"/>
              </a:ext>
            </a:extLst>
          </p:cNvPr>
          <p:cNvSpPr txBox="1"/>
          <p:nvPr/>
        </p:nvSpPr>
        <p:spPr>
          <a:xfrm>
            <a:off x="-13855" y="31859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Pipeline </a:t>
            </a:r>
            <a:r>
              <a:rPr lang="en-I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Twitter_API</a:t>
            </a: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E75D359-C1B9-52AA-A473-9819DF6E32E9}"/>
              </a:ext>
            </a:extLst>
          </p:cNvPr>
          <p:cNvGrpSpPr/>
          <p:nvPr/>
        </p:nvGrpSpPr>
        <p:grpSpPr>
          <a:xfrm>
            <a:off x="609887" y="1608430"/>
            <a:ext cx="10972227" cy="5335182"/>
            <a:chOff x="609887" y="1952690"/>
            <a:chExt cx="10972227" cy="533518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316E7B3-BFD7-0501-0CC3-97310E3516F3}"/>
                </a:ext>
              </a:extLst>
            </p:cNvPr>
            <p:cNvGrpSpPr/>
            <p:nvPr/>
          </p:nvGrpSpPr>
          <p:grpSpPr>
            <a:xfrm>
              <a:off x="609887" y="3195283"/>
              <a:ext cx="10972227" cy="540797"/>
              <a:chOff x="1108624" y="3195283"/>
              <a:chExt cx="9974752" cy="540797"/>
            </a:xfrm>
          </p:grpSpPr>
          <p:grpSp>
            <p:nvGrpSpPr>
              <p:cNvPr id="6" name="Google Shape;1023;p29">
                <a:extLst>
                  <a:ext uri="{FF2B5EF4-FFF2-40B4-BE49-F238E27FC236}">
                    <a16:creationId xmlns:a16="http://schemas.microsoft.com/office/drawing/2014/main" id="{228264A8-A1E4-407D-7D31-D876E589B179}"/>
                  </a:ext>
                </a:extLst>
              </p:cNvPr>
              <p:cNvGrpSpPr/>
              <p:nvPr/>
            </p:nvGrpSpPr>
            <p:grpSpPr>
              <a:xfrm>
                <a:off x="1108624" y="3195283"/>
                <a:ext cx="9974752" cy="540797"/>
                <a:chOff x="457202" y="2193336"/>
                <a:chExt cx="8243596" cy="446940"/>
              </a:xfrm>
            </p:grpSpPr>
            <p:sp>
              <p:nvSpPr>
                <p:cNvPr id="56" name="Google Shape;1024;p29">
                  <a:extLst>
                    <a:ext uri="{FF2B5EF4-FFF2-40B4-BE49-F238E27FC236}">
                      <a16:creationId xmlns:a16="http://schemas.microsoft.com/office/drawing/2014/main" id="{DA8650A0-8F50-783B-C6C7-DB3D50B4547F}"/>
                    </a:ext>
                  </a:extLst>
                </p:cNvPr>
                <p:cNvSpPr/>
                <p:nvPr/>
              </p:nvSpPr>
              <p:spPr>
                <a:xfrm flipH="1">
                  <a:off x="566100" y="2244150"/>
                  <a:ext cx="8011800" cy="3453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57" name="Google Shape;1025;p29">
                  <a:extLst>
                    <a:ext uri="{FF2B5EF4-FFF2-40B4-BE49-F238E27FC236}">
                      <a16:creationId xmlns:a16="http://schemas.microsoft.com/office/drawing/2014/main" id="{EA0F09D2-C2FA-49F5-CF10-165E7EF1F076}"/>
                    </a:ext>
                  </a:extLst>
                </p:cNvPr>
                <p:cNvGrpSpPr/>
                <p:nvPr/>
              </p:nvGrpSpPr>
              <p:grpSpPr>
                <a:xfrm>
                  <a:off x="8437588" y="2193336"/>
                  <a:ext cx="263210" cy="446940"/>
                  <a:chOff x="3389488" y="2193336"/>
                  <a:chExt cx="263210" cy="446940"/>
                </a:xfrm>
              </p:grpSpPr>
              <p:sp>
                <p:nvSpPr>
                  <p:cNvPr id="60" name="Google Shape;1026;p29">
                    <a:extLst>
                      <a:ext uri="{FF2B5EF4-FFF2-40B4-BE49-F238E27FC236}">
                        <a16:creationId xmlns:a16="http://schemas.microsoft.com/office/drawing/2014/main" id="{C3521ADD-F532-8604-60CF-111A38425A78}"/>
                      </a:ext>
                    </a:extLst>
                  </p:cNvPr>
                  <p:cNvSpPr/>
                  <p:nvPr/>
                </p:nvSpPr>
                <p:spPr>
                  <a:xfrm>
                    <a:off x="3389488" y="2244156"/>
                    <a:ext cx="124500" cy="345300"/>
                  </a:xfrm>
                  <a:prstGeom prst="rect">
                    <a:avLst/>
                  </a:prstGeom>
                  <a:solidFill>
                    <a:srgbClr val="AAACA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1027;p29">
                    <a:extLst>
                      <a:ext uri="{FF2B5EF4-FFF2-40B4-BE49-F238E27FC236}">
                        <a16:creationId xmlns:a16="http://schemas.microsoft.com/office/drawing/2014/main" id="{2820A0BA-7DD2-BE7D-D00F-1229904FEC5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45735" y="2333313"/>
                    <a:ext cx="446940" cy="1669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03" h="8034" extrusionOk="0">
                        <a:moveTo>
                          <a:pt x="3997" y="0"/>
                        </a:moveTo>
                        <a:cubicBezTo>
                          <a:pt x="1799" y="0"/>
                          <a:pt x="0" y="1799"/>
                          <a:pt x="0" y="4037"/>
                        </a:cubicBezTo>
                        <a:cubicBezTo>
                          <a:pt x="0" y="6235"/>
                          <a:pt x="1799" y="8034"/>
                          <a:pt x="3997" y="8034"/>
                        </a:cubicBezTo>
                        <a:lnTo>
                          <a:pt x="17466" y="8034"/>
                        </a:lnTo>
                        <a:cubicBezTo>
                          <a:pt x="19704" y="8034"/>
                          <a:pt x="21503" y="6235"/>
                          <a:pt x="21503" y="4037"/>
                        </a:cubicBezTo>
                        <a:cubicBezTo>
                          <a:pt x="21503" y="1799"/>
                          <a:pt x="19704" y="0"/>
                          <a:pt x="17466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" name="Google Shape;1028;p29">
                  <a:extLst>
                    <a:ext uri="{FF2B5EF4-FFF2-40B4-BE49-F238E27FC236}">
                      <a16:creationId xmlns:a16="http://schemas.microsoft.com/office/drawing/2014/main" id="{2BFDC153-A5A3-55BD-5E0A-05ABA11D5B4C}"/>
                    </a:ext>
                  </a:extLst>
                </p:cNvPr>
                <p:cNvSpPr/>
                <p:nvPr/>
              </p:nvSpPr>
              <p:spPr>
                <a:xfrm rot="10800000">
                  <a:off x="595912" y="2244156"/>
                  <a:ext cx="124500" cy="345300"/>
                </a:xfrm>
                <a:prstGeom prst="rect">
                  <a:avLst/>
                </a:prstGeom>
                <a:solidFill>
                  <a:srgbClr val="AAAC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029;p29">
                  <a:extLst>
                    <a:ext uri="{FF2B5EF4-FFF2-40B4-BE49-F238E27FC236}">
                      <a16:creationId xmlns:a16="http://schemas.microsoft.com/office/drawing/2014/main" id="{FF0D9719-2890-4AB5-6AB9-AD2950991FBF}"/>
                    </a:ext>
                  </a:extLst>
                </p:cNvPr>
                <p:cNvSpPr/>
                <p:nvPr/>
              </p:nvSpPr>
              <p:spPr>
                <a:xfrm rot="-5400000">
                  <a:off x="317226" y="2333313"/>
                  <a:ext cx="446940" cy="16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3" h="8034" extrusionOk="0">
                      <a:moveTo>
                        <a:pt x="3997" y="0"/>
                      </a:moveTo>
                      <a:cubicBezTo>
                        <a:pt x="1799" y="0"/>
                        <a:pt x="0" y="1799"/>
                        <a:pt x="0" y="4037"/>
                      </a:cubicBezTo>
                      <a:cubicBezTo>
                        <a:pt x="0" y="6235"/>
                        <a:pt x="1799" y="8034"/>
                        <a:pt x="3997" y="8034"/>
                      </a:cubicBezTo>
                      <a:lnTo>
                        <a:pt x="17466" y="8034"/>
                      </a:lnTo>
                      <a:cubicBezTo>
                        <a:pt x="19704" y="8034"/>
                        <a:pt x="21503" y="6235"/>
                        <a:pt x="21503" y="4037"/>
                      </a:cubicBezTo>
                      <a:cubicBezTo>
                        <a:pt x="21503" y="1799"/>
                        <a:pt x="19704" y="0"/>
                        <a:pt x="174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1030;p29">
                <a:extLst>
                  <a:ext uri="{FF2B5EF4-FFF2-40B4-BE49-F238E27FC236}">
                    <a16:creationId xmlns:a16="http://schemas.microsoft.com/office/drawing/2014/main" id="{53DB789F-6761-3CF4-1849-24EAA45418DE}"/>
                  </a:ext>
                </a:extLst>
              </p:cNvPr>
              <p:cNvGrpSpPr/>
              <p:nvPr/>
            </p:nvGrpSpPr>
            <p:grpSpPr>
              <a:xfrm>
                <a:off x="3340906" y="3195283"/>
                <a:ext cx="427251" cy="540797"/>
                <a:chOff x="367277" y="2193336"/>
                <a:chExt cx="353100" cy="446940"/>
              </a:xfrm>
            </p:grpSpPr>
            <p:sp>
              <p:nvSpPr>
                <p:cNvPr id="54" name="Google Shape;1031;p29">
                  <a:extLst>
                    <a:ext uri="{FF2B5EF4-FFF2-40B4-BE49-F238E27FC236}">
                      <a16:creationId xmlns:a16="http://schemas.microsoft.com/office/drawing/2014/main" id="{AA92DC20-EB39-1B7E-F08E-486F639F46DB}"/>
                    </a:ext>
                  </a:extLst>
                </p:cNvPr>
                <p:cNvSpPr/>
                <p:nvPr/>
              </p:nvSpPr>
              <p:spPr>
                <a:xfrm rot="10800000">
                  <a:off x="367277" y="2244150"/>
                  <a:ext cx="353100" cy="345300"/>
                </a:xfrm>
                <a:prstGeom prst="rect">
                  <a:avLst/>
                </a:prstGeom>
                <a:solidFill>
                  <a:srgbClr val="AAAC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032;p29">
                  <a:extLst>
                    <a:ext uri="{FF2B5EF4-FFF2-40B4-BE49-F238E27FC236}">
                      <a16:creationId xmlns:a16="http://schemas.microsoft.com/office/drawing/2014/main" id="{1592A16D-30D8-69EF-485C-C6C86325BA97}"/>
                    </a:ext>
                  </a:extLst>
                </p:cNvPr>
                <p:cNvSpPr/>
                <p:nvPr/>
              </p:nvSpPr>
              <p:spPr>
                <a:xfrm rot="-5400000">
                  <a:off x="320357" y="2333313"/>
                  <a:ext cx="446940" cy="16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3" h="8034" extrusionOk="0">
                      <a:moveTo>
                        <a:pt x="3997" y="0"/>
                      </a:moveTo>
                      <a:cubicBezTo>
                        <a:pt x="1799" y="0"/>
                        <a:pt x="0" y="1799"/>
                        <a:pt x="0" y="4037"/>
                      </a:cubicBezTo>
                      <a:cubicBezTo>
                        <a:pt x="0" y="6235"/>
                        <a:pt x="1799" y="8034"/>
                        <a:pt x="3997" y="8034"/>
                      </a:cubicBezTo>
                      <a:lnTo>
                        <a:pt x="17466" y="8034"/>
                      </a:lnTo>
                      <a:cubicBezTo>
                        <a:pt x="19704" y="8034"/>
                        <a:pt x="21503" y="6235"/>
                        <a:pt x="21503" y="4037"/>
                      </a:cubicBezTo>
                      <a:cubicBezTo>
                        <a:pt x="21503" y="1799"/>
                        <a:pt x="19704" y="0"/>
                        <a:pt x="174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" name="Google Shape;1033;p29">
                <a:extLst>
                  <a:ext uri="{FF2B5EF4-FFF2-40B4-BE49-F238E27FC236}">
                    <a16:creationId xmlns:a16="http://schemas.microsoft.com/office/drawing/2014/main" id="{4C92408F-8F15-1420-F639-E8A2975DF7CD}"/>
                  </a:ext>
                </a:extLst>
              </p:cNvPr>
              <p:cNvGrpSpPr/>
              <p:nvPr/>
            </p:nvGrpSpPr>
            <p:grpSpPr>
              <a:xfrm>
                <a:off x="5882451" y="3195283"/>
                <a:ext cx="427251" cy="540797"/>
                <a:chOff x="367277" y="2193336"/>
                <a:chExt cx="353100" cy="446940"/>
              </a:xfrm>
            </p:grpSpPr>
            <p:sp>
              <p:nvSpPr>
                <p:cNvPr id="52" name="Google Shape;1034;p29">
                  <a:extLst>
                    <a:ext uri="{FF2B5EF4-FFF2-40B4-BE49-F238E27FC236}">
                      <a16:creationId xmlns:a16="http://schemas.microsoft.com/office/drawing/2014/main" id="{3CA729F3-8141-693E-599E-1F9DD3D2ED6D}"/>
                    </a:ext>
                  </a:extLst>
                </p:cNvPr>
                <p:cNvSpPr/>
                <p:nvPr/>
              </p:nvSpPr>
              <p:spPr>
                <a:xfrm rot="10800000">
                  <a:off x="367277" y="2244150"/>
                  <a:ext cx="353100" cy="345300"/>
                </a:xfrm>
                <a:prstGeom prst="rect">
                  <a:avLst/>
                </a:prstGeom>
                <a:solidFill>
                  <a:srgbClr val="AAAC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035;p29">
                  <a:extLst>
                    <a:ext uri="{FF2B5EF4-FFF2-40B4-BE49-F238E27FC236}">
                      <a16:creationId xmlns:a16="http://schemas.microsoft.com/office/drawing/2014/main" id="{E3F33F50-FE71-85CE-CEBD-CAFC88BB6DF2}"/>
                    </a:ext>
                  </a:extLst>
                </p:cNvPr>
                <p:cNvSpPr/>
                <p:nvPr/>
              </p:nvSpPr>
              <p:spPr>
                <a:xfrm rot="-5400000">
                  <a:off x="320357" y="2333313"/>
                  <a:ext cx="446940" cy="16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3" h="8034" extrusionOk="0">
                      <a:moveTo>
                        <a:pt x="3997" y="0"/>
                      </a:moveTo>
                      <a:cubicBezTo>
                        <a:pt x="1799" y="0"/>
                        <a:pt x="0" y="1799"/>
                        <a:pt x="0" y="4037"/>
                      </a:cubicBezTo>
                      <a:cubicBezTo>
                        <a:pt x="0" y="6235"/>
                        <a:pt x="1799" y="8034"/>
                        <a:pt x="3997" y="8034"/>
                      </a:cubicBezTo>
                      <a:lnTo>
                        <a:pt x="17466" y="8034"/>
                      </a:lnTo>
                      <a:cubicBezTo>
                        <a:pt x="19704" y="8034"/>
                        <a:pt x="21503" y="6235"/>
                        <a:pt x="21503" y="4037"/>
                      </a:cubicBezTo>
                      <a:cubicBezTo>
                        <a:pt x="21503" y="1799"/>
                        <a:pt x="19704" y="0"/>
                        <a:pt x="174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" name="Google Shape;1036;p29">
                <a:extLst>
                  <a:ext uri="{FF2B5EF4-FFF2-40B4-BE49-F238E27FC236}">
                    <a16:creationId xmlns:a16="http://schemas.microsoft.com/office/drawing/2014/main" id="{39F38279-0946-C9D3-85B8-AD0EFE329333}"/>
                  </a:ext>
                </a:extLst>
              </p:cNvPr>
              <p:cNvGrpSpPr/>
              <p:nvPr/>
            </p:nvGrpSpPr>
            <p:grpSpPr>
              <a:xfrm>
                <a:off x="8423995" y="3195283"/>
                <a:ext cx="427251" cy="540797"/>
                <a:chOff x="367277" y="2193336"/>
                <a:chExt cx="353100" cy="446940"/>
              </a:xfrm>
            </p:grpSpPr>
            <p:sp>
              <p:nvSpPr>
                <p:cNvPr id="50" name="Google Shape;1037;p29">
                  <a:extLst>
                    <a:ext uri="{FF2B5EF4-FFF2-40B4-BE49-F238E27FC236}">
                      <a16:creationId xmlns:a16="http://schemas.microsoft.com/office/drawing/2014/main" id="{8CE92AAF-13C9-E1B9-1E77-E89942F1150B}"/>
                    </a:ext>
                  </a:extLst>
                </p:cNvPr>
                <p:cNvSpPr/>
                <p:nvPr/>
              </p:nvSpPr>
              <p:spPr>
                <a:xfrm rot="10800000">
                  <a:off x="367277" y="2244150"/>
                  <a:ext cx="353100" cy="345300"/>
                </a:xfrm>
                <a:prstGeom prst="rect">
                  <a:avLst/>
                </a:prstGeom>
                <a:solidFill>
                  <a:srgbClr val="AAAC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038;p29">
                  <a:extLst>
                    <a:ext uri="{FF2B5EF4-FFF2-40B4-BE49-F238E27FC236}">
                      <a16:creationId xmlns:a16="http://schemas.microsoft.com/office/drawing/2014/main" id="{6A7B9338-4C1F-703E-67C3-8B88CDCF0EE6}"/>
                    </a:ext>
                  </a:extLst>
                </p:cNvPr>
                <p:cNvSpPr/>
                <p:nvPr/>
              </p:nvSpPr>
              <p:spPr>
                <a:xfrm rot="-5400000">
                  <a:off x="320357" y="2333313"/>
                  <a:ext cx="446940" cy="16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3" h="8034" extrusionOk="0">
                      <a:moveTo>
                        <a:pt x="3997" y="0"/>
                      </a:moveTo>
                      <a:cubicBezTo>
                        <a:pt x="1799" y="0"/>
                        <a:pt x="0" y="1799"/>
                        <a:pt x="0" y="4037"/>
                      </a:cubicBezTo>
                      <a:cubicBezTo>
                        <a:pt x="0" y="6235"/>
                        <a:pt x="1799" y="8034"/>
                        <a:pt x="3997" y="8034"/>
                      </a:cubicBezTo>
                      <a:lnTo>
                        <a:pt x="17466" y="8034"/>
                      </a:lnTo>
                      <a:cubicBezTo>
                        <a:pt x="19704" y="8034"/>
                        <a:pt x="21503" y="6235"/>
                        <a:pt x="21503" y="4037"/>
                      </a:cubicBezTo>
                      <a:cubicBezTo>
                        <a:pt x="21503" y="1799"/>
                        <a:pt x="19704" y="0"/>
                        <a:pt x="174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10445FB-DD8E-0E6E-04F5-728B7FD6C6C1}"/>
                </a:ext>
              </a:extLst>
            </p:cNvPr>
            <p:cNvGrpSpPr/>
            <p:nvPr/>
          </p:nvGrpSpPr>
          <p:grpSpPr>
            <a:xfrm>
              <a:off x="917991" y="1952690"/>
              <a:ext cx="10356019" cy="5335182"/>
              <a:chOff x="932213" y="1952690"/>
              <a:chExt cx="10356019" cy="533518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769C599-268C-93A9-F548-98CDC7C0432A}"/>
                  </a:ext>
                </a:extLst>
              </p:cNvPr>
              <p:cNvGrpSpPr/>
              <p:nvPr/>
            </p:nvGrpSpPr>
            <p:grpSpPr>
              <a:xfrm>
                <a:off x="932213" y="1952690"/>
                <a:ext cx="2131657" cy="4827351"/>
                <a:chOff x="1282133" y="1952690"/>
                <a:chExt cx="2131657" cy="482735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8E85E08-DF9D-04A5-1EE5-3DF66B27DE0C}"/>
                    </a:ext>
                  </a:extLst>
                </p:cNvPr>
                <p:cNvGrpSpPr/>
                <p:nvPr/>
              </p:nvGrpSpPr>
              <p:grpSpPr>
                <a:xfrm>
                  <a:off x="1584209" y="1952690"/>
                  <a:ext cx="1527504" cy="3025982"/>
                  <a:chOff x="1584209" y="1952690"/>
                  <a:chExt cx="1527504" cy="3025982"/>
                </a:xfrm>
              </p:grpSpPr>
              <p:sp>
                <p:nvSpPr>
                  <p:cNvPr id="10" name="Google Shape;1041;p29">
                    <a:extLst>
                      <a:ext uri="{FF2B5EF4-FFF2-40B4-BE49-F238E27FC236}">
                        <a16:creationId xmlns:a16="http://schemas.microsoft.com/office/drawing/2014/main" id="{453B70E0-A5CC-838C-222D-E55B7473DFA2}"/>
                      </a:ext>
                    </a:extLst>
                  </p:cNvPr>
                  <p:cNvSpPr/>
                  <p:nvPr/>
                </p:nvSpPr>
                <p:spPr>
                  <a:xfrm>
                    <a:off x="1992403" y="1952690"/>
                    <a:ext cx="711117" cy="711117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10057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2600" b="1">
                        <a:solidFill>
                          <a:schemeClr val="lt1"/>
                        </a:solidFill>
                        <a:latin typeface="Georgia" panose="02040502050405020303" pitchFamily="18" charset="0"/>
                        <a:ea typeface="Fira Sans Extra Condensed SemiBold"/>
                        <a:cs typeface="Fira Sans Extra Condensed SemiBold"/>
                        <a:sym typeface="Fira Sans Extra Condensed SemiBold"/>
                      </a:rPr>
                      <a:t>A</a:t>
                    </a:r>
                    <a:endParaRPr sz="2600" b="1">
                      <a:solidFill>
                        <a:schemeClr val="lt1"/>
                      </a:solidFill>
                      <a:latin typeface="Georgia" panose="02040502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sp>
                <p:nvSpPr>
                  <p:cNvPr id="12" name="Google Shape;1044;p29">
                    <a:extLst>
                      <a:ext uri="{FF2B5EF4-FFF2-40B4-BE49-F238E27FC236}">
                        <a16:creationId xmlns:a16="http://schemas.microsoft.com/office/drawing/2014/main" id="{FB2BB58F-6DB0-34B3-F292-115C4BDB206F}"/>
                      </a:ext>
                    </a:extLst>
                  </p:cNvPr>
                  <p:cNvSpPr/>
                  <p:nvPr/>
                </p:nvSpPr>
                <p:spPr>
                  <a:xfrm>
                    <a:off x="1584209" y="4267555"/>
                    <a:ext cx="1527504" cy="7111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10057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2800" dirty="0">
                        <a:solidFill>
                          <a:schemeClr val="lt1"/>
                        </a:solidFill>
                        <a:latin typeface="Georgia Pro Cond" panose="02040506050405020303" pitchFamily="18" charset="0"/>
                        <a:ea typeface="Fira Sans Extra Condensed SemiBold"/>
                        <a:cs typeface="Fira Sans Extra Condensed SemiBold"/>
                        <a:sym typeface="Fira Sans Extra Condensed SemiBold"/>
                      </a:rPr>
                      <a:t>0</a:t>
                    </a:r>
                    <a:endParaRPr sz="2000" dirty="0">
                      <a:solidFill>
                        <a:schemeClr val="lt1"/>
                      </a:solidFill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grpSp>
                <p:nvGrpSpPr>
                  <p:cNvPr id="13" name="Google Shape;1045;p29">
                    <a:extLst>
                      <a:ext uri="{FF2B5EF4-FFF2-40B4-BE49-F238E27FC236}">
                        <a16:creationId xmlns:a16="http://schemas.microsoft.com/office/drawing/2014/main" id="{E230B96B-4CC7-2787-7C7C-1D0194969C66}"/>
                      </a:ext>
                    </a:extLst>
                  </p:cNvPr>
                  <p:cNvGrpSpPr/>
                  <p:nvPr/>
                </p:nvGrpSpPr>
                <p:grpSpPr>
                  <a:xfrm>
                    <a:off x="1813262" y="2930982"/>
                    <a:ext cx="1069398" cy="1069398"/>
                    <a:chOff x="984058" y="1974906"/>
                    <a:chExt cx="883800" cy="883800"/>
                  </a:xfrm>
                </p:grpSpPr>
                <p:grpSp>
                  <p:nvGrpSpPr>
                    <p:cNvPr id="44" name="Google Shape;1046;p29">
                      <a:extLst>
                        <a:ext uri="{FF2B5EF4-FFF2-40B4-BE49-F238E27FC236}">
                          <a16:creationId xmlns:a16="http://schemas.microsoft.com/office/drawing/2014/main" id="{87DD9123-2D57-B10E-8E2F-F08B9154E5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4058" y="1974906"/>
                      <a:ext cx="883800" cy="883800"/>
                      <a:chOff x="984058" y="1974906"/>
                      <a:chExt cx="883800" cy="883800"/>
                    </a:xfrm>
                  </p:grpSpPr>
                  <p:sp>
                    <p:nvSpPr>
                      <p:cNvPr id="47" name="Google Shape;1047;p29">
                        <a:extLst>
                          <a:ext uri="{FF2B5EF4-FFF2-40B4-BE49-F238E27FC236}">
                            <a16:creationId xmlns:a16="http://schemas.microsoft.com/office/drawing/2014/main" id="{8906A577-E6A2-8D71-22C6-E85D164B5E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4058" y="1974906"/>
                        <a:ext cx="883800" cy="8838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8" name="Google Shape;1048;p29">
                        <a:extLst>
                          <a:ext uri="{FF2B5EF4-FFF2-40B4-BE49-F238E27FC236}">
                            <a16:creationId xmlns:a16="http://schemas.microsoft.com/office/drawing/2014/main" id="{B0B4A75D-126A-2ABA-5057-1FF5FDDB90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7758" y="2058606"/>
                        <a:ext cx="716400" cy="7164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49" name="Google Shape;1049;p29">
                        <a:extLst>
                          <a:ext uri="{FF2B5EF4-FFF2-40B4-BE49-F238E27FC236}">
                            <a16:creationId xmlns:a16="http://schemas.microsoft.com/office/drawing/2014/main" id="{38557266-B28A-3E03-A487-8BFEFAB041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2108" y="2122956"/>
                        <a:ext cx="587700" cy="587700"/>
                      </a:xfrm>
                      <a:prstGeom prst="ellipse">
                        <a:avLst/>
                      </a:prstGeom>
                      <a:noFill/>
                      <a:ln w="19050" cap="flat" cmpd="sng">
                        <a:solidFill>
                          <a:schemeClr val="tx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45" name="Google Shape;1050;p29">
                      <a:extLst>
                        <a:ext uri="{FF2B5EF4-FFF2-40B4-BE49-F238E27FC236}">
                          <a16:creationId xmlns:a16="http://schemas.microsoft.com/office/drawing/2014/main" id="{36250A22-AB8A-2536-ACE9-5ECFF804B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2458" y="2193325"/>
                      <a:ext cx="87000" cy="2235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" name="Google Shape;1051;p29">
                      <a:extLst>
                        <a:ext uri="{FF2B5EF4-FFF2-40B4-BE49-F238E27FC236}">
                          <a16:creationId xmlns:a16="http://schemas.microsoft.com/office/drawing/2014/main" id="{371FF93C-A165-66DD-430A-F41EF55A1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5108" y="2335956"/>
                      <a:ext cx="161700" cy="161700"/>
                    </a:xfrm>
                    <a:prstGeom prst="ellipse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EF56A44-450E-FFC1-D65C-D44BF10A9B86}"/>
                    </a:ext>
                  </a:extLst>
                </p:cNvPr>
                <p:cNvSpPr txBox="1"/>
                <p:nvPr/>
              </p:nvSpPr>
              <p:spPr>
                <a:xfrm>
                  <a:off x="1282133" y="5071881"/>
                  <a:ext cx="2131657" cy="17081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400" b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Extracción</a:t>
                  </a:r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 de Datos (Extract)</a:t>
                  </a:r>
                  <a:endParaRPr lang="en-US" sz="200" b="1" dirty="0">
                    <a:solidFill>
                      <a:srgbClr val="4D4D4D"/>
                    </a:solidFill>
                    <a:latin typeface="Candara" panose="020E0502030303020204" pitchFamily="34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se conectan a una API pública para obtener datos en tiempo real. Se realiza una solicitud HTTP a la API, se recibe la información en formato JSON o CSV, y se almacena localmente para su posterior procesamiento.</a:t>
                  </a:r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5578198-4FCB-989C-6EE8-61CAE42E502C}"/>
                  </a:ext>
                </a:extLst>
              </p:cNvPr>
              <p:cNvGrpSpPr/>
              <p:nvPr/>
            </p:nvGrpSpPr>
            <p:grpSpPr>
              <a:xfrm>
                <a:off x="3063870" y="1952690"/>
                <a:ext cx="3351252" cy="4996628"/>
                <a:chOff x="3200553" y="1952690"/>
                <a:chExt cx="3351252" cy="4996628"/>
              </a:xfrm>
            </p:grpSpPr>
            <p:sp>
              <p:nvSpPr>
                <p:cNvPr id="14" name="Google Shape;1053;p29">
                  <a:extLst>
                    <a:ext uri="{FF2B5EF4-FFF2-40B4-BE49-F238E27FC236}">
                      <a16:creationId xmlns:a16="http://schemas.microsoft.com/office/drawing/2014/main" id="{2A55A8DD-7269-1672-8C79-445BB843CD83}"/>
                    </a:ext>
                  </a:extLst>
                </p:cNvPr>
                <p:cNvSpPr/>
                <p:nvPr/>
              </p:nvSpPr>
              <p:spPr>
                <a:xfrm>
                  <a:off x="4520620" y="1952690"/>
                  <a:ext cx="711117" cy="711117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600" b="1">
                      <a:solidFill>
                        <a:schemeClr val="lt1"/>
                      </a:solidFill>
                      <a:latin typeface="Georgia" panose="02040502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B</a:t>
                  </a:r>
                  <a:endParaRPr sz="2600" b="1">
                    <a:solidFill>
                      <a:schemeClr val="lt1"/>
                    </a:solidFill>
                    <a:latin typeface="Georgia" panose="02040502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6" name="Google Shape;1056;p29">
                  <a:extLst>
                    <a:ext uri="{FF2B5EF4-FFF2-40B4-BE49-F238E27FC236}">
                      <a16:creationId xmlns:a16="http://schemas.microsoft.com/office/drawing/2014/main" id="{679A41CD-6B4F-D743-A53B-C8FF64A7E09D}"/>
                    </a:ext>
                  </a:extLst>
                </p:cNvPr>
                <p:cNvSpPr/>
                <p:nvPr/>
              </p:nvSpPr>
              <p:spPr>
                <a:xfrm>
                  <a:off x="4112426" y="4267555"/>
                  <a:ext cx="1527504" cy="711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800">
                      <a:solidFill>
                        <a:schemeClr val="lt1"/>
                      </a:solidFill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15</a:t>
                  </a:r>
                  <a:endParaRPr sz="200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grpSp>
              <p:nvGrpSpPr>
                <p:cNvPr id="17" name="Google Shape;1057;p29">
                  <a:extLst>
                    <a:ext uri="{FF2B5EF4-FFF2-40B4-BE49-F238E27FC236}">
                      <a16:creationId xmlns:a16="http://schemas.microsoft.com/office/drawing/2014/main" id="{01602CDA-18E5-B9D0-246A-91624548503C}"/>
                    </a:ext>
                  </a:extLst>
                </p:cNvPr>
                <p:cNvGrpSpPr/>
                <p:nvPr/>
              </p:nvGrpSpPr>
              <p:grpSpPr>
                <a:xfrm>
                  <a:off x="4341479" y="2930982"/>
                  <a:ext cx="1069398" cy="1069398"/>
                  <a:chOff x="3079938" y="1974906"/>
                  <a:chExt cx="883800" cy="883800"/>
                </a:xfrm>
              </p:grpSpPr>
              <p:grpSp>
                <p:nvGrpSpPr>
                  <p:cNvPr id="38" name="Google Shape;1058;p29">
                    <a:extLst>
                      <a:ext uri="{FF2B5EF4-FFF2-40B4-BE49-F238E27FC236}">
                        <a16:creationId xmlns:a16="http://schemas.microsoft.com/office/drawing/2014/main" id="{321DD496-1876-A1C2-D5D9-C012182FEA5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079938" y="1974906"/>
                    <a:ext cx="883800" cy="883800"/>
                    <a:chOff x="984058" y="1974906"/>
                    <a:chExt cx="883800" cy="883800"/>
                  </a:xfrm>
                </p:grpSpPr>
                <p:sp>
                  <p:nvSpPr>
                    <p:cNvPr id="41" name="Google Shape;1059;p29">
                      <a:extLst>
                        <a:ext uri="{FF2B5EF4-FFF2-40B4-BE49-F238E27FC236}">
                          <a16:creationId xmlns:a16="http://schemas.microsoft.com/office/drawing/2014/main" id="{F4C4A65D-29FF-88C0-8D62-CB64C48FA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4058" y="1974906"/>
                      <a:ext cx="883800" cy="883800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" name="Google Shape;1060;p29">
                      <a:extLst>
                        <a:ext uri="{FF2B5EF4-FFF2-40B4-BE49-F238E27FC236}">
                          <a16:creationId xmlns:a16="http://schemas.microsoft.com/office/drawing/2014/main" id="{F2B197A9-5B1C-FFA9-76D0-AFFD10E5C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758" y="2058606"/>
                      <a:ext cx="716400" cy="7164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" name="Google Shape;1061;p29">
                      <a:extLst>
                        <a:ext uri="{FF2B5EF4-FFF2-40B4-BE49-F238E27FC236}">
                          <a16:creationId xmlns:a16="http://schemas.microsoft.com/office/drawing/2014/main" id="{F610CD09-C820-EA4B-368A-4E091774F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108" y="2122956"/>
                      <a:ext cx="587700" cy="587700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9" name="Google Shape;1062;p29">
                    <a:extLst>
                      <a:ext uri="{FF2B5EF4-FFF2-40B4-BE49-F238E27FC236}">
                        <a16:creationId xmlns:a16="http://schemas.microsoft.com/office/drawing/2014/main" id="{18025513-C788-486C-7E1E-F56B1409ECD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90069" y="2305056"/>
                    <a:ext cx="87000" cy="2235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1063;p29">
                    <a:extLst>
                      <a:ext uri="{FF2B5EF4-FFF2-40B4-BE49-F238E27FC236}">
                        <a16:creationId xmlns:a16="http://schemas.microsoft.com/office/drawing/2014/main" id="{AFEB792E-95FB-9418-4FA5-25CCD28C6C5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440988" y="2335956"/>
                    <a:ext cx="161700" cy="16170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5BB21C0-ADBC-DBC5-3114-A4F7FC167B06}"/>
                    </a:ext>
                  </a:extLst>
                </p:cNvPr>
                <p:cNvSpPr txBox="1"/>
                <p:nvPr/>
              </p:nvSpPr>
              <p:spPr>
                <a:xfrm>
                  <a:off x="3200553" y="5071881"/>
                  <a:ext cx="3351252" cy="1877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s-MX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Transformación de Datos (</a:t>
                  </a:r>
                  <a:r>
                    <a:rPr lang="es-MX" sz="1400" b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Transform</a:t>
                  </a:r>
                  <a:r>
                    <a:rPr lang="es-MX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)</a:t>
                  </a:r>
                  <a:endParaRPr lang="en-US" sz="200" b="1" dirty="0">
                    <a:solidFill>
                      <a:srgbClr val="4D4D4D"/>
                    </a:solidFill>
                    <a:latin typeface="Candara" panose="020E0502030303020204" pitchFamily="34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Una vez que los datos son extraídos, se limpian y transforman.</a:t>
                  </a: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Agrupa los datos por 'id' y concatena los textos de los tweets en un solo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string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por cada tweet.</a:t>
                  </a: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Renombra las columnas para mejorar la legibilidad Define una función para extraer el usuario de un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retweet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(si existe, con el símbolo '@’) y la aplica a la columna '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tweet_text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’ ubicar al escritor original. </a:t>
                  </a:r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174FD8A-FAF2-AA7E-6F3A-A3725C7C4DED}"/>
                  </a:ext>
                </a:extLst>
              </p:cNvPr>
              <p:cNvGrpSpPr/>
              <p:nvPr/>
            </p:nvGrpSpPr>
            <p:grpSpPr>
              <a:xfrm>
                <a:off x="6415121" y="1952690"/>
                <a:ext cx="2131657" cy="5165905"/>
                <a:chOff x="6338567" y="1952690"/>
                <a:chExt cx="2131657" cy="5165905"/>
              </a:xfrm>
            </p:grpSpPr>
            <p:sp>
              <p:nvSpPr>
                <p:cNvPr id="18" name="Google Shape;1065;p29">
                  <a:extLst>
                    <a:ext uri="{FF2B5EF4-FFF2-40B4-BE49-F238E27FC236}">
                      <a16:creationId xmlns:a16="http://schemas.microsoft.com/office/drawing/2014/main" id="{F124AAEA-E8FA-BB50-6BE1-04E12DD85EC8}"/>
                    </a:ext>
                  </a:extLst>
                </p:cNvPr>
                <p:cNvSpPr/>
                <p:nvPr/>
              </p:nvSpPr>
              <p:spPr>
                <a:xfrm>
                  <a:off x="7048837" y="1952690"/>
                  <a:ext cx="711117" cy="71111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600" b="1">
                      <a:solidFill>
                        <a:schemeClr val="lt1"/>
                      </a:solidFill>
                      <a:latin typeface="Georgia" panose="02040502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C</a:t>
                  </a:r>
                  <a:endParaRPr sz="2600" b="1">
                    <a:solidFill>
                      <a:schemeClr val="lt1"/>
                    </a:solidFill>
                    <a:latin typeface="Georgia" panose="02040502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20" name="Google Shape;1068;p29">
                  <a:extLst>
                    <a:ext uri="{FF2B5EF4-FFF2-40B4-BE49-F238E27FC236}">
                      <a16:creationId xmlns:a16="http://schemas.microsoft.com/office/drawing/2014/main" id="{74B00EE4-2CB6-F2FF-EC0E-5A1C7DAE0BA5}"/>
                    </a:ext>
                  </a:extLst>
                </p:cNvPr>
                <p:cNvSpPr/>
                <p:nvPr/>
              </p:nvSpPr>
              <p:spPr>
                <a:xfrm>
                  <a:off x="6640643" y="4267555"/>
                  <a:ext cx="1527504" cy="711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800">
                      <a:solidFill>
                        <a:schemeClr val="lt1"/>
                      </a:solidFill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30</a:t>
                  </a:r>
                  <a:endParaRPr sz="200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grpSp>
              <p:nvGrpSpPr>
                <p:cNvPr id="21" name="Google Shape;1069;p29">
                  <a:extLst>
                    <a:ext uri="{FF2B5EF4-FFF2-40B4-BE49-F238E27FC236}">
                      <a16:creationId xmlns:a16="http://schemas.microsoft.com/office/drawing/2014/main" id="{585A7652-B776-ED41-4BF6-582BC3BB11FE}"/>
                    </a:ext>
                  </a:extLst>
                </p:cNvPr>
                <p:cNvGrpSpPr/>
                <p:nvPr/>
              </p:nvGrpSpPr>
              <p:grpSpPr>
                <a:xfrm>
                  <a:off x="6869696" y="2930982"/>
                  <a:ext cx="1069398" cy="1069398"/>
                  <a:chOff x="5180388" y="1974906"/>
                  <a:chExt cx="883800" cy="883800"/>
                </a:xfrm>
              </p:grpSpPr>
              <p:grpSp>
                <p:nvGrpSpPr>
                  <p:cNvPr id="32" name="Google Shape;1070;p29">
                    <a:extLst>
                      <a:ext uri="{FF2B5EF4-FFF2-40B4-BE49-F238E27FC236}">
                        <a16:creationId xmlns:a16="http://schemas.microsoft.com/office/drawing/2014/main" id="{DF241FB4-1C4F-9919-0764-DDA5A9C1B04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5180388" y="1974906"/>
                    <a:ext cx="883800" cy="883800"/>
                    <a:chOff x="984058" y="1974906"/>
                    <a:chExt cx="883800" cy="883800"/>
                  </a:xfrm>
                </p:grpSpPr>
                <p:sp>
                  <p:nvSpPr>
                    <p:cNvPr id="35" name="Google Shape;1071;p29">
                      <a:extLst>
                        <a:ext uri="{FF2B5EF4-FFF2-40B4-BE49-F238E27FC236}">
                          <a16:creationId xmlns:a16="http://schemas.microsoft.com/office/drawing/2014/main" id="{0743FF33-0A93-4E82-7C19-88A11F148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4058" y="1974906"/>
                      <a:ext cx="883800" cy="8838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" name="Google Shape;1072;p29">
                      <a:extLst>
                        <a:ext uri="{FF2B5EF4-FFF2-40B4-BE49-F238E27FC236}">
                          <a16:creationId xmlns:a16="http://schemas.microsoft.com/office/drawing/2014/main" id="{3F91826E-82BE-F36E-5357-DF473105A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758" y="2058606"/>
                      <a:ext cx="716400" cy="7164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" name="Google Shape;1073;p29">
                      <a:extLst>
                        <a:ext uri="{FF2B5EF4-FFF2-40B4-BE49-F238E27FC236}">
                          <a16:creationId xmlns:a16="http://schemas.microsoft.com/office/drawing/2014/main" id="{A1686366-2EF7-AFCB-1A14-3CF7C76320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108" y="2122956"/>
                      <a:ext cx="587700" cy="587700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3" name="Google Shape;1074;p29">
                    <a:extLst>
                      <a:ext uri="{FF2B5EF4-FFF2-40B4-BE49-F238E27FC236}">
                        <a16:creationId xmlns:a16="http://schemas.microsoft.com/office/drawing/2014/main" id="{35C7DDC7-34D9-B58A-3C17-EC488A7179C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78788" y="2416787"/>
                    <a:ext cx="87000" cy="2235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1075;p29">
                    <a:extLst>
                      <a:ext uri="{FF2B5EF4-FFF2-40B4-BE49-F238E27FC236}">
                        <a16:creationId xmlns:a16="http://schemas.microsoft.com/office/drawing/2014/main" id="{686FB7A8-B91E-FC16-BAC9-90BFAF205B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41438" y="2335956"/>
                    <a:ext cx="161700" cy="1617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591F588-778C-4F23-8311-0B605E61C230}"/>
                    </a:ext>
                  </a:extLst>
                </p:cNvPr>
                <p:cNvSpPr txBox="1"/>
                <p:nvPr/>
              </p:nvSpPr>
              <p:spPr>
                <a:xfrm>
                  <a:off x="6338567" y="5071881"/>
                  <a:ext cx="2131657" cy="204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Carga de Datos (Load)</a:t>
                  </a:r>
                  <a:endParaRPr lang="en-US" sz="200" b="1" dirty="0">
                    <a:solidFill>
                      <a:srgbClr val="4D4D4D"/>
                    </a:solidFill>
                    <a:latin typeface="Candara" panose="020E0502030303020204" pitchFamily="34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Los datos procesados se cargan en una base de datos SQLite, que es sencilla y eficiente para almacenar los datos de manera estructurada. Aseguramos que las tablas estén bien definidas y que los datos se inserten correctamente para consultas posteriores.</a:t>
                  </a:r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DBB82EE-E1C3-B204-B8DC-25FA616B8B10}"/>
                  </a:ext>
                </a:extLst>
              </p:cNvPr>
              <p:cNvGrpSpPr/>
              <p:nvPr/>
            </p:nvGrpSpPr>
            <p:grpSpPr>
              <a:xfrm>
                <a:off x="9156575" y="1952690"/>
                <a:ext cx="2131657" cy="5335182"/>
                <a:chOff x="8866783" y="1952690"/>
                <a:chExt cx="2131657" cy="5335182"/>
              </a:xfrm>
            </p:grpSpPr>
            <p:sp>
              <p:nvSpPr>
                <p:cNvPr id="22" name="Google Shape;1077;p29">
                  <a:extLst>
                    <a:ext uri="{FF2B5EF4-FFF2-40B4-BE49-F238E27FC236}">
                      <a16:creationId xmlns:a16="http://schemas.microsoft.com/office/drawing/2014/main" id="{59DBE0BF-8619-0517-BD30-7E56C36C97A8}"/>
                    </a:ext>
                  </a:extLst>
                </p:cNvPr>
                <p:cNvSpPr/>
                <p:nvPr/>
              </p:nvSpPr>
              <p:spPr>
                <a:xfrm>
                  <a:off x="9577053" y="1952690"/>
                  <a:ext cx="711117" cy="71111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600" b="1" dirty="0">
                      <a:solidFill>
                        <a:schemeClr val="lt1"/>
                      </a:solidFill>
                      <a:latin typeface="Georgia" panose="02040502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D</a:t>
                  </a:r>
                  <a:endParaRPr sz="2600" b="1" dirty="0">
                    <a:solidFill>
                      <a:schemeClr val="lt1"/>
                    </a:solidFill>
                    <a:latin typeface="Georgia" panose="02040502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24" name="Google Shape;1080;p29">
                  <a:extLst>
                    <a:ext uri="{FF2B5EF4-FFF2-40B4-BE49-F238E27FC236}">
                      <a16:creationId xmlns:a16="http://schemas.microsoft.com/office/drawing/2014/main" id="{F4DE0074-E418-3786-119C-01D2CB0BC20E}"/>
                    </a:ext>
                  </a:extLst>
                </p:cNvPr>
                <p:cNvSpPr/>
                <p:nvPr/>
              </p:nvSpPr>
              <p:spPr>
                <a:xfrm>
                  <a:off x="9168859" y="4267555"/>
                  <a:ext cx="1527504" cy="711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800">
                      <a:solidFill>
                        <a:schemeClr val="lt1"/>
                      </a:solidFill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45</a:t>
                  </a:r>
                  <a:endParaRPr sz="200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grpSp>
              <p:nvGrpSpPr>
                <p:cNvPr id="25" name="Google Shape;1081;p29">
                  <a:extLst>
                    <a:ext uri="{FF2B5EF4-FFF2-40B4-BE49-F238E27FC236}">
                      <a16:creationId xmlns:a16="http://schemas.microsoft.com/office/drawing/2014/main" id="{9A86D354-3C75-3A3F-3590-1343FDE1A597}"/>
                    </a:ext>
                  </a:extLst>
                </p:cNvPr>
                <p:cNvGrpSpPr/>
                <p:nvPr/>
              </p:nvGrpSpPr>
              <p:grpSpPr>
                <a:xfrm>
                  <a:off x="9397912" y="2930982"/>
                  <a:ext cx="1069398" cy="1069398"/>
                  <a:chOff x="7280838" y="1974906"/>
                  <a:chExt cx="883800" cy="883800"/>
                </a:xfrm>
              </p:grpSpPr>
              <p:grpSp>
                <p:nvGrpSpPr>
                  <p:cNvPr id="26" name="Google Shape;1082;p29">
                    <a:extLst>
                      <a:ext uri="{FF2B5EF4-FFF2-40B4-BE49-F238E27FC236}">
                        <a16:creationId xmlns:a16="http://schemas.microsoft.com/office/drawing/2014/main" id="{B3D33776-A3B9-8311-239F-709EF87EE864}"/>
                      </a:ext>
                    </a:extLst>
                  </p:cNvPr>
                  <p:cNvGrpSpPr/>
                  <p:nvPr/>
                </p:nvGrpSpPr>
                <p:grpSpPr>
                  <a:xfrm rot="-5400000">
                    <a:off x="7280838" y="1974906"/>
                    <a:ext cx="883800" cy="883800"/>
                    <a:chOff x="984058" y="1974906"/>
                    <a:chExt cx="883800" cy="883800"/>
                  </a:xfrm>
                </p:grpSpPr>
                <p:sp>
                  <p:nvSpPr>
                    <p:cNvPr id="29" name="Google Shape;1083;p29">
                      <a:extLst>
                        <a:ext uri="{FF2B5EF4-FFF2-40B4-BE49-F238E27FC236}">
                          <a16:creationId xmlns:a16="http://schemas.microsoft.com/office/drawing/2014/main" id="{EBE2FD37-D449-FC21-BC50-FD1FC0682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4058" y="1974906"/>
                      <a:ext cx="883800" cy="8838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" name="Google Shape;1084;p29">
                      <a:extLst>
                        <a:ext uri="{FF2B5EF4-FFF2-40B4-BE49-F238E27FC236}">
                          <a16:creationId xmlns:a16="http://schemas.microsoft.com/office/drawing/2014/main" id="{2191D0A8-FF25-F52A-CD09-11FB73CF3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758" y="2058606"/>
                      <a:ext cx="716400" cy="7164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1085;p29">
                      <a:extLst>
                        <a:ext uri="{FF2B5EF4-FFF2-40B4-BE49-F238E27FC236}">
                          <a16:creationId xmlns:a16="http://schemas.microsoft.com/office/drawing/2014/main" id="{0CFB6CE6-522F-15E8-9647-178B725EAF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108" y="2122956"/>
                      <a:ext cx="587700" cy="587700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7" name="Google Shape;1086;p29">
                    <a:extLst>
                      <a:ext uri="{FF2B5EF4-FFF2-40B4-BE49-F238E27FC236}">
                        <a16:creationId xmlns:a16="http://schemas.microsoft.com/office/drawing/2014/main" id="{4571B19E-26B8-8E66-3D92-5A207AA0665F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567506" y="2305056"/>
                    <a:ext cx="87000" cy="2235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087;p29">
                    <a:extLst>
                      <a:ext uri="{FF2B5EF4-FFF2-40B4-BE49-F238E27FC236}">
                        <a16:creationId xmlns:a16="http://schemas.microsoft.com/office/drawing/2014/main" id="{38DA8DC3-C804-4861-9BBF-4C547997AA04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641888" y="2335956"/>
                    <a:ext cx="161700" cy="1617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D6948A8-DD5C-A76B-A905-0AB56976D6A9}"/>
                    </a:ext>
                  </a:extLst>
                </p:cNvPr>
                <p:cNvSpPr txBox="1"/>
                <p:nvPr/>
              </p:nvSpPr>
              <p:spPr>
                <a:xfrm>
                  <a:off x="8866783" y="5071881"/>
                  <a:ext cx="213165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Visualización</a:t>
                  </a:r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 de Datos (Visualize)</a:t>
                  </a:r>
                  <a:endParaRPr lang="en-US" sz="200" b="1" dirty="0">
                    <a:solidFill>
                      <a:srgbClr val="4D4D4D"/>
                    </a:solidFill>
                    <a:latin typeface="Candara" panose="020E0502030303020204" pitchFamily="34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Utilizando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Power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BI, los datos cargados se transforman en visualizaciones interactivas, como gráficos de barras, líneas, o mapas, para facilitar la interpretación y análisis de la información. Estas visualizaciones proporcionan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insights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clave y se integran en un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dashboard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de fácil acceso.</a:t>
                  </a:r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</p:grp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3D483B8-19D4-2A06-F1B4-4CD603DC3789}"/>
              </a:ext>
            </a:extLst>
          </p:cNvPr>
          <p:cNvSpPr/>
          <p:nvPr/>
        </p:nvSpPr>
        <p:spPr>
          <a:xfrm>
            <a:off x="0" y="6723050"/>
            <a:ext cx="12192000" cy="1488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8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510AE-3F91-3E52-BF85-893DF59CB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668E95-2745-5BC0-9B92-8A904EEC65D0}"/>
              </a:ext>
            </a:extLst>
          </p:cNvPr>
          <p:cNvSpPr txBox="1"/>
          <p:nvPr/>
        </p:nvSpPr>
        <p:spPr>
          <a:xfrm>
            <a:off x="0" y="164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Pipeline </a:t>
            </a:r>
            <a:r>
              <a:rPr lang="en-I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OpenWeatherMap</a:t>
            </a: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F629D2-DBCC-C47E-4487-02B1DF8EFFAA}"/>
              </a:ext>
            </a:extLst>
          </p:cNvPr>
          <p:cNvGrpSpPr/>
          <p:nvPr/>
        </p:nvGrpSpPr>
        <p:grpSpPr>
          <a:xfrm>
            <a:off x="609886" y="909899"/>
            <a:ext cx="10972227" cy="5504459"/>
            <a:chOff x="609887" y="1952690"/>
            <a:chExt cx="10972227" cy="550445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2DC9776-9003-65B6-F6B7-BF4DEED4BBE9}"/>
                </a:ext>
              </a:extLst>
            </p:cNvPr>
            <p:cNvGrpSpPr/>
            <p:nvPr/>
          </p:nvGrpSpPr>
          <p:grpSpPr>
            <a:xfrm>
              <a:off x="609887" y="3195283"/>
              <a:ext cx="10972227" cy="540797"/>
              <a:chOff x="1108624" y="3195283"/>
              <a:chExt cx="9974752" cy="540797"/>
            </a:xfrm>
          </p:grpSpPr>
          <p:grpSp>
            <p:nvGrpSpPr>
              <p:cNvPr id="6" name="Google Shape;1023;p29">
                <a:extLst>
                  <a:ext uri="{FF2B5EF4-FFF2-40B4-BE49-F238E27FC236}">
                    <a16:creationId xmlns:a16="http://schemas.microsoft.com/office/drawing/2014/main" id="{8DFAD472-12D5-EE4E-5E44-F3A4A917E3BF}"/>
                  </a:ext>
                </a:extLst>
              </p:cNvPr>
              <p:cNvGrpSpPr/>
              <p:nvPr/>
            </p:nvGrpSpPr>
            <p:grpSpPr>
              <a:xfrm>
                <a:off x="1108624" y="3195283"/>
                <a:ext cx="9974752" cy="540797"/>
                <a:chOff x="457202" y="2193336"/>
                <a:chExt cx="8243596" cy="446940"/>
              </a:xfrm>
            </p:grpSpPr>
            <p:sp>
              <p:nvSpPr>
                <p:cNvPr id="56" name="Google Shape;1024;p29">
                  <a:extLst>
                    <a:ext uri="{FF2B5EF4-FFF2-40B4-BE49-F238E27FC236}">
                      <a16:creationId xmlns:a16="http://schemas.microsoft.com/office/drawing/2014/main" id="{0F87E07C-C3E0-233F-ED5A-8E49DCEB3834}"/>
                    </a:ext>
                  </a:extLst>
                </p:cNvPr>
                <p:cNvSpPr/>
                <p:nvPr/>
              </p:nvSpPr>
              <p:spPr>
                <a:xfrm flipH="1">
                  <a:off x="566100" y="2244150"/>
                  <a:ext cx="8011800" cy="3453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57" name="Google Shape;1025;p29">
                  <a:extLst>
                    <a:ext uri="{FF2B5EF4-FFF2-40B4-BE49-F238E27FC236}">
                      <a16:creationId xmlns:a16="http://schemas.microsoft.com/office/drawing/2014/main" id="{97BA285E-A389-07B6-EA7E-FBFC0EA67C72}"/>
                    </a:ext>
                  </a:extLst>
                </p:cNvPr>
                <p:cNvGrpSpPr/>
                <p:nvPr/>
              </p:nvGrpSpPr>
              <p:grpSpPr>
                <a:xfrm>
                  <a:off x="8437588" y="2193336"/>
                  <a:ext cx="263210" cy="446940"/>
                  <a:chOff x="3389488" y="2193336"/>
                  <a:chExt cx="263210" cy="446940"/>
                </a:xfrm>
              </p:grpSpPr>
              <p:sp>
                <p:nvSpPr>
                  <p:cNvPr id="60" name="Google Shape;1026;p29">
                    <a:extLst>
                      <a:ext uri="{FF2B5EF4-FFF2-40B4-BE49-F238E27FC236}">
                        <a16:creationId xmlns:a16="http://schemas.microsoft.com/office/drawing/2014/main" id="{145005A5-1820-5D2E-1F89-0E925D052A11}"/>
                      </a:ext>
                    </a:extLst>
                  </p:cNvPr>
                  <p:cNvSpPr/>
                  <p:nvPr/>
                </p:nvSpPr>
                <p:spPr>
                  <a:xfrm>
                    <a:off x="3389488" y="2244156"/>
                    <a:ext cx="124500" cy="345300"/>
                  </a:xfrm>
                  <a:prstGeom prst="rect">
                    <a:avLst/>
                  </a:prstGeom>
                  <a:solidFill>
                    <a:srgbClr val="AAACA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1027;p29">
                    <a:extLst>
                      <a:ext uri="{FF2B5EF4-FFF2-40B4-BE49-F238E27FC236}">
                        <a16:creationId xmlns:a16="http://schemas.microsoft.com/office/drawing/2014/main" id="{99E0873A-0386-4A6E-875E-7EE9C75BA4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45735" y="2333313"/>
                    <a:ext cx="446940" cy="1669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03" h="8034" extrusionOk="0">
                        <a:moveTo>
                          <a:pt x="3997" y="0"/>
                        </a:moveTo>
                        <a:cubicBezTo>
                          <a:pt x="1799" y="0"/>
                          <a:pt x="0" y="1799"/>
                          <a:pt x="0" y="4037"/>
                        </a:cubicBezTo>
                        <a:cubicBezTo>
                          <a:pt x="0" y="6235"/>
                          <a:pt x="1799" y="8034"/>
                          <a:pt x="3997" y="8034"/>
                        </a:cubicBezTo>
                        <a:lnTo>
                          <a:pt x="17466" y="8034"/>
                        </a:lnTo>
                        <a:cubicBezTo>
                          <a:pt x="19704" y="8034"/>
                          <a:pt x="21503" y="6235"/>
                          <a:pt x="21503" y="4037"/>
                        </a:cubicBezTo>
                        <a:cubicBezTo>
                          <a:pt x="21503" y="1799"/>
                          <a:pt x="19704" y="0"/>
                          <a:pt x="17466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" name="Google Shape;1028;p29">
                  <a:extLst>
                    <a:ext uri="{FF2B5EF4-FFF2-40B4-BE49-F238E27FC236}">
                      <a16:creationId xmlns:a16="http://schemas.microsoft.com/office/drawing/2014/main" id="{952BCA4B-CBA8-0D7A-43CC-9D42D251B8D5}"/>
                    </a:ext>
                  </a:extLst>
                </p:cNvPr>
                <p:cNvSpPr/>
                <p:nvPr/>
              </p:nvSpPr>
              <p:spPr>
                <a:xfrm rot="10800000">
                  <a:off x="595912" y="2244156"/>
                  <a:ext cx="124500" cy="345300"/>
                </a:xfrm>
                <a:prstGeom prst="rect">
                  <a:avLst/>
                </a:prstGeom>
                <a:solidFill>
                  <a:srgbClr val="AAAC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029;p29">
                  <a:extLst>
                    <a:ext uri="{FF2B5EF4-FFF2-40B4-BE49-F238E27FC236}">
                      <a16:creationId xmlns:a16="http://schemas.microsoft.com/office/drawing/2014/main" id="{354A3617-AD1E-82B7-6083-6A80BE7E1FB6}"/>
                    </a:ext>
                  </a:extLst>
                </p:cNvPr>
                <p:cNvSpPr/>
                <p:nvPr/>
              </p:nvSpPr>
              <p:spPr>
                <a:xfrm rot="-5400000">
                  <a:off x="317226" y="2333313"/>
                  <a:ext cx="446940" cy="16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3" h="8034" extrusionOk="0">
                      <a:moveTo>
                        <a:pt x="3997" y="0"/>
                      </a:moveTo>
                      <a:cubicBezTo>
                        <a:pt x="1799" y="0"/>
                        <a:pt x="0" y="1799"/>
                        <a:pt x="0" y="4037"/>
                      </a:cubicBezTo>
                      <a:cubicBezTo>
                        <a:pt x="0" y="6235"/>
                        <a:pt x="1799" y="8034"/>
                        <a:pt x="3997" y="8034"/>
                      </a:cubicBezTo>
                      <a:lnTo>
                        <a:pt x="17466" y="8034"/>
                      </a:lnTo>
                      <a:cubicBezTo>
                        <a:pt x="19704" y="8034"/>
                        <a:pt x="21503" y="6235"/>
                        <a:pt x="21503" y="4037"/>
                      </a:cubicBezTo>
                      <a:cubicBezTo>
                        <a:pt x="21503" y="1799"/>
                        <a:pt x="19704" y="0"/>
                        <a:pt x="174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1030;p29">
                <a:extLst>
                  <a:ext uri="{FF2B5EF4-FFF2-40B4-BE49-F238E27FC236}">
                    <a16:creationId xmlns:a16="http://schemas.microsoft.com/office/drawing/2014/main" id="{E6A19DF0-F1A3-2792-AD8E-F91F4B219916}"/>
                  </a:ext>
                </a:extLst>
              </p:cNvPr>
              <p:cNvGrpSpPr/>
              <p:nvPr/>
            </p:nvGrpSpPr>
            <p:grpSpPr>
              <a:xfrm>
                <a:off x="3340906" y="3195283"/>
                <a:ext cx="427251" cy="540797"/>
                <a:chOff x="367277" y="2193336"/>
                <a:chExt cx="353100" cy="446940"/>
              </a:xfrm>
            </p:grpSpPr>
            <p:sp>
              <p:nvSpPr>
                <p:cNvPr id="54" name="Google Shape;1031;p29">
                  <a:extLst>
                    <a:ext uri="{FF2B5EF4-FFF2-40B4-BE49-F238E27FC236}">
                      <a16:creationId xmlns:a16="http://schemas.microsoft.com/office/drawing/2014/main" id="{B87ED3F6-D7AF-88C7-680C-E6976BA51B31}"/>
                    </a:ext>
                  </a:extLst>
                </p:cNvPr>
                <p:cNvSpPr/>
                <p:nvPr/>
              </p:nvSpPr>
              <p:spPr>
                <a:xfrm rot="10800000">
                  <a:off x="367277" y="2244150"/>
                  <a:ext cx="353100" cy="345300"/>
                </a:xfrm>
                <a:prstGeom prst="rect">
                  <a:avLst/>
                </a:prstGeom>
                <a:solidFill>
                  <a:srgbClr val="AAAC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032;p29">
                  <a:extLst>
                    <a:ext uri="{FF2B5EF4-FFF2-40B4-BE49-F238E27FC236}">
                      <a16:creationId xmlns:a16="http://schemas.microsoft.com/office/drawing/2014/main" id="{8E975F06-0EE6-AB5E-1862-A918D3318527}"/>
                    </a:ext>
                  </a:extLst>
                </p:cNvPr>
                <p:cNvSpPr/>
                <p:nvPr/>
              </p:nvSpPr>
              <p:spPr>
                <a:xfrm rot="-5400000">
                  <a:off x="320357" y="2333313"/>
                  <a:ext cx="446940" cy="16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3" h="8034" extrusionOk="0">
                      <a:moveTo>
                        <a:pt x="3997" y="0"/>
                      </a:moveTo>
                      <a:cubicBezTo>
                        <a:pt x="1799" y="0"/>
                        <a:pt x="0" y="1799"/>
                        <a:pt x="0" y="4037"/>
                      </a:cubicBezTo>
                      <a:cubicBezTo>
                        <a:pt x="0" y="6235"/>
                        <a:pt x="1799" y="8034"/>
                        <a:pt x="3997" y="8034"/>
                      </a:cubicBezTo>
                      <a:lnTo>
                        <a:pt x="17466" y="8034"/>
                      </a:lnTo>
                      <a:cubicBezTo>
                        <a:pt x="19704" y="8034"/>
                        <a:pt x="21503" y="6235"/>
                        <a:pt x="21503" y="4037"/>
                      </a:cubicBezTo>
                      <a:cubicBezTo>
                        <a:pt x="21503" y="1799"/>
                        <a:pt x="19704" y="0"/>
                        <a:pt x="174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" name="Google Shape;1033;p29">
                <a:extLst>
                  <a:ext uri="{FF2B5EF4-FFF2-40B4-BE49-F238E27FC236}">
                    <a16:creationId xmlns:a16="http://schemas.microsoft.com/office/drawing/2014/main" id="{951C2405-7D0A-33F2-71DA-F3160DE8D721}"/>
                  </a:ext>
                </a:extLst>
              </p:cNvPr>
              <p:cNvGrpSpPr/>
              <p:nvPr/>
            </p:nvGrpSpPr>
            <p:grpSpPr>
              <a:xfrm>
                <a:off x="5882451" y="3195283"/>
                <a:ext cx="427251" cy="540797"/>
                <a:chOff x="367277" y="2193336"/>
                <a:chExt cx="353100" cy="446940"/>
              </a:xfrm>
            </p:grpSpPr>
            <p:sp>
              <p:nvSpPr>
                <p:cNvPr id="52" name="Google Shape;1034;p29">
                  <a:extLst>
                    <a:ext uri="{FF2B5EF4-FFF2-40B4-BE49-F238E27FC236}">
                      <a16:creationId xmlns:a16="http://schemas.microsoft.com/office/drawing/2014/main" id="{F972F6A0-9710-42E0-BB09-BB5ACEAA7D30}"/>
                    </a:ext>
                  </a:extLst>
                </p:cNvPr>
                <p:cNvSpPr/>
                <p:nvPr/>
              </p:nvSpPr>
              <p:spPr>
                <a:xfrm rot="10800000">
                  <a:off x="367277" y="2244150"/>
                  <a:ext cx="353100" cy="345300"/>
                </a:xfrm>
                <a:prstGeom prst="rect">
                  <a:avLst/>
                </a:prstGeom>
                <a:solidFill>
                  <a:srgbClr val="AAAC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035;p29">
                  <a:extLst>
                    <a:ext uri="{FF2B5EF4-FFF2-40B4-BE49-F238E27FC236}">
                      <a16:creationId xmlns:a16="http://schemas.microsoft.com/office/drawing/2014/main" id="{26FF0629-956E-B8F6-3824-CB16911F2556}"/>
                    </a:ext>
                  </a:extLst>
                </p:cNvPr>
                <p:cNvSpPr/>
                <p:nvPr/>
              </p:nvSpPr>
              <p:spPr>
                <a:xfrm rot="-5400000">
                  <a:off x="320357" y="2333313"/>
                  <a:ext cx="446940" cy="16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3" h="8034" extrusionOk="0">
                      <a:moveTo>
                        <a:pt x="3997" y="0"/>
                      </a:moveTo>
                      <a:cubicBezTo>
                        <a:pt x="1799" y="0"/>
                        <a:pt x="0" y="1799"/>
                        <a:pt x="0" y="4037"/>
                      </a:cubicBezTo>
                      <a:cubicBezTo>
                        <a:pt x="0" y="6235"/>
                        <a:pt x="1799" y="8034"/>
                        <a:pt x="3997" y="8034"/>
                      </a:cubicBezTo>
                      <a:lnTo>
                        <a:pt x="17466" y="8034"/>
                      </a:lnTo>
                      <a:cubicBezTo>
                        <a:pt x="19704" y="8034"/>
                        <a:pt x="21503" y="6235"/>
                        <a:pt x="21503" y="4037"/>
                      </a:cubicBezTo>
                      <a:cubicBezTo>
                        <a:pt x="21503" y="1799"/>
                        <a:pt x="19704" y="0"/>
                        <a:pt x="174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" name="Google Shape;1036;p29">
                <a:extLst>
                  <a:ext uri="{FF2B5EF4-FFF2-40B4-BE49-F238E27FC236}">
                    <a16:creationId xmlns:a16="http://schemas.microsoft.com/office/drawing/2014/main" id="{03A2212A-4A3B-1FC7-13C2-70B49C170270}"/>
                  </a:ext>
                </a:extLst>
              </p:cNvPr>
              <p:cNvGrpSpPr/>
              <p:nvPr/>
            </p:nvGrpSpPr>
            <p:grpSpPr>
              <a:xfrm>
                <a:off x="8423995" y="3195283"/>
                <a:ext cx="427251" cy="540797"/>
                <a:chOff x="367277" y="2193336"/>
                <a:chExt cx="353100" cy="446940"/>
              </a:xfrm>
            </p:grpSpPr>
            <p:sp>
              <p:nvSpPr>
                <p:cNvPr id="50" name="Google Shape;1037;p29">
                  <a:extLst>
                    <a:ext uri="{FF2B5EF4-FFF2-40B4-BE49-F238E27FC236}">
                      <a16:creationId xmlns:a16="http://schemas.microsoft.com/office/drawing/2014/main" id="{3869263C-E052-A510-4F3F-1636E9E8B3C8}"/>
                    </a:ext>
                  </a:extLst>
                </p:cNvPr>
                <p:cNvSpPr/>
                <p:nvPr/>
              </p:nvSpPr>
              <p:spPr>
                <a:xfrm rot="10800000">
                  <a:off x="367277" y="2244150"/>
                  <a:ext cx="353100" cy="345300"/>
                </a:xfrm>
                <a:prstGeom prst="rect">
                  <a:avLst/>
                </a:prstGeom>
                <a:solidFill>
                  <a:srgbClr val="AAAC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038;p29">
                  <a:extLst>
                    <a:ext uri="{FF2B5EF4-FFF2-40B4-BE49-F238E27FC236}">
                      <a16:creationId xmlns:a16="http://schemas.microsoft.com/office/drawing/2014/main" id="{D814D3B8-3D0D-CB90-C598-F1403B5BCC7C}"/>
                    </a:ext>
                  </a:extLst>
                </p:cNvPr>
                <p:cNvSpPr/>
                <p:nvPr/>
              </p:nvSpPr>
              <p:spPr>
                <a:xfrm rot="-5400000">
                  <a:off x="320357" y="2333313"/>
                  <a:ext cx="446940" cy="16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3" h="8034" extrusionOk="0">
                      <a:moveTo>
                        <a:pt x="3997" y="0"/>
                      </a:moveTo>
                      <a:cubicBezTo>
                        <a:pt x="1799" y="0"/>
                        <a:pt x="0" y="1799"/>
                        <a:pt x="0" y="4037"/>
                      </a:cubicBezTo>
                      <a:cubicBezTo>
                        <a:pt x="0" y="6235"/>
                        <a:pt x="1799" y="8034"/>
                        <a:pt x="3997" y="8034"/>
                      </a:cubicBezTo>
                      <a:lnTo>
                        <a:pt x="17466" y="8034"/>
                      </a:lnTo>
                      <a:cubicBezTo>
                        <a:pt x="19704" y="8034"/>
                        <a:pt x="21503" y="6235"/>
                        <a:pt x="21503" y="4037"/>
                      </a:cubicBezTo>
                      <a:cubicBezTo>
                        <a:pt x="21503" y="1799"/>
                        <a:pt x="19704" y="0"/>
                        <a:pt x="174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B9D3E5A-366A-0D3B-D65D-07DDBA47F99B}"/>
                </a:ext>
              </a:extLst>
            </p:cNvPr>
            <p:cNvGrpSpPr/>
            <p:nvPr/>
          </p:nvGrpSpPr>
          <p:grpSpPr>
            <a:xfrm>
              <a:off x="917991" y="1952690"/>
              <a:ext cx="10356019" cy="5504459"/>
              <a:chOff x="932213" y="1952690"/>
              <a:chExt cx="10356019" cy="550445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94382AF-E01C-4346-C66E-511C25C5B56A}"/>
                  </a:ext>
                </a:extLst>
              </p:cNvPr>
              <p:cNvGrpSpPr/>
              <p:nvPr/>
            </p:nvGrpSpPr>
            <p:grpSpPr>
              <a:xfrm>
                <a:off x="932213" y="1952690"/>
                <a:ext cx="2131657" cy="4827351"/>
                <a:chOff x="1282133" y="1952690"/>
                <a:chExt cx="2131657" cy="482735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4C76C05A-CA13-B7BE-41EA-CC3C124B2611}"/>
                    </a:ext>
                  </a:extLst>
                </p:cNvPr>
                <p:cNvGrpSpPr/>
                <p:nvPr/>
              </p:nvGrpSpPr>
              <p:grpSpPr>
                <a:xfrm>
                  <a:off x="1584209" y="1952690"/>
                  <a:ext cx="1527504" cy="3025982"/>
                  <a:chOff x="1584209" y="1952690"/>
                  <a:chExt cx="1527504" cy="3025982"/>
                </a:xfrm>
              </p:grpSpPr>
              <p:sp>
                <p:nvSpPr>
                  <p:cNvPr id="10" name="Google Shape;1041;p29">
                    <a:extLst>
                      <a:ext uri="{FF2B5EF4-FFF2-40B4-BE49-F238E27FC236}">
                        <a16:creationId xmlns:a16="http://schemas.microsoft.com/office/drawing/2014/main" id="{69300868-3951-0882-012C-296EDC79B6E8}"/>
                      </a:ext>
                    </a:extLst>
                  </p:cNvPr>
                  <p:cNvSpPr/>
                  <p:nvPr/>
                </p:nvSpPr>
                <p:spPr>
                  <a:xfrm>
                    <a:off x="1992403" y="1952690"/>
                    <a:ext cx="711117" cy="711117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10057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2600" b="1">
                        <a:solidFill>
                          <a:schemeClr val="lt1"/>
                        </a:solidFill>
                        <a:latin typeface="Georgia" panose="02040502050405020303" pitchFamily="18" charset="0"/>
                        <a:ea typeface="Fira Sans Extra Condensed SemiBold"/>
                        <a:cs typeface="Fira Sans Extra Condensed SemiBold"/>
                        <a:sym typeface="Fira Sans Extra Condensed SemiBold"/>
                      </a:rPr>
                      <a:t>A</a:t>
                    </a:r>
                    <a:endParaRPr sz="2600" b="1">
                      <a:solidFill>
                        <a:schemeClr val="lt1"/>
                      </a:solidFill>
                      <a:latin typeface="Georgia" panose="02040502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sp>
                <p:nvSpPr>
                  <p:cNvPr id="12" name="Google Shape;1044;p29">
                    <a:extLst>
                      <a:ext uri="{FF2B5EF4-FFF2-40B4-BE49-F238E27FC236}">
                        <a16:creationId xmlns:a16="http://schemas.microsoft.com/office/drawing/2014/main" id="{EDC57E68-BE5F-26DE-728A-631516B693C6}"/>
                      </a:ext>
                    </a:extLst>
                  </p:cNvPr>
                  <p:cNvSpPr/>
                  <p:nvPr/>
                </p:nvSpPr>
                <p:spPr>
                  <a:xfrm>
                    <a:off x="1584209" y="4267555"/>
                    <a:ext cx="1527504" cy="7111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10057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2800" dirty="0">
                        <a:solidFill>
                          <a:schemeClr val="lt1"/>
                        </a:solidFill>
                        <a:latin typeface="Georgia Pro Cond" panose="02040506050405020303" pitchFamily="18" charset="0"/>
                        <a:ea typeface="Fira Sans Extra Condensed SemiBold"/>
                        <a:cs typeface="Fira Sans Extra Condensed SemiBold"/>
                        <a:sym typeface="Fira Sans Extra Condensed SemiBold"/>
                      </a:rPr>
                      <a:t>0</a:t>
                    </a:r>
                    <a:endParaRPr sz="2000" dirty="0">
                      <a:solidFill>
                        <a:schemeClr val="lt1"/>
                      </a:solidFill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grpSp>
                <p:nvGrpSpPr>
                  <p:cNvPr id="13" name="Google Shape;1045;p29">
                    <a:extLst>
                      <a:ext uri="{FF2B5EF4-FFF2-40B4-BE49-F238E27FC236}">
                        <a16:creationId xmlns:a16="http://schemas.microsoft.com/office/drawing/2014/main" id="{619338E6-6AB8-3EBA-1BCE-218BDDC4EC9D}"/>
                      </a:ext>
                    </a:extLst>
                  </p:cNvPr>
                  <p:cNvGrpSpPr/>
                  <p:nvPr/>
                </p:nvGrpSpPr>
                <p:grpSpPr>
                  <a:xfrm>
                    <a:off x="1813262" y="2930982"/>
                    <a:ext cx="1069398" cy="1069398"/>
                    <a:chOff x="984058" y="1974906"/>
                    <a:chExt cx="883800" cy="883800"/>
                  </a:xfrm>
                </p:grpSpPr>
                <p:grpSp>
                  <p:nvGrpSpPr>
                    <p:cNvPr id="44" name="Google Shape;1046;p29">
                      <a:extLst>
                        <a:ext uri="{FF2B5EF4-FFF2-40B4-BE49-F238E27FC236}">
                          <a16:creationId xmlns:a16="http://schemas.microsoft.com/office/drawing/2014/main" id="{1C2BA581-0878-0916-3DED-8C22B122E3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4058" y="1974906"/>
                      <a:ext cx="883800" cy="883800"/>
                      <a:chOff x="984058" y="1974906"/>
                      <a:chExt cx="883800" cy="883800"/>
                    </a:xfrm>
                  </p:grpSpPr>
                  <p:sp>
                    <p:nvSpPr>
                      <p:cNvPr id="47" name="Google Shape;1047;p29">
                        <a:extLst>
                          <a:ext uri="{FF2B5EF4-FFF2-40B4-BE49-F238E27FC236}">
                            <a16:creationId xmlns:a16="http://schemas.microsoft.com/office/drawing/2014/main" id="{E0AFB863-1F27-93C4-45B1-57302E75CB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4058" y="1974906"/>
                        <a:ext cx="883800" cy="8838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8" name="Google Shape;1048;p29">
                        <a:extLst>
                          <a:ext uri="{FF2B5EF4-FFF2-40B4-BE49-F238E27FC236}">
                            <a16:creationId xmlns:a16="http://schemas.microsoft.com/office/drawing/2014/main" id="{5AD2D4E9-CBEA-872D-0F17-B25655CBC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7758" y="2058606"/>
                        <a:ext cx="716400" cy="7164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49" name="Google Shape;1049;p29">
                        <a:extLst>
                          <a:ext uri="{FF2B5EF4-FFF2-40B4-BE49-F238E27FC236}">
                            <a16:creationId xmlns:a16="http://schemas.microsoft.com/office/drawing/2014/main" id="{171B6826-0348-0767-8E37-347FC99593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2108" y="2122956"/>
                        <a:ext cx="587700" cy="587700"/>
                      </a:xfrm>
                      <a:prstGeom prst="ellipse">
                        <a:avLst/>
                      </a:prstGeom>
                      <a:noFill/>
                      <a:ln w="19050" cap="flat" cmpd="sng">
                        <a:solidFill>
                          <a:schemeClr val="tx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45" name="Google Shape;1050;p29">
                      <a:extLst>
                        <a:ext uri="{FF2B5EF4-FFF2-40B4-BE49-F238E27FC236}">
                          <a16:creationId xmlns:a16="http://schemas.microsoft.com/office/drawing/2014/main" id="{524BEF23-AC07-A009-2622-354F307EB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2458" y="2193325"/>
                      <a:ext cx="87000" cy="2235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" name="Google Shape;1051;p29">
                      <a:extLst>
                        <a:ext uri="{FF2B5EF4-FFF2-40B4-BE49-F238E27FC236}">
                          <a16:creationId xmlns:a16="http://schemas.microsoft.com/office/drawing/2014/main" id="{CAD4BCD8-5C87-ACA3-E60E-BD4DD06501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5108" y="2335956"/>
                      <a:ext cx="161700" cy="161700"/>
                    </a:xfrm>
                    <a:prstGeom prst="ellipse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CEE6365-440B-1E25-FAC8-ECF2441EF5E7}"/>
                    </a:ext>
                  </a:extLst>
                </p:cNvPr>
                <p:cNvSpPr txBox="1"/>
                <p:nvPr/>
              </p:nvSpPr>
              <p:spPr>
                <a:xfrm>
                  <a:off x="1282133" y="5071881"/>
                  <a:ext cx="2131657" cy="17081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400" b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Extracción</a:t>
                  </a:r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 de Datos (Extract)</a:t>
                  </a:r>
                  <a:endParaRPr lang="en-US" sz="200" b="1" dirty="0">
                    <a:solidFill>
                      <a:srgbClr val="4D4D4D"/>
                    </a:solidFill>
                    <a:latin typeface="Candara" panose="020E0502030303020204" pitchFamily="34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se conectan a una API pública para obtener datos en tiempo real. Se realiza una solicitud HTTP a la API, se recibe la información en formato JSON o CSV, y se almacena localmente para su posterior procesamiento.</a:t>
                  </a:r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5CA0DEC-1EDE-DBD2-B977-A5E3AC18508E}"/>
                  </a:ext>
                </a:extLst>
              </p:cNvPr>
              <p:cNvGrpSpPr/>
              <p:nvPr/>
            </p:nvGrpSpPr>
            <p:grpSpPr>
              <a:xfrm>
                <a:off x="3063871" y="1952690"/>
                <a:ext cx="3351250" cy="5504459"/>
                <a:chOff x="3200554" y="1952690"/>
                <a:chExt cx="3351250" cy="5504459"/>
              </a:xfrm>
            </p:grpSpPr>
            <p:sp>
              <p:nvSpPr>
                <p:cNvPr id="14" name="Google Shape;1053;p29">
                  <a:extLst>
                    <a:ext uri="{FF2B5EF4-FFF2-40B4-BE49-F238E27FC236}">
                      <a16:creationId xmlns:a16="http://schemas.microsoft.com/office/drawing/2014/main" id="{05F6B21C-B08D-3105-1259-109F88361ABF}"/>
                    </a:ext>
                  </a:extLst>
                </p:cNvPr>
                <p:cNvSpPr/>
                <p:nvPr/>
              </p:nvSpPr>
              <p:spPr>
                <a:xfrm>
                  <a:off x="4520620" y="1952690"/>
                  <a:ext cx="711117" cy="711117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600" b="1">
                      <a:solidFill>
                        <a:schemeClr val="lt1"/>
                      </a:solidFill>
                      <a:latin typeface="Georgia" panose="02040502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B</a:t>
                  </a:r>
                  <a:endParaRPr sz="2600" b="1">
                    <a:solidFill>
                      <a:schemeClr val="lt1"/>
                    </a:solidFill>
                    <a:latin typeface="Georgia" panose="02040502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6" name="Google Shape;1056;p29">
                  <a:extLst>
                    <a:ext uri="{FF2B5EF4-FFF2-40B4-BE49-F238E27FC236}">
                      <a16:creationId xmlns:a16="http://schemas.microsoft.com/office/drawing/2014/main" id="{8BC3176C-C57C-1F54-71BB-74F43CB3F73D}"/>
                    </a:ext>
                  </a:extLst>
                </p:cNvPr>
                <p:cNvSpPr/>
                <p:nvPr/>
              </p:nvSpPr>
              <p:spPr>
                <a:xfrm>
                  <a:off x="4112426" y="4267555"/>
                  <a:ext cx="1527504" cy="711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800">
                      <a:solidFill>
                        <a:schemeClr val="lt1"/>
                      </a:solidFill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15</a:t>
                  </a:r>
                  <a:endParaRPr sz="200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grpSp>
              <p:nvGrpSpPr>
                <p:cNvPr id="17" name="Google Shape;1057;p29">
                  <a:extLst>
                    <a:ext uri="{FF2B5EF4-FFF2-40B4-BE49-F238E27FC236}">
                      <a16:creationId xmlns:a16="http://schemas.microsoft.com/office/drawing/2014/main" id="{1A14CB34-F408-B42E-779A-1F62CF638DED}"/>
                    </a:ext>
                  </a:extLst>
                </p:cNvPr>
                <p:cNvGrpSpPr/>
                <p:nvPr/>
              </p:nvGrpSpPr>
              <p:grpSpPr>
                <a:xfrm>
                  <a:off x="4341479" y="2930982"/>
                  <a:ext cx="1069398" cy="1069398"/>
                  <a:chOff x="3079938" y="1974906"/>
                  <a:chExt cx="883800" cy="883800"/>
                </a:xfrm>
              </p:grpSpPr>
              <p:grpSp>
                <p:nvGrpSpPr>
                  <p:cNvPr id="38" name="Google Shape;1058;p29">
                    <a:extLst>
                      <a:ext uri="{FF2B5EF4-FFF2-40B4-BE49-F238E27FC236}">
                        <a16:creationId xmlns:a16="http://schemas.microsoft.com/office/drawing/2014/main" id="{BF202173-2003-DF42-C859-A231EEB8B51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079938" y="1974906"/>
                    <a:ext cx="883800" cy="883800"/>
                    <a:chOff x="984058" y="1974906"/>
                    <a:chExt cx="883800" cy="883800"/>
                  </a:xfrm>
                </p:grpSpPr>
                <p:sp>
                  <p:nvSpPr>
                    <p:cNvPr id="41" name="Google Shape;1059;p29">
                      <a:extLst>
                        <a:ext uri="{FF2B5EF4-FFF2-40B4-BE49-F238E27FC236}">
                          <a16:creationId xmlns:a16="http://schemas.microsoft.com/office/drawing/2014/main" id="{BF3041DC-2C5C-709F-4B98-6B41EDF9C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4058" y="1974906"/>
                      <a:ext cx="883800" cy="883800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" name="Google Shape;1060;p29">
                      <a:extLst>
                        <a:ext uri="{FF2B5EF4-FFF2-40B4-BE49-F238E27FC236}">
                          <a16:creationId xmlns:a16="http://schemas.microsoft.com/office/drawing/2014/main" id="{C32B5996-6E97-FC9E-4B2B-18B5E0B38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758" y="2058606"/>
                      <a:ext cx="716400" cy="7164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" name="Google Shape;1061;p29">
                      <a:extLst>
                        <a:ext uri="{FF2B5EF4-FFF2-40B4-BE49-F238E27FC236}">
                          <a16:creationId xmlns:a16="http://schemas.microsoft.com/office/drawing/2014/main" id="{B423B638-C898-6906-FD02-5E53D0483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108" y="2122956"/>
                      <a:ext cx="587700" cy="587700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9" name="Google Shape;1062;p29">
                    <a:extLst>
                      <a:ext uri="{FF2B5EF4-FFF2-40B4-BE49-F238E27FC236}">
                        <a16:creationId xmlns:a16="http://schemas.microsoft.com/office/drawing/2014/main" id="{BC2B6B7E-97DD-76BA-DEE7-8D4289C201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90069" y="2305056"/>
                    <a:ext cx="87000" cy="2235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1063;p29">
                    <a:extLst>
                      <a:ext uri="{FF2B5EF4-FFF2-40B4-BE49-F238E27FC236}">
                        <a16:creationId xmlns:a16="http://schemas.microsoft.com/office/drawing/2014/main" id="{17398FDE-2E72-CD2C-B837-B616E1111DA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440988" y="2335956"/>
                    <a:ext cx="161700" cy="16170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CDF2955-F27C-F93C-500B-3A68C5FCA7AE}"/>
                    </a:ext>
                  </a:extLst>
                </p:cNvPr>
                <p:cNvSpPr txBox="1"/>
                <p:nvPr/>
              </p:nvSpPr>
              <p:spPr>
                <a:xfrm>
                  <a:off x="3200554" y="5071881"/>
                  <a:ext cx="3351250" cy="23852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s-MX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Transformación de Datos (</a:t>
                  </a:r>
                  <a:r>
                    <a:rPr lang="es-MX" sz="1400" b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Transform</a:t>
                  </a:r>
                  <a:r>
                    <a:rPr lang="es-MX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)</a:t>
                  </a:r>
                  <a:endParaRPr lang="en-US" sz="200" b="1" dirty="0">
                    <a:solidFill>
                      <a:srgbClr val="4D4D4D"/>
                    </a:solidFill>
                    <a:latin typeface="Candara" panose="020E0502030303020204" pitchFamily="34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Una vez que los datos son extraídos, se limpian y transforman.</a:t>
                  </a:r>
                </a:p>
                <a:p>
                  <a:pPr algn="ctr"/>
                  <a:endParaRPr lang="es-MX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Reemplaza los valores nulos de 'Nieve_3h_en_cm' por 0 y la convierte a tipo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float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.</a:t>
                  </a: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Convierte '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Fecha_de_prediccion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' a tipo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datetime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para manejar fechas.</a:t>
                  </a: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Convierte las columnas relacionadas con el clima y el sistema  a tipo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string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.</a:t>
                  </a: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Asigna el valor 524901 a la columna '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ID_Ciudad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' para todas las filas.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4823318-0AEE-1038-A9A4-CE06AC716CD0}"/>
                  </a:ext>
                </a:extLst>
              </p:cNvPr>
              <p:cNvGrpSpPr/>
              <p:nvPr/>
            </p:nvGrpSpPr>
            <p:grpSpPr>
              <a:xfrm>
                <a:off x="6415121" y="1952690"/>
                <a:ext cx="2131657" cy="5165905"/>
                <a:chOff x="6338567" y="1952690"/>
                <a:chExt cx="2131657" cy="5165905"/>
              </a:xfrm>
            </p:grpSpPr>
            <p:sp>
              <p:nvSpPr>
                <p:cNvPr id="18" name="Google Shape;1065;p29">
                  <a:extLst>
                    <a:ext uri="{FF2B5EF4-FFF2-40B4-BE49-F238E27FC236}">
                      <a16:creationId xmlns:a16="http://schemas.microsoft.com/office/drawing/2014/main" id="{6E24D28A-24BC-E16D-F95D-3FF5385C9986}"/>
                    </a:ext>
                  </a:extLst>
                </p:cNvPr>
                <p:cNvSpPr/>
                <p:nvPr/>
              </p:nvSpPr>
              <p:spPr>
                <a:xfrm>
                  <a:off x="7048837" y="1952690"/>
                  <a:ext cx="711117" cy="71111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600" b="1">
                      <a:solidFill>
                        <a:schemeClr val="lt1"/>
                      </a:solidFill>
                      <a:latin typeface="Georgia" panose="02040502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C</a:t>
                  </a:r>
                  <a:endParaRPr sz="2600" b="1">
                    <a:solidFill>
                      <a:schemeClr val="lt1"/>
                    </a:solidFill>
                    <a:latin typeface="Georgia" panose="02040502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20" name="Google Shape;1068;p29">
                  <a:extLst>
                    <a:ext uri="{FF2B5EF4-FFF2-40B4-BE49-F238E27FC236}">
                      <a16:creationId xmlns:a16="http://schemas.microsoft.com/office/drawing/2014/main" id="{3577706B-B4BD-4FBF-AC10-76D9363D661A}"/>
                    </a:ext>
                  </a:extLst>
                </p:cNvPr>
                <p:cNvSpPr/>
                <p:nvPr/>
              </p:nvSpPr>
              <p:spPr>
                <a:xfrm>
                  <a:off x="6640643" y="4267555"/>
                  <a:ext cx="1527504" cy="711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800">
                      <a:solidFill>
                        <a:schemeClr val="lt1"/>
                      </a:solidFill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30</a:t>
                  </a:r>
                  <a:endParaRPr sz="200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grpSp>
              <p:nvGrpSpPr>
                <p:cNvPr id="21" name="Google Shape;1069;p29">
                  <a:extLst>
                    <a:ext uri="{FF2B5EF4-FFF2-40B4-BE49-F238E27FC236}">
                      <a16:creationId xmlns:a16="http://schemas.microsoft.com/office/drawing/2014/main" id="{F60A353A-72B1-B0C0-2BBB-6091E10581DE}"/>
                    </a:ext>
                  </a:extLst>
                </p:cNvPr>
                <p:cNvGrpSpPr/>
                <p:nvPr/>
              </p:nvGrpSpPr>
              <p:grpSpPr>
                <a:xfrm>
                  <a:off x="6869696" y="2930982"/>
                  <a:ext cx="1069398" cy="1069398"/>
                  <a:chOff x="5180388" y="1974906"/>
                  <a:chExt cx="883800" cy="883800"/>
                </a:xfrm>
              </p:grpSpPr>
              <p:grpSp>
                <p:nvGrpSpPr>
                  <p:cNvPr id="32" name="Google Shape;1070;p29">
                    <a:extLst>
                      <a:ext uri="{FF2B5EF4-FFF2-40B4-BE49-F238E27FC236}">
                        <a16:creationId xmlns:a16="http://schemas.microsoft.com/office/drawing/2014/main" id="{EFF411E6-F64D-B4D1-FD23-3A618E0D01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5180388" y="1974906"/>
                    <a:ext cx="883800" cy="883800"/>
                    <a:chOff x="984058" y="1974906"/>
                    <a:chExt cx="883800" cy="883800"/>
                  </a:xfrm>
                </p:grpSpPr>
                <p:sp>
                  <p:nvSpPr>
                    <p:cNvPr id="35" name="Google Shape;1071;p29">
                      <a:extLst>
                        <a:ext uri="{FF2B5EF4-FFF2-40B4-BE49-F238E27FC236}">
                          <a16:creationId xmlns:a16="http://schemas.microsoft.com/office/drawing/2014/main" id="{4CF306CA-8DB8-BE27-AAE5-D58BF54DA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4058" y="1974906"/>
                      <a:ext cx="883800" cy="8838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" name="Google Shape;1072;p29">
                      <a:extLst>
                        <a:ext uri="{FF2B5EF4-FFF2-40B4-BE49-F238E27FC236}">
                          <a16:creationId xmlns:a16="http://schemas.microsoft.com/office/drawing/2014/main" id="{05C1807E-93A4-4120-F420-E46EE35DC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758" y="2058606"/>
                      <a:ext cx="716400" cy="7164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" name="Google Shape;1073;p29">
                      <a:extLst>
                        <a:ext uri="{FF2B5EF4-FFF2-40B4-BE49-F238E27FC236}">
                          <a16:creationId xmlns:a16="http://schemas.microsoft.com/office/drawing/2014/main" id="{A858204A-E024-E951-035B-1CC059B68F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108" y="2122956"/>
                      <a:ext cx="587700" cy="587700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3" name="Google Shape;1074;p29">
                    <a:extLst>
                      <a:ext uri="{FF2B5EF4-FFF2-40B4-BE49-F238E27FC236}">
                        <a16:creationId xmlns:a16="http://schemas.microsoft.com/office/drawing/2014/main" id="{8D7C4F9D-1B3A-F2A0-FE13-E4946C41FCD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78788" y="2416787"/>
                    <a:ext cx="87000" cy="2235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1075;p29">
                    <a:extLst>
                      <a:ext uri="{FF2B5EF4-FFF2-40B4-BE49-F238E27FC236}">
                        <a16:creationId xmlns:a16="http://schemas.microsoft.com/office/drawing/2014/main" id="{BD9C23ED-EADC-756E-9195-384E2630265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41438" y="2335956"/>
                    <a:ext cx="161700" cy="1617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7909C5E-FA2B-5785-3EE8-6FC46596E2B0}"/>
                    </a:ext>
                  </a:extLst>
                </p:cNvPr>
                <p:cNvSpPr txBox="1"/>
                <p:nvPr/>
              </p:nvSpPr>
              <p:spPr>
                <a:xfrm>
                  <a:off x="6338567" y="5071881"/>
                  <a:ext cx="2131657" cy="204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Carga de Datos (Load)</a:t>
                  </a:r>
                  <a:endParaRPr lang="en-US" sz="200" b="1" dirty="0">
                    <a:solidFill>
                      <a:srgbClr val="4D4D4D"/>
                    </a:solidFill>
                    <a:latin typeface="Candara" panose="020E0502030303020204" pitchFamily="34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Los datos procesados se cargan en una base de datos SQLite, que es sencilla y eficiente para almacenar los datos de manera estructurada. Aseguramos que las tablas estén bien definidas y que los datos se inserten correctamente para consultas posteriores.</a:t>
                  </a:r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96C0230-983E-288E-BFE4-8C1E2704A5BE}"/>
                  </a:ext>
                </a:extLst>
              </p:cNvPr>
              <p:cNvGrpSpPr/>
              <p:nvPr/>
            </p:nvGrpSpPr>
            <p:grpSpPr>
              <a:xfrm>
                <a:off x="9156575" y="1952690"/>
                <a:ext cx="2131657" cy="5335182"/>
                <a:chOff x="8866783" y="1952690"/>
                <a:chExt cx="2131657" cy="5335182"/>
              </a:xfrm>
            </p:grpSpPr>
            <p:sp>
              <p:nvSpPr>
                <p:cNvPr id="22" name="Google Shape;1077;p29">
                  <a:extLst>
                    <a:ext uri="{FF2B5EF4-FFF2-40B4-BE49-F238E27FC236}">
                      <a16:creationId xmlns:a16="http://schemas.microsoft.com/office/drawing/2014/main" id="{E3D9A900-64CD-572C-38F8-F4733A65C2AA}"/>
                    </a:ext>
                  </a:extLst>
                </p:cNvPr>
                <p:cNvSpPr/>
                <p:nvPr/>
              </p:nvSpPr>
              <p:spPr>
                <a:xfrm>
                  <a:off x="9577053" y="1952690"/>
                  <a:ext cx="711117" cy="71111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600" b="1" dirty="0">
                      <a:solidFill>
                        <a:schemeClr val="lt1"/>
                      </a:solidFill>
                      <a:latin typeface="Georgia" panose="02040502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D</a:t>
                  </a:r>
                  <a:endParaRPr sz="2600" b="1" dirty="0">
                    <a:solidFill>
                      <a:schemeClr val="lt1"/>
                    </a:solidFill>
                    <a:latin typeface="Georgia" panose="02040502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24" name="Google Shape;1080;p29">
                  <a:extLst>
                    <a:ext uri="{FF2B5EF4-FFF2-40B4-BE49-F238E27FC236}">
                      <a16:creationId xmlns:a16="http://schemas.microsoft.com/office/drawing/2014/main" id="{5442CDB5-DB17-C1F2-58BB-DE62AF299A07}"/>
                    </a:ext>
                  </a:extLst>
                </p:cNvPr>
                <p:cNvSpPr/>
                <p:nvPr/>
              </p:nvSpPr>
              <p:spPr>
                <a:xfrm>
                  <a:off x="9168859" y="4267555"/>
                  <a:ext cx="1527504" cy="711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800">
                      <a:solidFill>
                        <a:schemeClr val="lt1"/>
                      </a:solidFill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45</a:t>
                  </a:r>
                  <a:endParaRPr sz="200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grpSp>
              <p:nvGrpSpPr>
                <p:cNvPr id="25" name="Google Shape;1081;p29">
                  <a:extLst>
                    <a:ext uri="{FF2B5EF4-FFF2-40B4-BE49-F238E27FC236}">
                      <a16:creationId xmlns:a16="http://schemas.microsoft.com/office/drawing/2014/main" id="{E99B7681-4DFD-CC2F-3468-3DFAEBF031F1}"/>
                    </a:ext>
                  </a:extLst>
                </p:cNvPr>
                <p:cNvGrpSpPr/>
                <p:nvPr/>
              </p:nvGrpSpPr>
              <p:grpSpPr>
                <a:xfrm>
                  <a:off x="9397912" y="2930982"/>
                  <a:ext cx="1069398" cy="1069398"/>
                  <a:chOff x="7280838" y="1974906"/>
                  <a:chExt cx="883800" cy="883800"/>
                </a:xfrm>
              </p:grpSpPr>
              <p:grpSp>
                <p:nvGrpSpPr>
                  <p:cNvPr id="26" name="Google Shape;1082;p29">
                    <a:extLst>
                      <a:ext uri="{FF2B5EF4-FFF2-40B4-BE49-F238E27FC236}">
                        <a16:creationId xmlns:a16="http://schemas.microsoft.com/office/drawing/2014/main" id="{45E3EE72-D353-D0EF-2949-43B5418C433D}"/>
                      </a:ext>
                    </a:extLst>
                  </p:cNvPr>
                  <p:cNvGrpSpPr/>
                  <p:nvPr/>
                </p:nvGrpSpPr>
                <p:grpSpPr>
                  <a:xfrm rot="-5400000">
                    <a:off x="7280838" y="1974906"/>
                    <a:ext cx="883800" cy="883800"/>
                    <a:chOff x="984058" y="1974906"/>
                    <a:chExt cx="883800" cy="883800"/>
                  </a:xfrm>
                </p:grpSpPr>
                <p:sp>
                  <p:nvSpPr>
                    <p:cNvPr id="29" name="Google Shape;1083;p29">
                      <a:extLst>
                        <a:ext uri="{FF2B5EF4-FFF2-40B4-BE49-F238E27FC236}">
                          <a16:creationId xmlns:a16="http://schemas.microsoft.com/office/drawing/2014/main" id="{B5395EF4-DE0A-2139-68F0-BAEEC06A3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4058" y="1974906"/>
                      <a:ext cx="883800" cy="8838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" name="Google Shape;1084;p29">
                      <a:extLst>
                        <a:ext uri="{FF2B5EF4-FFF2-40B4-BE49-F238E27FC236}">
                          <a16:creationId xmlns:a16="http://schemas.microsoft.com/office/drawing/2014/main" id="{071F4824-78B0-36AF-4CD0-981780C3C5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758" y="2058606"/>
                      <a:ext cx="716400" cy="7164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1085;p29">
                      <a:extLst>
                        <a:ext uri="{FF2B5EF4-FFF2-40B4-BE49-F238E27FC236}">
                          <a16:creationId xmlns:a16="http://schemas.microsoft.com/office/drawing/2014/main" id="{8EDB46E0-9FEE-3482-E339-54E853C63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108" y="2122956"/>
                      <a:ext cx="587700" cy="587700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7" name="Google Shape;1086;p29">
                    <a:extLst>
                      <a:ext uri="{FF2B5EF4-FFF2-40B4-BE49-F238E27FC236}">
                        <a16:creationId xmlns:a16="http://schemas.microsoft.com/office/drawing/2014/main" id="{E25177C2-37BC-FD02-69E7-B774AA09C28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567506" y="2305056"/>
                    <a:ext cx="87000" cy="2235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087;p29">
                    <a:extLst>
                      <a:ext uri="{FF2B5EF4-FFF2-40B4-BE49-F238E27FC236}">
                        <a16:creationId xmlns:a16="http://schemas.microsoft.com/office/drawing/2014/main" id="{9F933B35-DB15-F726-7394-E0B1935D1AD0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641888" y="2335956"/>
                    <a:ext cx="161700" cy="1617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DC18B30-64C4-172A-0F65-F6A769F81195}"/>
                    </a:ext>
                  </a:extLst>
                </p:cNvPr>
                <p:cNvSpPr txBox="1"/>
                <p:nvPr/>
              </p:nvSpPr>
              <p:spPr>
                <a:xfrm>
                  <a:off x="8866783" y="5071881"/>
                  <a:ext cx="213165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Visualización</a:t>
                  </a:r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 de Datos (Visualize)</a:t>
                  </a:r>
                  <a:endParaRPr lang="en-US" sz="200" b="1" dirty="0">
                    <a:solidFill>
                      <a:srgbClr val="4D4D4D"/>
                    </a:solidFill>
                    <a:latin typeface="Candara" panose="020E0502030303020204" pitchFamily="34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Utilizando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Power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BI, los datos cargados se transforman en visualizaciones interactivas, como gráficos de barras, líneas, o mapas, para facilitar la interpretación y análisis de la información. Estas visualizaciones proporcionan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insights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clave y se integran en un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dashboard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de fácil acceso.</a:t>
                  </a:r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</p:grp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72C48CF-6E62-0A0C-8CEE-FEE079844DB3}"/>
              </a:ext>
            </a:extLst>
          </p:cNvPr>
          <p:cNvSpPr/>
          <p:nvPr/>
        </p:nvSpPr>
        <p:spPr>
          <a:xfrm>
            <a:off x="0" y="6723050"/>
            <a:ext cx="12192000" cy="1488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92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D1932-4F8C-BEAA-EE83-F3B0FD8B4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6E7AE3-CCE7-49E6-F17C-40C0B3DB80FD}"/>
              </a:ext>
            </a:extLst>
          </p:cNvPr>
          <p:cNvSpPr txBox="1"/>
          <p:nvPr/>
        </p:nvSpPr>
        <p:spPr>
          <a:xfrm>
            <a:off x="-13855" y="31859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News API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F89861-67F3-8C06-303E-31E41331AD37}"/>
              </a:ext>
            </a:extLst>
          </p:cNvPr>
          <p:cNvGrpSpPr/>
          <p:nvPr/>
        </p:nvGrpSpPr>
        <p:grpSpPr>
          <a:xfrm>
            <a:off x="609887" y="1608430"/>
            <a:ext cx="10972227" cy="5335182"/>
            <a:chOff x="609887" y="1952690"/>
            <a:chExt cx="10972227" cy="533518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D6002FF-9CCA-F5CE-C065-F85AC935560C}"/>
                </a:ext>
              </a:extLst>
            </p:cNvPr>
            <p:cNvGrpSpPr/>
            <p:nvPr/>
          </p:nvGrpSpPr>
          <p:grpSpPr>
            <a:xfrm>
              <a:off x="609887" y="3195283"/>
              <a:ext cx="10972227" cy="540797"/>
              <a:chOff x="1108624" y="3195283"/>
              <a:chExt cx="9974752" cy="540797"/>
            </a:xfrm>
          </p:grpSpPr>
          <p:grpSp>
            <p:nvGrpSpPr>
              <p:cNvPr id="6" name="Google Shape;1023;p29">
                <a:extLst>
                  <a:ext uri="{FF2B5EF4-FFF2-40B4-BE49-F238E27FC236}">
                    <a16:creationId xmlns:a16="http://schemas.microsoft.com/office/drawing/2014/main" id="{A76FC1AA-30FB-71F0-9DC1-D16ED4CB7691}"/>
                  </a:ext>
                </a:extLst>
              </p:cNvPr>
              <p:cNvGrpSpPr/>
              <p:nvPr/>
            </p:nvGrpSpPr>
            <p:grpSpPr>
              <a:xfrm>
                <a:off x="1108624" y="3195283"/>
                <a:ext cx="9974752" cy="540797"/>
                <a:chOff x="457202" y="2193336"/>
                <a:chExt cx="8243596" cy="446940"/>
              </a:xfrm>
            </p:grpSpPr>
            <p:sp>
              <p:nvSpPr>
                <p:cNvPr id="56" name="Google Shape;1024;p29">
                  <a:extLst>
                    <a:ext uri="{FF2B5EF4-FFF2-40B4-BE49-F238E27FC236}">
                      <a16:creationId xmlns:a16="http://schemas.microsoft.com/office/drawing/2014/main" id="{3990D207-9CB1-C05F-DF86-477F6B574E60}"/>
                    </a:ext>
                  </a:extLst>
                </p:cNvPr>
                <p:cNvSpPr/>
                <p:nvPr/>
              </p:nvSpPr>
              <p:spPr>
                <a:xfrm flipH="1">
                  <a:off x="566100" y="2244150"/>
                  <a:ext cx="8011800" cy="3453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57" name="Google Shape;1025;p29">
                  <a:extLst>
                    <a:ext uri="{FF2B5EF4-FFF2-40B4-BE49-F238E27FC236}">
                      <a16:creationId xmlns:a16="http://schemas.microsoft.com/office/drawing/2014/main" id="{F7E44170-85B7-0E46-1E3D-9B910FBE6A5C}"/>
                    </a:ext>
                  </a:extLst>
                </p:cNvPr>
                <p:cNvGrpSpPr/>
                <p:nvPr/>
              </p:nvGrpSpPr>
              <p:grpSpPr>
                <a:xfrm>
                  <a:off x="8437588" y="2193336"/>
                  <a:ext cx="263210" cy="446940"/>
                  <a:chOff x="3389488" y="2193336"/>
                  <a:chExt cx="263210" cy="446940"/>
                </a:xfrm>
              </p:grpSpPr>
              <p:sp>
                <p:nvSpPr>
                  <p:cNvPr id="60" name="Google Shape;1026;p29">
                    <a:extLst>
                      <a:ext uri="{FF2B5EF4-FFF2-40B4-BE49-F238E27FC236}">
                        <a16:creationId xmlns:a16="http://schemas.microsoft.com/office/drawing/2014/main" id="{B9E700C9-6971-B428-4C06-99E7B302B9DA}"/>
                      </a:ext>
                    </a:extLst>
                  </p:cNvPr>
                  <p:cNvSpPr/>
                  <p:nvPr/>
                </p:nvSpPr>
                <p:spPr>
                  <a:xfrm>
                    <a:off x="3389488" y="2244156"/>
                    <a:ext cx="124500" cy="345300"/>
                  </a:xfrm>
                  <a:prstGeom prst="rect">
                    <a:avLst/>
                  </a:prstGeom>
                  <a:solidFill>
                    <a:srgbClr val="AAACA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1027;p29">
                    <a:extLst>
                      <a:ext uri="{FF2B5EF4-FFF2-40B4-BE49-F238E27FC236}">
                        <a16:creationId xmlns:a16="http://schemas.microsoft.com/office/drawing/2014/main" id="{048BE3AE-4477-EA8F-B105-FFCFFF668B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45735" y="2333313"/>
                    <a:ext cx="446940" cy="1669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03" h="8034" extrusionOk="0">
                        <a:moveTo>
                          <a:pt x="3997" y="0"/>
                        </a:moveTo>
                        <a:cubicBezTo>
                          <a:pt x="1799" y="0"/>
                          <a:pt x="0" y="1799"/>
                          <a:pt x="0" y="4037"/>
                        </a:cubicBezTo>
                        <a:cubicBezTo>
                          <a:pt x="0" y="6235"/>
                          <a:pt x="1799" y="8034"/>
                          <a:pt x="3997" y="8034"/>
                        </a:cubicBezTo>
                        <a:lnTo>
                          <a:pt x="17466" y="8034"/>
                        </a:lnTo>
                        <a:cubicBezTo>
                          <a:pt x="19704" y="8034"/>
                          <a:pt x="21503" y="6235"/>
                          <a:pt x="21503" y="4037"/>
                        </a:cubicBezTo>
                        <a:cubicBezTo>
                          <a:pt x="21503" y="1799"/>
                          <a:pt x="19704" y="0"/>
                          <a:pt x="17466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" name="Google Shape;1028;p29">
                  <a:extLst>
                    <a:ext uri="{FF2B5EF4-FFF2-40B4-BE49-F238E27FC236}">
                      <a16:creationId xmlns:a16="http://schemas.microsoft.com/office/drawing/2014/main" id="{132504DD-A047-FCF6-E1B3-E53F890A3D7F}"/>
                    </a:ext>
                  </a:extLst>
                </p:cNvPr>
                <p:cNvSpPr/>
                <p:nvPr/>
              </p:nvSpPr>
              <p:spPr>
                <a:xfrm rot="10800000">
                  <a:off x="595912" y="2244156"/>
                  <a:ext cx="124500" cy="345300"/>
                </a:xfrm>
                <a:prstGeom prst="rect">
                  <a:avLst/>
                </a:prstGeom>
                <a:solidFill>
                  <a:srgbClr val="AAAC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029;p29">
                  <a:extLst>
                    <a:ext uri="{FF2B5EF4-FFF2-40B4-BE49-F238E27FC236}">
                      <a16:creationId xmlns:a16="http://schemas.microsoft.com/office/drawing/2014/main" id="{B9D1384F-B1B6-41A0-ED58-4D4A04A46531}"/>
                    </a:ext>
                  </a:extLst>
                </p:cNvPr>
                <p:cNvSpPr/>
                <p:nvPr/>
              </p:nvSpPr>
              <p:spPr>
                <a:xfrm rot="-5400000">
                  <a:off x="317226" y="2333313"/>
                  <a:ext cx="446940" cy="16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3" h="8034" extrusionOk="0">
                      <a:moveTo>
                        <a:pt x="3997" y="0"/>
                      </a:moveTo>
                      <a:cubicBezTo>
                        <a:pt x="1799" y="0"/>
                        <a:pt x="0" y="1799"/>
                        <a:pt x="0" y="4037"/>
                      </a:cubicBezTo>
                      <a:cubicBezTo>
                        <a:pt x="0" y="6235"/>
                        <a:pt x="1799" y="8034"/>
                        <a:pt x="3997" y="8034"/>
                      </a:cubicBezTo>
                      <a:lnTo>
                        <a:pt x="17466" y="8034"/>
                      </a:lnTo>
                      <a:cubicBezTo>
                        <a:pt x="19704" y="8034"/>
                        <a:pt x="21503" y="6235"/>
                        <a:pt x="21503" y="4037"/>
                      </a:cubicBezTo>
                      <a:cubicBezTo>
                        <a:pt x="21503" y="1799"/>
                        <a:pt x="19704" y="0"/>
                        <a:pt x="174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1030;p29">
                <a:extLst>
                  <a:ext uri="{FF2B5EF4-FFF2-40B4-BE49-F238E27FC236}">
                    <a16:creationId xmlns:a16="http://schemas.microsoft.com/office/drawing/2014/main" id="{47DDE08D-2874-A51B-4C8C-28CFA1AF6ECA}"/>
                  </a:ext>
                </a:extLst>
              </p:cNvPr>
              <p:cNvGrpSpPr/>
              <p:nvPr/>
            </p:nvGrpSpPr>
            <p:grpSpPr>
              <a:xfrm>
                <a:off x="3340906" y="3195283"/>
                <a:ext cx="427251" cy="540797"/>
                <a:chOff x="367277" y="2193336"/>
                <a:chExt cx="353100" cy="446940"/>
              </a:xfrm>
            </p:grpSpPr>
            <p:sp>
              <p:nvSpPr>
                <p:cNvPr id="54" name="Google Shape;1031;p29">
                  <a:extLst>
                    <a:ext uri="{FF2B5EF4-FFF2-40B4-BE49-F238E27FC236}">
                      <a16:creationId xmlns:a16="http://schemas.microsoft.com/office/drawing/2014/main" id="{ED799AD3-7979-D451-06C7-3D26CC63299C}"/>
                    </a:ext>
                  </a:extLst>
                </p:cNvPr>
                <p:cNvSpPr/>
                <p:nvPr/>
              </p:nvSpPr>
              <p:spPr>
                <a:xfrm rot="10800000">
                  <a:off x="367277" y="2244150"/>
                  <a:ext cx="353100" cy="345300"/>
                </a:xfrm>
                <a:prstGeom prst="rect">
                  <a:avLst/>
                </a:prstGeom>
                <a:solidFill>
                  <a:srgbClr val="AAAC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032;p29">
                  <a:extLst>
                    <a:ext uri="{FF2B5EF4-FFF2-40B4-BE49-F238E27FC236}">
                      <a16:creationId xmlns:a16="http://schemas.microsoft.com/office/drawing/2014/main" id="{AFE14940-C8FE-D3A3-17EB-DDF4F6BFA4EB}"/>
                    </a:ext>
                  </a:extLst>
                </p:cNvPr>
                <p:cNvSpPr/>
                <p:nvPr/>
              </p:nvSpPr>
              <p:spPr>
                <a:xfrm rot="-5400000">
                  <a:off x="320357" y="2333313"/>
                  <a:ext cx="446940" cy="16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3" h="8034" extrusionOk="0">
                      <a:moveTo>
                        <a:pt x="3997" y="0"/>
                      </a:moveTo>
                      <a:cubicBezTo>
                        <a:pt x="1799" y="0"/>
                        <a:pt x="0" y="1799"/>
                        <a:pt x="0" y="4037"/>
                      </a:cubicBezTo>
                      <a:cubicBezTo>
                        <a:pt x="0" y="6235"/>
                        <a:pt x="1799" y="8034"/>
                        <a:pt x="3997" y="8034"/>
                      </a:cubicBezTo>
                      <a:lnTo>
                        <a:pt x="17466" y="8034"/>
                      </a:lnTo>
                      <a:cubicBezTo>
                        <a:pt x="19704" y="8034"/>
                        <a:pt x="21503" y="6235"/>
                        <a:pt x="21503" y="4037"/>
                      </a:cubicBezTo>
                      <a:cubicBezTo>
                        <a:pt x="21503" y="1799"/>
                        <a:pt x="19704" y="0"/>
                        <a:pt x="174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" name="Google Shape;1033;p29">
                <a:extLst>
                  <a:ext uri="{FF2B5EF4-FFF2-40B4-BE49-F238E27FC236}">
                    <a16:creationId xmlns:a16="http://schemas.microsoft.com/office/drawing/2014/main" id="{D6F7CB33-5346-A341-7C99-09361298A477}"/>
                  </a:ext>
                </a:extLst>
              </p:cNvPr>
              <p:cNvGrpSpPr/>
              <p:nvPr/>
            </p:nvGrpSpPr>
            <p:grpSpPr>
              <a:xfrm>
                <a:off x="5882451" y="3195283"/>
                <a:ext cx="427251" cy="540797"/>
                <a:chOff x="367277" y="2193336"/>
                <a:chExt cx="353100" cy="446940"/>
              </a:xfrm>
            </p:grpSpPr>
            <p:sp>
              <p:nvSpPr>
                <p:cNvPr id="52" name="Google Shape;1034;p29">
                  <a:extLst>
                    <a:ext uri="{FF2B5EF4-FFF2-40B4-BE49-F238E27FC236}">
                      <a16:creationId xmlns:a16="http://schemas.microsoft.com/office/drawing/2014/main" id="{7C029D30-8038-C07A-8D6D-213953B98BFE}"/>
                    </a:ext>
                  </a:extLst>
                </p:cNvPr>
                <p:cNvSpPr/>
                <p:nvPr/>
              </p:nvSpPr>
              <p:spPr>
                <a:xfrm rot="10800000">
                  <a:off x="367277" y="2244150"/>
                  <a:ext cx="353100" cy="345300"/>
                </a:xfrm>
                <a:prstGeom prst="rect">
                  <a:avLst/>
                </a:prstGeom>
                <a:solidFill>
                  <a:srgbClr val="AAAC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035;p29">
                  <a:extLst>
                    <a:ext uri="{FF2B5EF4-FFF2-40B4-BE49-F238E27FC236}">
                      <a16:creationId xmlns:a16="http://schemas.microsoft.com/office/drawing/2014/main" id="{976620B1-CA18-CB67-A208-4E6EFAD757C0}"/>
                    </a:ext>
                  </a:extLst>
                </p:cNvPr>
                <p:cNvSpPr/>
                <p:nvPr/>
              </p:nvSpPr>
              <p:spPr>
                <a:xfrm rot="-5400000">
                  <a:off x="320357" y="2333313"/>
                  <a:ext cx="446940" cy="16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3" h="8034" extrusionOk="0">
                      <a:moveTo>
                        <a:pt x="3997" y="0"/>
                      </a:moveTo>
                      <a:cubicBezTo>
                        <a:pt x="1799" y="0"/>
                        <a:pt x="0" y="1799"/>
                        <a:pt x="0" y="4037"/>
                      </a:cubicBezTo>
                      <a:cubicBezTo>
                        <a:pt x="0" y="6235"/>
                        <a:pt x="1799" y="8034"/>
                        <a:pt x="3997" y="8034"/>
                      </a:cubicBezTo>
                      <a:lnTo>
                        <a:pt x="17466" y="8034"/>
                      </a:lnTo>
                      <a:cubicBezTo>
                        <a:pt x="19704" y="8034"/>
                        <a:pt x="21503" y="6235"/>
                        <a:pt x="21503" y="4037"/>
                      </a:cubicBezTo>
                      <a:cubicBezTo>
                        <a:pt x="21503" y="1799"/>
                        <a:pt x="19704" y="0"/>
                        <a:pt x="174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" name="Google Shape;1036;p29">
                <a:extLst>
                  <a:ext uri="{FF2B5EF4-FFF2-40B4-BE49-F238E27FC236}">
                    <a16:creationId xmlns:a16="http://schemas.microsoft.com/office/drawing/2014/main" id="{45EEB2B7-ADF0-7FFE-72E0-090B363E7C0F}"/>
                  </a:ext>
                </a:extLst>
              </p:cNvPr>
              <p:cNvGrpSpPr/>
              <p:nvPr/>
            </p:nvGrpSpPr>
            <p:grpSpPr>
              <a:xfrm>
                <a:off x="8423995" y="3195283"/>
                <a:ext cx="427251" cy="540797"/>
                <a:chOff x="367277" y="2193336"/>
                <a:chExt cx="353100" cy="446940"/>
              </a:xfrm>
            </p:grpSpPr>
            <p:sp>
              <p:nvSpPr>
                <p:cNvPr id="50" name="Google Shape;1037;p29">
                  <a:extLst>
                    <a:ext uri="{FF2B5EF4-FFF2-40B4-BE49-F238E27FC236}">
                      <a16:creationId xmlns:a16="http://schemas.microsoft.com/office/drawing/2014/main" id="{40EFFBE1-5ADC-5500-3105-B4A98C94D778}"/>
                    </a:ext>
                  </a:extLst>
                </p:cNvPr>
                <p:cNvSpPr/>
                <p:nvPr/>
              </p:nvSpPr>
              <p:spPr>
                <a:xfrm rot="10800000">
                  <a:off x="367277" y="2244150"/>
                  <a:ext cx="353100" cy="345300"/>
                </a:xfrm>
                <a:prstGeom prst="rect">
                  <a:avLst/>
                </a:prstGeom>
                <a:solidFill>
                  <a:srgbClr val="AAAC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038;p29">
                  <a:extLst>
                    <a:ext uri="{FF2B5EF4-FFF2-40B4-BE49-F238E27FC236}">
                      <a16:creationId xmlns:a16="http://schemas.microsoft.com/office/drawing/2014/main" id="{F6FEE9D3-2944-E755-CB32-7F5ABBB2F245}"/>
                    </a:ext>
                  </a:extLst>
                </p:cNvPr>
                <p:cNvSpPr/>
                <p:nvPr/>
              </p:nvSpPr>
              <p:spPr>
                <a:xfrm rot="-5400000">
                  <a:off x="320357" y="2333313"/>
                  <a:ext cx="446940" cy="16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3" h="8034" extrusionOk="0">
                      <a:moveTo>
                        <a:pt x="3997" y="0"/>
                      </a:moveTo>
                      <a:cubicBezTo>
                        <a:pt x="1799" y="0"/>
                        <a:pt x="0" y="1799"/>
                        <a:pt x="0" y="4037"/>
                      </a:cubicBezTo>
                      <a:cubicBezTo>
                        <a:pt x="0" y="6235"/>
                        <a:pt x="1799" y="8034"/>
                        <a:pt x="3997" y="8034"/>
                      </a:cubicBezTo>
                      <a:lnTo>
                        <a:pt x="17466" y="8034"/>
                      </a:lnTo>
                      <a:cubicBezTo>
                        <a:pt x="19704" y="8034"/>
                        <a:pt x="21503" y="6235"/>
                        <a:pt x="21503" y="4037"/>
                      </a:cubicBezTo>
                      <a:cubicBezTo>
                        <a:pt x="21503" y="1799"/>
                        <a:pt x="19704" y="0"/>
                        <a:pt x="174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BAB7D9F-8932-7DC7-035E-920CC17F968B}"/>
                </a:ext>
              </a:extLst>
            </p:cNvPr>
            <p:cNvGrpSpPr/>
            <p:nvPr/>
          </p:nvGrpSpPr>
          <p:grpSpPr>
            <a:xfrm>
              <a:off x="917991" y="1952690"/>
              <a:ext cx="10356019" cy="5335182"/>
              <a:chOff x="932213" y="1952690"/>
              <a:chExt cx="10356019" cy="533518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EC58D48-043B-7ADE-FA1D-723A78140105}"/>
                  </a:ext>
                </a:extLst>
              </p:cNvPr>
              <p:cNvGrpSpPr/>
              <p:nvPr/>
            </p:nvGrpSpPr>
            <p:grpSpPr>
              <a:xfrm>
                <a:off x="932213" y="1952690"/>
                <a:ext cx="2131657" cy="4827351"/>
                <a:chOff x="1282133" y="1952690"/>
                <a:chExt cx="2131657" cy="482735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EA1F7396-63A8-F970-52CF-80FEEAF28422}"/>
                    </a:ext>
                  </a:extLst>
                </p:cNvPr>
                <p:cNvGrpSpPr/>
                <p:nvPr/>
              </p:nvGrpSpPr>
              <p:grpSpPr>
                <a:xfrm>
                  <a:off x="1584209" y="1952690"/>
                  <a:ext cx="1527504" cy="3025982"/>
                  <a:chOff x="1584209" y="1952690"/>
                  <a:chExt cx="1527504" cy="3025982"/>
                </a:xfrm>
              </p:grpSpPr>
              <p:sp>
                <p:nvSpPr>
                  <p:cNvPr id="10" name="Google Shape;1041;p29">
                    <a:extLst>
                      <a:ext uri="{FF2B5EF4-FFF2-40B4-BE49-F238E27FC236}">
                        <a16:creationId xmlns:a16="http://schemas.microsoft.com/office/drawing/2014/main" id="{9EF82598-48C8-7349-652D-83F6C1D4BC6E}"/>
                      </a:ext>
                    </a:extLst>
                  </p:cNvPr>
                  <p:cNvSpPr/>
                  <p:nvPr/>
                </p:nvSpPr>
                <p:spPr>
                  <a:xfrm>
                    <a:off x="1992403" y="1952690"/>
                    <a:ext cx="711117" cy="711117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10057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2600" b="1">
                        <a:solidFill>
                          <a:schemeClr val="lt1"/>
                        </a:solidFill>
                        <a:latin typeface="Georgia" panose="02040502050405020303" pitchFamily="18" charset="0"/>
                        <a:ea typeface="Fira Sans Extra Condensed SemiBold"/>
                        <a:cs typeface="Fira Sans Extra Condensed SemiBold"/>
                        <a:sym typeface="Fira Sans Extra Condensed SemiBold"/>
                      </a:rPr>
                      <a:t>A</a:t>
                    </a:r>
                    <a:endParaRPr sz="2600" b="1">
                      <a:solidFill>
                        <a:schemeClr val="lt1"/>
                      </a:solidFill>
                      <a:latin typeface="Georgia" panose="02040502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sp>
                <p:nvSpPr>
                  <p:cNvPr id="12" name="Google Shape;1044;p29">
                    <a:extLst>
                      <a:ext uri="{FF2B5EF4-FFF2-40B4-BE49-F238E27FC236}">
                        <a16:creationId xmlns:a16="http://schemas.microsoft.com/office/drawing/2014/main" id="{A1472885-F0D2-124E-DC13-A7015FE8F1E2}"/>
                      </a:ext>
                    </a:extLst>
                  </p:cNvPr>
                  <p:cNvSpPr/>
                  <p:nvPr/>
                </p:nvSpPr>
                <p:spPr>
                  <a:xfrm>
                    <a:off x="1584209" y="4267555"/>
                    <a:ext cx="1527504" cy="7111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10057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2800" dirty="0">
                        <a:solidFill>
                          <a:schemeClr val="lt1"/>
                        </a:solidFill>
                        <a:latin typeface="Georgia Pro Cond" panose="02040506050405020303" pitchFamily="18" charset="0"/>
                        <a:ea typeface="Fira Sans Extra Condensed SemiBold"/>
                        <a:cs typeface="Fira Sans Extra Condensed SemiBold"/>
                        <a:sym typeface="Fira Sans Extra Condensed SemiBold"/>
                      </a:rPr>
                      <a:t>0</a:t>
                    </a:r>
                    <a:endParaRPr sz="2000" dirty="0">
                      <a:solidFill>
                        <a:schemeClr val="lt1"/>
                      </a:solidFill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grpSp>
                <p:nvGrpSpPr>
                  <p:cNvPr id="13" name="Google Shape;1045;p29">
                    <a:extLst>
                      <a:ext uri="{FF2B5EF4-FFF2-40B4-BE49-F238E27FC236}">
                        <a16:creationId xmlns:a16="http://schemas.microsoft.com/office/drawing/2014/main" id="{539C2735-FD74-3048-F9DF-006059B6AE60}"/>
                      </a:ext>
                    </a:extLst>
                  </p:cNvPr>
                  <p:cNvGrpSpPr/>
                  <p:nvPr/>
                </p:nvGrpSpPr>
                <p:grpSpPr>
                  <a:xfrm>
                    <a:off x="1813262" y="2930982"/>
                    <a:ext cx="1069398" cy="1069398"/>
                    <a:chOff x="984058" y="1974906"/>
                    <a:chExt cx="883800" cy="883800"/>
                  </a:xfrm>
                </p:grpSpPr>
                <p:grpSp>
                  <p:nvGrpSpPr>
                    <p:cNvPr id="44" name="Google Shape;1046;p29">
                      <a:extLst>
                        <a:ext uri="{FF2B5EF4-FFF2-40B4-BE49-F238E27FC236}">
                          <a16:creationId xmlns:a16="http://schemas.microsoft.com/office/drawing/2014/main" id="{AC29BFCE-6A15-3842-8E9C-AD92630A8D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4058" y="1974906"/>
                      <a:ext cx="883800" cy="883800"/>
                      <a:chOff x="984058" y="1974906"/>
                      <a:chExt cx="883800" cy="883800"/>
                    </a:xfrm>
                  </p:grpSpPr>
                  <p:sp>
                    <p:nvSpPr>
                      <p:cNvPr id="47" name="Google Shape;1047;p29">
                        <a:extLst>
                          <a:ext uri="{FF2B5EF4-FFF2-40B4-BE49-F238E27FC236}">
                            <a16:creationId xmlns:a16="http://schemas.microsoft.com/office/drawing/2014/main" id="{E9C6B94F-B0FF-C7D4-C5E3-6E896D154D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4058" y="1974906"/>
                        <a:ext cx="883800" cy="8838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8" name="Google Shape;1048;p29">
                        <a:extLst>
                          <a:ext uri="{FF2B5EF4-FFF2-40B4-BE49-F238E27FC236}">
                            <a16:creationId xmlns:a16="http://schemas.microsoft.com/office/drawing/2014/main" id="{33E487E1-D8D4-EEBF-EFF1-347B79082D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7758" y="2058606"/>
                        <a:ext cx="716400" cy="7164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49" name="Google Shape;1049;p29">
                        <a:extLst>
                          <a:ext uri="{FF2B5EF4-FFF2-40B4-BE49-F238E27FC236}">
                            <a16:creationId xmlns:a16="http://schemas.microsoft.com/office/drawing/2014/main" id="{FAB3C0F7-2805-EA22-66CA-8484F7CE89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2108" y="2122956"/>
                        <a:ext cx="587700" cy="587700"/>
                      </a:xfrm>
                      <a:prstGeom prst="ellipse">
                        <a:avLst/>
                      </a:prstGeom>
                      <a:noFill/>
                      <a:ln w="19050" cap="flat" cmpd="sng">
                        <a:solidFill>
                          <a:schemeClr val="tx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45" name="Google Shape;1050;p29">
                      <a:extLst>
                        <a:ext uri="{FF2B5EF4-FFF2-40B4-BE49-F238E27FC236}">
                          <a16:creationId xmlns:a16="http://schemas.microsoft.com/office/drawing/2014/main" id="{10C1D1E8-6B94-A424-D9EE-DDACDBFE2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2458" y="2193325"/>
                      <a:ext cx="87000" cy="2235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" name="Google Shape;1051;p29">
                      <a:extLst>
                        <a:ext uri="{FF2B5EF4-FFF2-40B4-BE49-F238E27FC236}">
                          <a16:creationId xmlns:a16="http://schemas.microsoft.com/office/drawing/2014/main" id="{2E746093-1F8D-49EC-F952-D44AB49857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5108" y="2335956"/>
                      <a:ext cx="161700" cy="161700"/>
                    </a:xfrm>
                    <a:prstGeom prst="ellipse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95ED840-F1C1-2E64-437B-4FC97301EF9C}"/>
                    </a:ext>
                  </a:extLst>
                </p:cNvPr>
                <p:cNvSpPr txBox="1"/>
                <p:nvPr/>
              </p:nvSpPr>
              <p:spPr>
                <a:xfrm>
                  <a:off x="1282133" y="5071881"/>
                  <a:ext cx="2131657" cy="17081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400" b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Extracción</a:t>
                  </a:r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 de Datos (Extract)</a:t>
                  </a:r>
                  <a:endParaRPr lang="en-US" sz="200" b="1" dirty="0">
                    <a:solidFill>
                      <a:srgbClr val="4D4D4D"/>
                    </a:solidFill>
                    <a:latin typeface="Candara" panose="020E0502030303020204" pitchFamily="34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se conectan a una API pública para obtener datos en tiempo real. Se realiza una solicitud HTTP a la API, se recibe la información en formato JSON o CSV, y se almacena localmente para su posterior procesamiento.</a:t>
                  </a:r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A95DCF9-550B-78B5-78AD-B94026B1E0A9}"/>
                  </a:ext>
                </a:extLst>
              </p:cNvPr>
              <p:cNvGrpSpPr/>
              <p:nvPr/>
            </p:nvGrpSpPr>
            <p:grpSpPr>
              <a:xfrm>
                <a:off x="3203477" y="1952690"/>
                <a:ext cx="3211644" cy="5165905"/>
                <a:chOff x="3340160" y="1952690"/>
                <a:chExt cx="3211644" cy="5165905"/>
              </a:xfrm>
            </p:grpSpPr>
            <p:sp>
              <p:nvSpPr>
                <p:cNvPr id="14" name="Google Shape;1053;p29">
                  <a:extLst>
                    <a:ext uri="{FF2B5EF4-FFF2-40B4-BE49-F238E27FC236}">
                      <a16:creationId xmlns:a16="http://schemas.microsoft.com/office/drawing/2014/main" id="{B46238CB-D0BB-4A0A-098A-6B95D9C02428}"/>
                    </a:ext>
                  </a:extLst>
                </p:cNvPr>
                <p:cNvSpPr/>
                <p:nvPr/>
              </p:nvSpPr>
              <p:spPr>
                <a:xfrm>
                  <a:off x="4520620" y="1952690"/>
                  <a:ext cx="711117" cy="711117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600" b="1">
                      <a:solidFill>
                        <a:schemeClr val="lt1"/>
                      </a:solidFill>
                      <a:latin typeface="Georgia" panose="02040502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B</a:t>
                  </a:r>
                  <a:endParaRPr sz="2600" b="1">
                    <a:solidFill>
                      <a:schemeClr val="lt1"/>
                    </a:solidFill>
                    <a:latin typeface="Georgia" panose="02040502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6" name="Google Shape;1056;p29">
                  <a:extLst>
                    <a:ext uri="{FF2B5EF4-FFF2-40B4-BE49-F238E27FC236}">
                      <a16:creationId xmlns:a16="http://schemas.microsoft.com/office/drawing/2014/main" id="{A6B0B8CA-E576-534E-3AA9-35F6AEC15DDD}"/>
                    </a:ext>
                  </a:extLst>
                </p:cNvPr>
                <p:cNvSpPr/>
                <p:nvPr/>
              </p:nvSpPr>
              <p:spPr>
                <a:xfrm>
                  <a:off x="4112426" y="4267555"/>
                  <a:ext cx="1527504" cy="711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800">
                      <a:solidFill>
                        <a:schemeClr val="lt1"/>
                      </a:solidFill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15</a:t>
                  </a:r>
                  <a:endParaRPr sz="200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grpSp>
              <p:nvGrpSpPr>
                <p:cNvPr id="17" name="Google Shape;1057;p29">
                  <a:extLst>
                    <a:ext uri="{FF2B5EF4-FFF2-40B4-BE49-F238E27FC236}">
                      <a16:creationId xmlns:a16="http://schemas.microsoft.com/office/drawing/2014/main" id="{CA55E582-131A-0E52-BC80-E3B5F8F04F61}"/>
                    </a:ext>
                  </a:extLst>
                </p:cNvPr>
                <p:cNvGrpSpPr/>
                <p:nvPr/>
              </p:nvGrpSpPr>
              <p:grpSpPr>
                <a:xfrm>
                  <a:off x="4341479" y="2930982"/>
                  <a:ext cx="1069398" cy="1069398"/>
                  <a:chOff x="3079938" y="1974906"/>
                  <a:chExt cx="883800" cy="883800"/>
                </a:xfrm>
              </p:grpSpPr>
              <p:grpSp>
                <p:nvGrpSpPr>
                  <p:cNvPr id="38" name="Google Shape;1058;p29">
                    <a:extLst>
                      <a:ext uri="{FF2B5EF4-FFF2-40B4-BE49-F238E27FC236}">
                        <a16:creationId xmlns:a16="http://schemas.microsoft.com/office/drawing/2014/main" id="{F7EB6286-3471-BA76-408A-5F2D3DC7AAE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079938" y="1974906"/>
                    <a:ext cx="883800" cy="883800"/>
                    <a:chOff x="984058" y="1974906"/>
                    <a:chExt cx="883800" cy="883800"/>
                  </a:xfrm>
                </p:grpSpPr>
                <p:sp>
                  <p:nvSpPr>
                    <p:cNvPr id="41" name="Google Shape;1059;p29">
                      <a:extLst>
                        <a:ext uri="{FF2B5EF4-FFF2-40B4-BE49-F238E27FC236}">
                          <a16:creationId xmlns:a16="http://schemas.microsoft.com/office/drawing/2014/main" id="{660010F5-BE43-7AF1-C3D8-0716D9086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4058" y="1974906"/>
                      <a:ext cx="883800" cy="883800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" name="Google Shape;1060;p29">
                      <a:extLst>
                        <a:ext uri="{FF2B5EF4-FFF2-40B4-BE49-F238E27FC236}">
                          <a16:creationId xmlns:a16="http://schemas.microsoft.com/office/drawing/2014/main" id="{9588A449-20AE-90AD-BF83-F9BFE8BB15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758" y="2058606"/>
                      <a:ext cx="716400" cy="7164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" name="Google Shape;1061;p29">
                      <a:extLst>
                        <a:ext uri="{FF2B5EF4-FFF2-40B4-BE49-F238E27FC236}">
                          <a16:creationId xmlns:a16="http://schemas.microsoft.com/office/drawing/2014/main" id="{5CA35256-6038-9F31-42AC-90F2705279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108" y="2122956"/>
                      <a:ext cx="587700" cy="587700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9" name="Google Shape;1062;p29">
                    <a:extLst>
                      <a:ext uri="{FF2B5EF4-FFF2-40B4-BE49-F238E27FC236}">
                        <a16:creationId xmlns:a16="http://schemas.microsoft.com/office/drawing/2014/main" id="{5CF72DC3-7E5A-0F13-24D9-4FFE57DDD73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90069" y="2305056"/>
                    <a:ext cx="87000" cy="2235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1063;p29">
                    <a:extLst>
                      <a:ext uri="{FF2B5EF4-FFF2-40B4-BE49-F238E27FC236}">
                        <a16:creationId xmlns:a16="http://schemas.microsoft.com/office/drawing/2014/main" id="{10FFE8A3-6732-9AE9-0E7B-9D50CE1229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440988" y="2335956"/>
                    <a:ext cx="161700" cy="16170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D80C2F0-F977-C95D-E1F2-0526F18C85CE}"/>
                    </a:ext>
                  </a:extLst>
                </p:cNvPr>
                <p:cNvSpPr txBox="1"/>
                <p:nvPr/>
              </p:nvSpPr>
              <p:spPr>
                <a:xfrm>
                  <a:off x="3340160" y="5071881"/>
                  <a:ext cx="3211644" cy="204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s-MX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Transformación de Datos (</a:t>
                  </a:r>
                  <a:r>
                    <a:rPr lang="es-MX" sz="1400" b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Transform</a:t>
                  </a:r>
                  <a:r>
                    <a:rPr lang="es-MX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)</a:t>
                  </a:r>
                  <a:endParaRPr lang="en-US" sz="200" b="1" dirty="0">
                    <a:solidFill>
                      <a:srgbClr val="4D4D4D"/>
                    </a:solidFill>
                    <a:latin typeface="Candara" panose="020E0502030303020204" pitchFamily="34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Una vez que los datos son extraídos, se limpian y transforman.</a:t>
                  </a: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Este código realiza lo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siguiente:Convierte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la columna '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publishedAt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_' a formato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datetime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para facilitar el análisis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temporal.Filtra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y muestra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URLs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de noticias sin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autor.Rellena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valores vacíos en '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author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_' usando un diccionario de mapeo basado en '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sourceid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'.Verifica los cambios aplicados mostrando los tipos de datos del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DataFrame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.</a:t>
                  </a:r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B5EA8BF-B8C5-4399-E391-9C0CEB8BEECA}"/>
                  </a:ext>
                </a:extLst>
              </p:cNvPr>
              <p:cNvGrpSpPr/>
              <p:nvPr/>
            </p:nvGrpSpPr>
            <p:grpSpPr>
              <a:xfrm>
                <a:off x="6415121" y="1952690"/>
                <a:ext cx="2131657" cy="5165905"/>
                <a:chOff x="6338567" y="1952690"/>
                <a:chExt cx="2131657" cy="5165905"/>
              </a:xfrm>
            </p:grpSpPr>
            <p:sp>
              <p:nvSpPr>
                <p:cNvPr id="18" name="Google Shape;1065;p29">
                  <a:extLst>
                    <a:ext uri="{FF2B5EF4-FFF2-40B4-BE49-F238E27FC236}">
                      <a16:creationId xmlns:a16="http://schemas.microsoft.com/office/drawing/2014/main" id="{5703CCCC-64D8-7A56-AD09-E7107407D2A9}"/>
                    </a:ext>
                  </a:extLst>
                </p:cNvPr>
                <p:cNvSpPr/>
                <p:nvPr/>
              </p:nvSpPr>
              <p:spPr>
                <a:xfrm>
                  <a:off x="7048837" y="1952690"/>
                  <a:ext cx="711117" cy="71111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600" b="1">
                      <a:solidFill>
                        <a:schemeClr val="lt1"/>
                      </a:solidFill>
                      <a:latin typeface="Georgia" panose="02040502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C</a:t>
                  </a:r>
                  <a:endParaRPr sz="2600" b="1">
                    <a:solidFill>
                      <a:schemeClr val="lt1"/>
                    </a:solidFill>
                    <a:latin typeface="Georgia" panose="02040502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20" name="Google Shape;1068;p29">
                  <a:extLst>
                    <a:ext uri="{FF2B5EF4-FFF2-40B4-BE49-F238E27FC236}">
                      <a16:creationId xmlns:a16="http://schemas.microsoft.com/office/drawing/2014/main" id="{AFA4753B-AD30-5AAE-8A74-27C63A6AD59D}"/>
                    </a:ext>
                  </a:extLst>
                </p:cNvPr>
                <p:cNvSpPr/>
                <p:nvPr/>
              </p:nvSpPr>
              <p:spPr>
                <a:xfrm>
                  <a:off x="6640643" y="4267555"/>
                  <a:ext cx="1527504" cy="711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800">
                      <a:solidFill>
                        <a:schemeClr val="lt1"/>
                      </a:solidFill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30</a:t>
                  </a:r>
                  <a:endParaRPr sz="200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grpSp>
              <p:nvGrpSpPr>
                <p:cNvPr id="21" name="Google Shape;1069;p29">
                  <a:extLst>
                    <a:ext uri="{FF2B5EF4-FFF2-40B4-BE49-F238E27FC236}">
                      <a16:creationId xmlns:a16="http://schemas.microsoft.com/office/drawing/2014/main" id="{4589E252-2C0A-F023-218F-5390922CCB1C}"/>
                    </a:ext>
                  </a:extLst>
                </p:cNvPr>
                <p:cNvGrpSpPr/>
                <p:nvPr/>
              </p:nvGrpSpPr>
              <p:grpSpPr>
                <a:xfrm>
                  <a:off x="6869696" y="2930982"/>
                  <a:ext cx="1069398" cy="1069398"/>
                  <a:chOff x="5180388" y="1974906"/>
                  <a:chExt cx="883800" cy="883800"/>
                </a:xfrm>
              </p:grpSpPr>
              <p:grpSp>
                <p:nvGrpSpPr>
                  <p:cNvPr id="32" name="Google Shape;1070;p29">
                    <a:extLst>
                      <a:ext uri="{FF2B5EF4-FFF2-40B4-BE49-F238E27FC236}">
                        <a16:creationId xmlns:a16="http://schemas.microsoft.com/office/drawing/2014/main" id="{7DC3C21B-58E5-F3A9-70BD-6747C067EEB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5180388" y="1974906"/>
                    <a:ext cx="883800" cy="883800"/>
                    <a:chOff x="984058" y="1974906"/>
                    <a:chExt cx="883800" cy="883800"/>
                  </a:xfrm>
                </p:grpSpPr>
                <p:sp>
                  <p:nvSpPr>
                    <p:cNvPr id="35" name="Google Shape;1071;p29">
                      <a:extLst>
                        <a:ext uri="{FF2B5EF4-FFF2-40B4-BE49-F238E27FC236}">
                          <a16:creationId xmlns:a16="http://schemas.microsoft.com/office/drawing/2014/main" id="{8CAF4A99-8E5B-1804-3559-751FC8CB2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4058" y="1974906"/>
                      <a:ext cx="883800" cy="8838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" name="Google Shape;1072;p29">
                      <a:extLst>
                        <a:ext uri="{FF2B5EF4-FFF2-40B4-BE49-F238E27FC236}">
                          <a16:creationId xmlns:a16="http://schemas.microsoft.com/office/drawing/2014/main" id="{1E1FAA78-FE85-98D4-5F36-C8EDF3999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758" y="2058606"/>
                      <a:ext cx="716400" cy="7164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" name="Google Shape;1073;p29">
                      <a:extLst>
                        <a:ext uri="{FF2B5EF4-FFF2-40B4-BE49-F238E27FC236}">
                          <a16:creationId xmlns:a16="http://schemas.microsoft.com/office/drawing/2014/main" id="{8E04CCC2-2E61-8039-B051-D44F42A3D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108" y="2122956"/>
                      <a:ext cx="587700" cy="587700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3" name="Google Shape;1074;p29">
                    <a:extLst>
                      <a:ext uri="{FF2B5EF4-FFF2-40B4-BE49-F238E27FC236}">
                        <a16:creationId xmlns:a16="http://schemas.microsoft.com/office/drawing/2014/main" id="{0707BE87-4026-2FCF-6CF4-83D39A06C58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78788" y="2416787"/>
                    <a:ext cx="87000" cy="2235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1075;p29">
                    <a:extLst>
                      <a:ext uri="{FF2B5EF4-FFF2-40B4-BE49-F238E27FC236}">
                        <a16:creationId xmlns:a16="http://schemas.microsoft.com/office/drawing/2014/main" id="{9956224A-CD2D-7734-A6F3-9297C7340ED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41438" y="2335956"/>
                    <a:ext cx="161700" cy="1617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1BDBE6F-6AD6-95C0-2BEF-275A955721D4}"/>
                    </a:ext>
                  </a:extLst>
                </p:cNvPr>
                <p:cNvSpPr txBox="1"/>
                <p:nvPr/>
              </p:nvSpPr>
              <p:spPr>
                <a:xfrm>
                  <a:off x="6338567" y="5071881"/>
                  <a:ext cx="2131657" cy="204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Carga de Datos (Load)</a:t>
                  </a:r>
                  <a:endParaRPr lang="en-US" sz="200" b="1" dirty="0">
                    <a:solidFill>
                      <a:srgbClr val="4D4D4D"/>
                    </a:solidFill>
                    <a:latin typeface="Candara" panose="020E0502030303020204" pitchFamily="34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Los datos procesados se cargan en una base de datos SQLite, que es sencilla y eficiente para almacenar los datos de manera estructurada. Aseguramos que las tablas estén bien definidas y que los datos se inserten correctamente para consultas posteriores.</a:t>
                  </a:r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C8C2A83-52FE-7B77-E121-D45860850306}"/>
                  </a:ext>
                </a:extLst>
              </p:cNvPr>
              <p:cNvGrpSpPr/>
              <p:nvPr/>
            </p:nvGrpSpPr>
            <p:grpSpPr>
              <a:xfrm>
                <a:off x="9156575" y="1952690"/>
                <a:ext cx="2131657" cy="5335182"/>
                <a:chOff x="8866783" y="1952690"/>
                <a:chExt cx="2131657" cy="5335182"/>
              </a:xfrm>
            </p:grpSpPr>
            <p:sp>
              <p:nvSpPr>
                <p:cNvPr id="22" name="Google Shape;1077;p29">
                  <a:extLst>
                    <a:ext uri="{FF2B5EF4-FFF2-40B4-BE49-F238E27FC236}">
                      <a16:creationId xmlns:a16="http://schemas.microsoft.com/office/drawing/2014/main" id="{9C88E068-7410-70BA-85D9-65C013ED06E8}"/>
                    </a:ext>
                  </a:extLst>
                </p:cNvPr>
                <p:cNvSpPr/>
                <p:nvPr/>
              </p:nvSpPr>
              <p:spPr>
                <a:xfrm>
                  <a:off x="9577053" y="1952690"/>
                  <a:ext cx="711117" cy="71111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600" b="1" dirty="0">
                      <a:solidFill>
                        <a:schemeClr val="lt1"/>
                      </a:solidFill>
                      <a:latin typeface="Georgia" panose="02040502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D</a:t>
                  </a:r>
                  <a:endParaRPr sz="2600" b="1" dirty="0">
                    <a:solidFill>
                      <a:schemeClr val="lt1"/>
                    </a:solidFill>
                    <a:latin typeface="Georgia" panose="02040502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24" name="Google Shape;1080;p29">
                  <a:extLst>
                    <a:ext uri="{FF2B5EF4-FFF2-40B4-BE49-F238E27FC236}">
                      <a16:creationId xmlns:a16="http://schemas.microsoft.com/office/drawing/2014/main" id="{10DA0747-6676-2CB4-6FB7-8F16F37FDF0F}"/>
                    </a:ext>
                  </a:extLst>
                </p:cNvPr>
                <p:cNvSpPr/>
                <p:nvPr/>
              </p:nvSpPr>
              <p:spPr>
                <a:xfrm>
                  <a:off x="9168859" y="4267555"/>
                  <a:ext cx="1527504" cy="711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1005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800">
                      <a:solidFill>
                        <a:schemeClr val="lt1"/>
                      </a:solidFill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45</a:t>
                  </a:r>
                  <a:endParaRPr sz="200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grpSp>
              <p:nvGrpSpPr>
                <p:cNvPr id="25" name="Google Shape;1081;p29">
                  <a:extLst>
                    <a:ext uri="{FF2B5EF4-FFF2-40B4-BE49-F238E27FC236}">
                      <a16:creationId xmlns:a16="http://schemas.microsoft.com/office/drawing/2014/main" id="{DC1BFB82-D6D9-464E-0EB0-EA0A5E327B94}"/>
                    </a:ext>
                  </a:extLst>
                </p:cNvPr>
                <p:cNvGrpSpPr/>
                <p:nvPr/>
              </p:nvGrpSpPr>
              <p:grpSpPr>
                <a:xfrm>
                  <a:off x="9397912" y="2930982"/>
                  <a:ext cx="1069398" cy="1069398"/>
                  <a:chOff x="7280838" y="1974906"/>
                  <a:chExt cx="883800" cy="883800"/>
                </a:xfrm>
              </p:grpSpPr>
              <p:grpSp>
                <p:nvGrpSpPr>
                  <p:cNvPr id="26" name="Google Shape;1082;p29">
                    <a:extLst>
                      <a:ext uri="{FF2B5EF4-FFF2-40B4-BE49-F238E27FC236}">
                        <a16:creationId xmlns:a16="http://schemas.microsoft.com/office/drawing/2014/main" id="{1B920A6B-A33C-7610-F978-AD5FF0100452}"/>
                      </a:ext>
                    </a:extLst>
                  </p:cNvPr>
                  <p:cNvGrpSpPr/>
                  <p:nvPr/>
                </p:nvGrpSpPr>
                <p:grpSpPr>
                  <a:xfrm rot="-5400000">
                    <a:off x="7280838" y="1974906"/>
                    <a:ext cx="883800" cy="883800"/>
                    <a:chOff x="984058" y="1974906"/>
                    <a:chExt cx="883800" cy="883800"/>
                  </a:xfrm>
                </p:grpSpPr>
                <p:sp>
                  <p:nvSpPr>
                    <p:cNvPr id="29" name="Google Shape;1083;p29">
                      <a:extLst>
                        <a:ext uri="{FF2B5EF4-FFF2-40B4-BE49-F238E27FC236}">
                          <a16:creationId xmlns:a16="http://schemas.microsoft.com/office/drawing/2014/main" id="{169AA63C-8208-7898-BE44-FB52BAF1F1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4058" y="1974906"/>
                      <a:ext cx="883800" cy="8838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" name="Google Shape;1084;p29">
                      <a:extLst>
                        <a:ext uri="{FF2B5EF4-FFF2-40B4-BE49-F238E27FC236}">
                          <a16:creationId xmlns:a16="http://schemas.microsoft.com/office/drawing/2014/main" id="{88EA4A9B-818E-F904-2EDB-77BC45364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758" y="2058606"/>
                      <a:ext cx="716400" cy="7164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1085;p29">
                      <a:extLst>
                        <a:ext uri="{FF2B5EF4-FFF2-40B4-BE49-F238E27FC236}">
                          <a16:creationId xmlns:a16="http://schemas.microsoft.com/office/drawing/2014/main" id="{958E4BEA-6A61-23C7-A983-E1A184050A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108" y="2122956"/>
                      <a:ext cx="587700" cy="587700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7" name="Google Shape;1086;p29">
                    <a:extLst>
                      <a:ext uri="{FF2B5EF4-FFF2-40B4-BE49-F238E27FC236}">
                        <a16:creationId xmlns:a16="http://schemas.microsoft.com/office/drawing/2014/main" id="{762C5B8A-6248-E637-76F5-AF322A59D19D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567506" y="2305056"/>
                    <a:ext cx="87000" cy="2235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087;p29">
                    <a:extLst>
                      <a:ext uri="{FF2B5EF4-FFF2-40B4-BE49-F238E27FC236}">
                        <a16:creationId xmlns:a16="http://schemas.microsoft.com/office/drawing/2014/main" id="{0C7D3B63-7FD9-9747-A60C-D9E487E88209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641888" y="2335956"/>
                    <a:ext cx="161700" cy="1617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C52A36A-07F3-0C47-CDD1-3E15928F660C}"/>
                    </a:ext>
                  </a:extLst>
                </p:cNvPr>
                <p:cNvSpPr txBox="1"/>
                <p:nvPr/>
              </p:nvSpPr>
              <p:spPr>
                <a:xfrm>
                  <a:off x="8866783" y="5071881"/>
                  <a:ext cx="213165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Visualización</a:t>
                  </a:r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" panose="02040502050405020303" pitchFamily="18" charset="0"/>
                    </a:rPr>
                    <a:t> de Datos (Visualize)</a:t>
                  </a:r>
                  <a:endParaRPr lang="en-US" sz="200" b="1" dirty="0">
                    <a:solidFill>
                      <a:srgbClr val="4D4D4D"/>
                    </a:solidFill>
                    <a:latin typeface="Candara" panose="020E0502030303020204" pitchFamily="34" charset="0"/>
                  </a:endParaRPr>
                </a:p>
                <a:p>
                  <a:pPr algn="ctr"/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Utilizando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Power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BI, los datos cargados se transforman en visualizaciones interactivas, como gráficos de barras, líneas, o mapas, para facilitar la interpretación y análisis de la información. Estas visualizaciones proporcionan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insights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clave y se integran en un </a:t>
                  </a:r>
                  <a:r>
                    <a:rPr lang="es-MX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dashboard</a:t>
                  </a:r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 de fácil acceso.</a:t>
                  </a:r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</p:grp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96BEBC3C-8EAE-C872-8872-DE1B5478D116}"/>
              </a:ext>
            </a:extLst>
          </p:cNvPr>
          <p:cNvSpPr/>
          <p:nvPr/>
        </p:nvSpPr>
        <p:spPr>
          <a:xfrm>
            <a:off x="0" y="6723050"/>
            <a:ext cx="12192000" cy="1488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1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21"/>
      </a:accent2>
      <a:accent3>
        <a:srgbClr val="FD9E01"/>
      </a:accent3>
      <a:accent4>
        <a:srgbClr val="94BA46"/>
      </a:accent4>
      <a:accent5>
        <a:srgbClr val="00B09B"/>
      </a:accent5>
      <a:accent6>
        <a:srgbClr val="0178B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925</Words>
  <Application>Microsoft Office PowerPoint</Application>
  <PresentationFormat>Panorámica</PresentationFormat>
  <Paragraphs>76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Candara</vt:lpstr>
      <vt:lpstr>Georgia</vt:lpstr>
      <vt:lpstr>Georgia Pro Cond</vt:lpstr>
      <vt:lpstr>Georgia Pro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Alberto Sánchez</cp:lastModifiedBy>
  <cp:revision>4</cp:revision>
  <dcterms:created xsi:type="dcterms:W3CDTF">2021-10-29T10:50:34Z</dcterms:created>
  <dcterms:modified xsi:type="dcterms:W3CDTF">2025-01-06T21:24:51Z</dcterms:modified>
</cp:coreProperties>
</file>