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Bebas Neue Regular" pitchFamily="2" charset="77"/>
      <p:regular r:id="rId9"/>
    </p:embeddedFont>
    <p:embeddedFont>
      <p:font typeface="Canva Sans" panose="020B0503030501040103" pitchFamily="34" charset="0"/>
      <p:regular r:id="rId10"/>
    </p:embeddedFont>
    <p:embeddedFont>
      <p:font typeface="Inter" panose="020B0502030000000004" pitchFamily="34" charset="0"/>
      <p:regular r:id="rId11"/>
    </p:embeddedFont>
    <p:embeddedFont>
      <p:font typeface="Muli Bold" pitchFamily="2" charset="77"/>
      <p:regular r:id="rId12"/>
      <p:bold r:id="rId13"/>
    </p:embeddedFont>
    <p:embeddedFont>
      <p:font typeface="Muli Heavy" pitchFamily="2" charset="77"/>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589" autoAdjust="0"/>
  </p:normalViewPr>
  <p:slideViewPr>
    <p:cSldViewPr>
      <p:cViewPr varScale="1">
        <p:scale>
          <a:sx n="80" d="100"/>
          <a:sy n="80" d="100"/>
        </p:scale>
        <p:origin x="46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2C557-53E9-FA4E-BC2E-9449BF92829A}" type="datetimeFigureOut">
              <a:rPr lang="en-US" smtClean="0"/>
              <a:t>11/12/24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A220F-F2D5-8544-B1C4-14BC892BE162}" type="slidenum">
              <a:rPr lang="en-US" smtClean="0"/>
              <a:t>‹#›</a:t>
            </a:fld>
            <a:endParaRPr lang="en-US"/>
          </a:p>
        </p:txBody>
      </p:sp>
    </p:spTree>
    <p:extLst>
      <p:ext uri="{BB962C8B-B14F-4D97-AF65-F5344CB8AC3E}">
        <p14:creationId xmlns:p14="http://schemas.microsoft.com/office/powerpoint/2010/main" val="360556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8A220F-F2D5-8544-B1C4-14BC892BE162}" type="slidenum">
              <a:rPr lang="en-US" smtClean="0"/>
              <a:t>1</a:t>
            </a:fld>
            <a:endParaRPr lang="en-US"/>
          </a:p>
        </p:txBody>
      </p:sp>
    </p:spTree>
    <p:extLst>
      <p:ext uri="{BB962C8B-B14F-4D97-AF65-F5344CB8AC3E}">
        <p14:creationId xmlns:p14="http://schemas.microsoft.com/office/powerpoint/2010/main" val="245138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090F"/>
        </a:solidFill>
        <a:effectLst/>
      </p:bgPr>
    </p:bg>
    <p:spTree>
      <p:nvGrpSpPr>
        <p:cNvPr id="1" name=""/>
        <p:cNvGrpSpPr/>
        <p:nvPr/>
      </p:nvGrpSpPr>
      <p:grpSpPr>
        <a:xfrm>
          <a:off x="0" y="0"/>
          <a:ext cx="0" cy="0"/>
          <a:chOff x="0" y="0"/>
          <a:chExt cx="0" cy="0"/>
        </a:xfrm>
      </p:grpSpPr>
      <p:grpSp>
        <p:nvGrpSpPr>
          <p:cNvPr id="2" name="Group 2"/>
          <p:cNvGrpSpPr/>
          <p:nvPr/>
        </p:nvGrpSpPr>
        <p:grpSpPr>
          <a:xfrm>
            <a:off x="16580031" y="9351544"/>
            <a:ext cx="740300" cy="70556"/>
            <a:chOff x="0" y="0"/>
            <a:chExt cx="987066" cy="94074"/>
          </a:xfrm>
        </p:grpSpPr>
        <p:grpSp>
          <p:nvGrpSpPr>
            <p:cNvPr id="3" name="Group 3"/>
            <p:cNvGrpSpPr/>
            <p:nvPr/>
          </p:nvGrpSpPr>
          <p:grpSpPr>
            <a:xfrm>
              <a:off x="0" y="0"/>
              <a:ext cx="94074" cy="94074"/>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nvGrpSpPr>
            <p:cNvPr id="5" name="Group 5"/>
            <p:cNvGrpSpPr/>
            <p:nvPr/>
          </p:nvGrpSpPr>
          <p:grpSpPr>
            <a:xfrm>
              <a:off x="225778" y="0"/>
              <a:ext cx="94074" cy="94074"/>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nvGrpSpPr>
            <p:cNvPr id="7" name="Group 7"/>
            <p:cNvGrpSpPr/>
            <p:nvPr/>
          </p:nvGrpSpPr>
          <p:grpSpPr>
            <a:xfrm>
              <a:off x="447638" y="0"/>
              <a:ext cx="94074" cy="94074"/>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nvGrpSpPr>
            <p:cNvPr id="9" name="Group 9"/>
            <p:cNvGrpSpPr/>
            <p:nvPr/>
          </p:nvGrpSpPr>
          <p:grpSpPr>
            <a:xfrm>
              <a:off x="670311" y="0"/>
              <a:ext cx="94074" cy="94074"/>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nvGrpSpPr>
            <p:cNvPr id="11" name="Group 11"/>
            <p:cNvGrpSpPr/>
            <p:nvPr/>
          </p:nvGrpSpPr>
          <p:grpSpPr>
            <a:xfrm>
              <a:off x="892992" y="0"/>
              <a:ext cx="94074" cy="94074"/>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sp>
        <p:nvSpPr>
          <p:cNvPr id="13" name="Freeform 13"/>
          <p:cNvSpPr/>
          <p:nvPr/>
        </p:nvSpPr>
        <p:spPr>
          <a:xfrm>
            <a:off x="0" y="0"/>
            <a:ext cx="16285488" cy="10287000"/>
          </a:xfrm>
          <a:custGeom>
            <a:avLst/>
            <a:gdLst/>
            <a:ahLst/>
            <a:cxnLst/>
            <a:rect l="l" t="t" r="r" b="b"/>
            <a:pathLst>
              <a:path w="16285488" h="10287000">
                <a:moveTo>
                  <a:pt x="0" y="0"/>
                </a:moveTo>
                <a:lnTo>
                  <a:pt x="16285488" y="0"/>
                </a:lnTo>
                <a:lnTo>
                  <a:pt x="16285488" y="10287000"/>
                </a:lnTo>
                <a:lnTo>
                  <a:pt x="0" y="10287000"/>
                </a:lnTo>
                <a:lnTo>
                  <a:pt x="0" y="0"/>
                </a:lnTo>
                <a:close/>
              </a:path>
            </a:pathLst>
          </a:custGeom>
          <a:blipFill>
            <a:blip r:embed="rId3"/>
            <a:stretch>
              <a:fillRect t="-32" b="-32"/>
            </a:stretch>
          </a:blipFill>
        </p:spPr>
        <p:txBody>
          <a:bodyPr/>
          <a:lstStyle/>
          <a:p>
            <a:endParaRPr lang="en-US"/>
          </a:p>
        </p:txBody>
      </p:sp>
      <p:sp>
        <p:nvSpPr>
          <p:cNvPr id="14" name="TextBox 14"/>
          <p:cNvSpPr txBox="1"/>
          <p:nvPr/>
        </p:nvSpPr>
        <p:spPr>
          <a:xfrm>
            <a:off x="3574360" y="3188648"/>
            <a:ext cx="11139280" cy="2894965"/>
          </a:xfrm>
          <a:prstGeom prst="rect">
            <a:avLst/>
          </a:prstGeom>
        </p:spPr>
        <p:txBody>
          <a:bodyPr lIns="0" tIns="0" rIns="0" bIns="0" rtlCol="0" anchor="t">
            <a:spAutoFit/>
          </a:bodyPr>
          <a:lstStyle/>
          <a:p>
            <a:pPr algn="ctr">
              <a:lnSpc>
                <a:spcPts val="23660"/>
              </a:lnSpc>
            </a:pPr>
            <a:r>
              <a:rPr lang="en-US" sz="16900" b="1" spc="777" dirty="0">
                <a:solidFill>
                  <a:srgbClr val="FFFFFF"/>
                </a:solidFill>
                <a:latin typeface="Muli Heavy"/>
                <a:ea typeface="Muli Heavy"/>
                <a:cs typeface="Muli Heavy"/>
                <a:sym typeface="Muli Heavy"/>
              </a:rPr>
              <a:t>RECIPE</a:t>
            </a:r>
          </a:p>
        </p:txBody>
      </p:sp>
      <p:sp>
        <p:nvSpPr>
          <p:cNvPr id="15" name="TextBox 15"/>
          <p:cNvSpPr txBox="1"/>
          <p:nvPr/>
        </p:nvSpPr>
        <p:spPr>
          <a:xfrm>
            <a:off x="7101730" y="6083613"/>
            <a:ext cx="4084540" cy="606425"/>
          </a:xfrm>
          <a:prstGeom prst="rect">
            <a:avLst/>
          </a:prstGeom>
        </p:spPr>
        <p:txBody>
          <a:bodyPr lIns="0" tIns="0" rIns="0" bIns="0" rtlCol="0" anchor="t">
            <a:spAutoFit/>
          </a:bodyPr>
          <a:lstStyle/>
          <a:p>
            <a:pPr algn="ctr">
              <a:lnSpc>
                <a:spcPts val="4900"/>
              </a:lnSpc>
            </a:pPr>
            <a:r>
              <a:rPr lang="en-US" sz="3500" spc="532">
                <a:solidFill>
                  <a:srgbClr val="FFFFFF"/>
                </a:solidFill>
                <a:latin typeface="Inter"/>
                <a:ea typeface="Inter"/>
                <a:cs typeface="Inter"/>
                <a:sym typeface="Inter"/>
              </a:rPr>
              <a:t>MANAGER</a:t>
            </a:r>
          </a:p>
        </p:txBody>
      </p:sp>
      <p:sp>
        <p:nvSpPr>
          <p:cNvPr id="16" name="TextBox 16"/>
          <p:cNvSpPr txBox="1"/>
          <p:nvPr/>
        </p:nvSpPr>
        <p:spPr>
          <a:xfrm>
            <a:off x="5338045" y="8962289"/>
            <a:ext cx="7611910" cy="398780"/>
          </a:xfrm>
          <a:prstGeom prst="rect">
            <a:avLst/>
          </a:prstGeom>
        </p:spPr>
        <p:txBody>
          <a:bodyPr lIns="0" tIns="0" rIns="0" bIns="0" rtlCol="0" anchor="t">
            <a:spAutoFit/>
          </a:bodyPr>
          <a:lstStyle/>
          <a:p>
            <a:pPr algn="ctr">
              <a:lnSpc>
                <a:spcPts val="3219"/>
              </a:lnSpc>
            </a:pPr>
            <a:r>
              <a:rPr lang="en-US" sz="2299" spc="459">
                <a:solidFill>
                  <a:srgbClr val="FFFFFF"/>
                </a:solidFill>
                <a:latin typeface="Bebas Neue Regular"/>
                <a:ea typeface="Bebas Neue Regular"/>
                <a:cs typeface="Bebas Neue Regular"/>
                <a:sym typeface="Bebas Neue"/>
              </a:rPr>
              <a:t>ALBERT SHIH &amp; VANSH VENUGOPAL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7" r="-37"/>
            </a:stretch>
          </a:blipFill>
        </p:spPr>
        <p:txBody>
          <a:bodyPr/>
          <a:lstStyle/>
          <a:p>
            <a:endParaRPr lang="en-US"/>
          </a:p>
        </p:txBody>
      </p:sp>
      <p:sp>
        <p:nvSpPr>
          <p:cNvPr id="3" name="Freeform 3"/>
          <p:cNvSpPr/>
          <p:nvPr/>
        </p:nvSpPr>
        <p:spPr>
          <a:xfrm>
            <a:off x="0" y="0"/>
            <a:ext cx="7445216" cy="10287000"/>
          </a:xfrm>
          <a:custGeom>
            <a:avLst/>
            <a:gdLst/>
            <a:ahLst/>
            <a:cxnLst/>
            <a:rect l="l" t="t" r="r" b="b"/>
            <a:pathLst>
              <a:path w="7445216" h="10287000">
                <a:moveTo>
                  <a:pt x="0" y="0"/>
                </a:moveTo>
                <a:lnTo>
                  <a:pt x="7445216" y="0"/>
                </a:lnTo>
                <a:lnTo>
                  <a:pt x="7445216" y="10287000"/>
                </a:lnTo>
                <a:lnTo>
                  <a:pt x="0" y="10287000"/>
                </a:lnTo>
                <a:lnTo>
                  <a:pt x="0" y="0"/>
                </a:lnTo>
                <a:close/>
              </a:path>
            </a:pathLst>
          </a:custGeom>
          <a:blipFill>
            <a:blip r:embed="rId3"/>
            <a:stretch>
              <a:fillRect/>
            </a:stretch>
          </a:blipFill>
        </p:spPr>
        <p:txBody>
          <a:bodyPr/>
          <a:lstStyle/>
          <a:p>
            <a:endParaRPr lang="en-US"/>
          </a:p>
        </p:txBody>
      </p:sp>
      <p:sp>
        <p:nvSpPr>
          <p:cNvPr id="4" name="AutoShape 4"/>
          <p:cNvSpPr/>
          <p:nvPr/>
        </p:nvSpPr>
        <p:spPr>
          <a:xfrm flipH="1">
            <a:off x="1359261" y="5129212"/>
            <a:ext cx="1169612" cy="0"/>
          </a:xfrm>
          <a:prstGeom prst="line">
            <a:avLst/>
          </a:prstGeom>
          <a:ln w="28575" cap="flat">
            <a:solidFill>
              <a:srgbClr val="F27100"/>
            </a:solidFill>
            <a:prstDash val="solid"/>
            <a:headEnd type="none" w="sm" len="sm"/>
            <a:tailEnd type="none" w="sm" len="sm"/>
          </a:ln>
        </p:spPr>
        <p:txBody>
          <a:bodyPr/>
          <a:lstStyle/>
          <a:p>
            <a:endParaRPr lang="en-US"/>
          </a:p>
        </p:txBody>
      </p:sp>
      <p:sp>
        <p:nvSpPr>
          <p:cNvPr id="5" name="TextBox 5"/>
          <p:cNvSpPr txBox="1"/>
          <p:nvPr/>
        </p:nvSpPr>
        <p:spPr>
          <a:xfrm>
            <a:off x="1359261" y="2988564"/>
            <a:ext cx="5637025" cy="1735836"/>
          </a:xfrm>
          <a:prstGeom prst="rect">
            <a:avLst/>
          </a:prstGeom>
        </p:spPr>
        <p:txBody>
          <a:bodyPr lIns="0" tIns="0" rIns="0" bIns="0" rtlCol="0" anchor="t">
            <a:spAutoFit/>
          </a:bodyPr>
          <a:lstStyle/>
          <a:p>
            <a:pPr algn="l">
              <a:lnSpc>
                <a:spcPts val="6912"/>
              </a:lnSpc>
            </a:pPr>
            <a:r>
              <a:rPr lang="en-US" sz="5400" b="1" spc="577">
                <a:solidFill>
                  <a:srgbClr val="FFFFFF"/>
                </a:solidFill>
                <a:latin typeface="Muli Heavy"/>
                <a:ea typeface="Muli Heavy"/>
                <a:cs typeface="Muli Heavy"/>
                <a:sym typeface="Muli Heavy"/>
              </a:rPr>
              <a:t>PROJECT</a:t>
            </a:r>
          </a:p>
          <a:p>
            <a:pPr algn="l">
              <a:lnSpc>
                <a:spcPts val="6912"/>
              </a:lnSpc>
            </a:pPr>
            <a:r>
              <a:rPr lang="en-US" sz="5400" b="1" spc="577">
                <a:solidFill>
                  <a:srgbClr val="FFFFFF"/>
                </a:solidFill>
                <a:latin typeface="Muli Heavy"/>
                <a:ea typeface="Muli Heavy"/>
                <a:cs typeface="Muli Heavy"/>
                <a:sym typeface="Muli Heavy"/>
              </a:rPr>
              <a:t>SYNOPSIS</a:t>
            </a:r>
          </a:p>
        </p:txBody>
      </p:sp>
      <p:sp>
        <p:nvSpPr>
          <p:cNvPr id="6" name="TextBox 6"/>
          <p:cNvSpPr txBox="1"/>
          <p:nvPr/>
        </p:nvSpPr>
        <p:spPr>
          <a:xfrm>
            <a:off x="1359261" y="5546094"/>
            <a:ext cx="5637025" cy="2236470"/>
          </a:xfrm>
          <a:prstGeom prst="rect">
            <a:avLst/>
          </a:prstGeom>
        </p:spPr>
        <p:txBody>
          <a:bodyPr lIns="0" tIns="0" rIns="0" bIns="0" rtlCol="0" anchor="t">
            <a:spAutoFit/>
          </a:bodyPr>
          <a:lstStyle/>
          <a:p>
            <a:pPr algn="l">
              <a:lnSpc>
                <a:spcPts val="3540"/>
              </a:lnSpc>
            </a:pPr>
            <a:r>
              <a:rPr lang="en-US" sz="3000" spc="264">
                <a:solidFill>
                  <a:srgbClr val="FFFFFF"/>
                </a:solidFill>
                <a:latin typeface="Inter"/>
                <a:ea typeface="Inter"/>
                <a:cs typeface="Inter"/>
                <a:sym typeface="Inter"/>
              </a:rPr>
              <a:t>The Recipe Manager organizational application is designed to help users organize and manage recipes.</a:t>
            </a:r>
          </a:p>
        </p:txBody>
      </p:sp>
      <p:sp>
        <p:nvSpPr>
          <p:cNvPr id="7" name="TextBox 7"/>
          <p:cNvSpPr txBox="1"/>
          <p:nvPr/>
        </p:nvSpPr>
        <p:spPr>
          <a:xfrm>
            <a:off x="8205448" y="4022725"/>
            <a:ext cx="9574470" cy="2184399"/>
          </a:xfrm>
          <a:prstGeom prst="rect">
            <a:avLst/>
          </a:prstGeom>
        </p:spPr>
        <p:txBody>
          <a:bodyPr lIns="0" tIns="0" rIns="0" bIns="0" rtlCol="0" anchor="t">
            <a:spAutoFit/>
          </a:bodyPr>
          <a:lstStyle/>
          <a:p>
            <a:pPr algn="l">
              <a:lnSpc>
                <a:spcPts val="3500"/>
              </a:lnSpc>
            </a:pPr>
            <a:r>
              <a:rPr lang="en-US" sz="2500">
                <a:solidFill>
                  <a:srgbClr val="FFFFFF"/>
                </a:solidFill>
                <a:latin typeface="Canva Sans"/>
                <a:ea typeface="Canva Sans"/>
                <a:cs typeface="Canva Sans"/>
                <a:sym typeface="Canva Sans"/>
              </a:rPr>
              <a:t>Recipes can be categorized by meal types, and users can generate shopping lists based on selected recipes. Additionally, we plan to allow users to filter recipes by ingredients or meal types and provides statistics on the most frequently used ingredients or meal 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7" r="-37"/>
            </a:stretch>
          </a:blipFill>
        </p:spPr>
        <p:txBody>
          <a:bodyPr/>
          <a:lstStyle/>
          <a:p>
            <a:endParaRPr lang="en-US"/>
          </a:p>
        </p:txBody>
      </p:sp>
      <p:sp>
        <p:nvSpPr>
          <p:cNvPr id="3" name="Freeform 3"/>
          <p:cNvSpPr/>
          <p:nvPr/>
        </p:nvSpPr>
        <p:spPr>
          <a:xfrm>
            <a:off x="0" y="0"/>
            <a:ext cx="5210450" cy="10287000"/>
          </a:xfrm>
          <a:custGeom>
            <a:avLst/>
            <a:gdLst/>
            <a:ahLst/>
            <a:cxnLst/>
            <a:rect l="l" t="t" r="r" b="b"/>
            <a:pathLst>
              <a:path w="5210450" h="10287000">
                <a:moveTo>
                  <a:pt x="0" y="0"/>
                </a:moveTo>
                <a:lnTo>
                  <a:pt x="5210450" y="0"/>
                </a:lnTo>
                <a:lnTo>
                  <a:pt x="5210450" y="10287000"/>
                </a:lnTo>
                <a:lnTo>
                  <a:pt x="0" y="10287000"/>
                </a:lnTo>
                <a:lnTo>
                  <a:pt x="0" y="0"/>
                </a:lnTo>
                <a:close/>
              </a:path>
            </a:pathLst>
          </a:custGeom>
          <a:blipFill>
            <a:blip r:embed="rId3"/>
            <a:stretch>
              <a:fillRect r="-42890"/>
            </a:stretch>
          </a:blipFill>
        </p:spPr>
        <p:txBody>
          <a:bodyPr/>
          <a:lstStyle/>
          <a:p>
            <a:endParaRPr lang="en-US"/>
          </a:p>
        </p:txBody>
      </p:sp>
      <p:sp>
        <p:nvSpPr>
          <p:cNvPr id="4" name="AutoShape 4"/>
          <p:cNvSpPr/>
          <p:nvPr/>
        </p:nvSpPr>
        <p:spPr>
          <a:xfrm flipH="1">
            <a:off x="844910" y="6075679"/>
            <a:ext cx="1169612" cy="0"/>
          </a:xfrm>
          <a:prstGeom prst="line">
            <a:avLst/>
          </a:prstGeom>
          <a:ln w="28575" cap="flat">
            <a:solidFill>
              <a:srgbClr val="F27100"/>
            </a:solidFill>
            <a:prstDash val="solid"/>
            <a:headEnd type="none" w="sm" len="sm"/>
            <a:tailEnd type="none" w="sm" len="sm"/>
          </a:ln>
        </p:spPr>
        <p:txBody>
          <a:bodyPr/>
          <a:lstStyle/>
          <a:p>
            <a:endParaRPr lang="en-US"/>
          </a:p>
        </p:txBody>
      </p:sp>
      <p:sp>
        <p:nvSpPr>
          <p:cNvPr id="5" name="Freeform 5"/>
          <p:cNvSpPr/>
          <p:nvPr/>
        </p:nvSpPr>
        <p:spPr>
          <a:xfrm>
            <a:off x="5778325" y="1290775"/>
            <a:ext cx="11921067" cy="8180832"/>
          </a:xfrm>
          <a:custGeom>
            <a:avLst/>
            <a:gdLst/>
            <a:ahLst/>
            <a:cxnLst/>
            <a:rect l="l" t="t" r="r" b="b"/>
            <a:pathLst>
              <a:path w="11921067" h="8180832">
                <a:moveTo>
                  <a:pt x="0" y="0"/>
                </a:moveTo>
                <a:lnTo>
                  <a:pt x="11921067" y="0"/>
                </a:lnTo>
                <a:lnTo>
                  <a:pt x="11921067" y="8180832"/>
                </a:lnTo>
                <a:lnTo>
                  <a:pt x="0" y="8180832"/>
                </a:lnTo>
                <a:lnTo>
                  <a:pt x="0" y="0"/>
                </a:lnTo>
                <a:close/>
              </a:path>
            </a:pathLst>
          </a:custGeom>
          <a:blipFill>
            <a:blip r:embed="rId4"/>
            <a:stretch>
              <a:fillRect/>
            </a:stretch>
          </a:blipFill>
        </p:spPr>
        <p:txBody>
          <a:bodyPr/>
          <a:lstStyle/>
          <a:p>
            <a:endParaRPr lang="en-US"/>
          </a:p>
        </p:txBody>
      </p:sp>
      <p:sp>
        <p:nvSpPr>
          <p:cNvPr id="6" name="TextBox 6"/>
          <p:cNvSpPr txBox="1"/>
          <p:nvPr/>
        </p:nvSpPr>
        <p:spPr>
          <a:xfrm>
            <a:off x="844910" y="4077248"/>
            <a:ext cx="5637025" cy="1735836"/>
          </a:xfrm>
          <a:prstGeom prst="rect">
            <a:avLst/>
          </a:prstGeom>
        </p:spPr>
        <p:txBody>
          <a:bodyPr lIns="0" tIns="0" rIns="0" bIns="0" rtlCol="0" anchor="t">
            <a:spAutoFit/>
          </a:bodyPr>
          <a:lstStyle/>
          <a:p>
            <a:pPr algn="l">
              <a:lnSpc>
                <a:spcPts val="6912"/>
              </a:lnSpc>
            </a:pPr>
            <a:r>
              <a:rPr lang="en-US" sz="5400" b="1" spc="577">
                <a:solidFill>
                  <a:srgbClr val="FFFFFF"/>
                </a:solidFill>
                <a:latin typeface="Muli Bold"/>
                <a:ea typeface="Muli Bold"/>
                <a:cs typeface="Muli Bold"/>
                <a:sym typeface="Muli Bold"/>
              </a:rPr>
              <a:t>UML DIAGRAM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7" r="-37"/>
            </a:stretch>
          </a:blipFill>
        </p:spPr>
        <p:txBody>
          <a:bodyPr/>
          <a:lstStyle/>
          <a:p>
            <a:endParaRPr lang="en-US"/>
          </a:p>
        </p:txBody>
      </p:sp>
      <p:sp>
        <p:nvSpPr>
          <p:cNvPr id="3" name="Freeform 3"/>
          <p:cNvSpPr/>
          <p:nvPr/>
        </p:nvSpPr>
        <p:spPr>
          <a:xfrm>
            <a:off x="0" y="0"/>
            <a:ext cx="5210450" cy="10287000"/>
          </a:xfrm>
          <a:custGeom>
            <a:avLst/>
            <a:gdLst/>
            <a:ahLst/>
            <a:cxnLst/>
            <a:rect l="l" t="t" r="r" b="b"/>
            <a:pathLst>
              <a:path w="5210450" h="10287000">
                <a:moveTo>
                  <a:pt x="0" y="0"/>
                </a:moveTo>
                <a:lnTo>
                  <a:pt x="5210450" y="0"/>
                </a:lnTo>
                <a:lnTo>
                  <a:pt x="5210450" y="10287000"/>
                </a:lnTo>
                <a:lnTo>
                  <a:pt x="0" y="10287000"/>
                </a:lnTo>
                <a:lnTo>
                  <a:pt x="0" y="0"/>
                </a:lnTo>
                <a:close/>
              </a:path>
            </a:pathLst>
          </a:custGeom>
          <a:blipFill>
            <a:blip r:embed="rId3"/>
            <a:stretch>
              <a:fillRect r="-42890"/>
            </a:stretch>
          </a:blipFill>
        </p:spPr>
        <p:txBody>
          <a:bodyPr/>
          <a:lstStyle/>
          <a:p>
            <a:endParaRPr lang="en-US"/>
          </a:p>
        </p:txBody>
      </p:sp>
      <p:sp>
        <p:nvSpPr>
          <p:cNvPr id="4" name="AutoShape 4"/>
          <p:cNvSpPr/>
          <p:nvPr/>
        </p:nvSpPr>
        <p:spPr>
          <a:xfrm flipH="1">
            <a:off x="844910" y="6075679"/>
            <a:ext cx="1169612" cy="0"/>
          </a:xfrm>
          <a:prstGeom prst="line">
            <a:avLst/>
          </a:prstGeom>
          <a:ln w="28575" cap="flat">
            <a:solidFill>
              <a:srgbClr val="F27100"/>
            </a:solidFill>
            <a:prstDash val="solid"/>
            <a:headEnd type="none" w="sm" len="sm"/>
            <a:tailEnd type="none" w="sm" len="sm"/>
          </a:ln>
        </p:spPr>
        <p:txBody>
          <a:bodyPr/>
          <a:lstStyle/>
          <a:p>
            <a:endParaRPr lang="en-US"/>
          </a:p>
        </p:txBody>
      </p:sp>
      <p:sp>
        <p:nvSpPr>
          <p:cNvPr id="6" name="TextBox 6"/>
          <p:cNvSpPr txBox="1"/>
          <p:nvPr/>
        </p:nvSpPr>
        <p:spPr>
          <a:xfrm>
            <a:off x="844910" y="4077248"/>
            <a:ext cx="5637025" cy="1735836"/>
          </a:xfrm>
          <a:prstGeom prst="rect">
            <a:avLst/>
          </a:prstGeom>
        </p:spPr>
        <p:txBody>
          <a:bodyPr lIns="0" tIns="0" rIns="0" bIns="0" rtlCol="0" anchor="t">
            <a:spAutoFit/>
          </a:bodyPr>
          <a:lstStyle/>
          <a:p>
            <a:pPr algn="l">
              <a:lnSpc>
                <a:spcPts val="6912"/>
              </a:lnSpc>
            </a:pPr>
            <a:r>
              <a:rPr lang="en-US" sz="5400" b="1" spc="577">
                <a:solidFill>
                  <a:srgbClr val="FFFFFF"/>
                </a:solidFill>
                <a:latin typeface="Muli Bold"/>
                <a:ea typeface="Muli Bold"/>
                <a:cs typeface="Muli Bold"/>
                <a:sym typeface="Muli Bold"/>
              </a:rPr>
              <a:t>ER</a:t>
            </a:r>
          </a:p>
          <a:p>
            <a:pPr algn="l">
              <a:lnSpc>
                <a:spcPts val="6912"/>
              </a:lnSpc>
            </a:pPr>
            <a:r>
              <a:rPr lang="en-US" sz="5400" b="1" spc="577">
                <a:solidFill>
                  <a:srgbClr val="FFFFFF"/>
                </a:solidFill>
                <a:latin typeface="Muli Bold"/>
                <a:ea typeface="Muli Bold"/>
                <a:cs typeface="Muli Bold"/>
                <a:sym typeface="Muli Bold"/>
              </a:rPr>
              <a:t>DIAGRAM</a:t>
            </a:r>
          </a:p>
        </p:txBody>
      </p:sp>
      <p:pic>
        <p:nvPicPr>
          <p:cNvPr id="8" name="Picture 7" descr="A screenshot of a computer&#10;&#10;Description automatically generated">
            <a:extLst>
              <a:ext uri="{FF2B5EF4-FFF2-40B4-BE49-F238E27FC236}">
                <a16:creationId xmlns:a16="http://schemas.microsoft.com/office/drawing/2014/main" id="{83F352D6-1828-4283-3A65-97C1B3B38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247262"/>
            <a:ext cx="10220050" cy="97924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7" r="-37"/>
            </a:stretch>
          </a:blipFill>
        </p:spPr>
        <p:txBody>
          <a:bodyPr/>
          <a:lstStyle/>
          <a:p>
            <a:endParaRPr lang="en-US"/>
          </a:p>
        </p:txBody>
      </p:sp>
      <p:sp>
        <p:nvSpPr>
          <p:cNvPr id="3" name="Freeform 3"/>
          <p:cNvSpPr/>
          <p:nvPr/>
        </p:nvSpPr>
        <p:spPr>
          <a:xfrm>
            <a:off x="0" y="0"/>
            <a:ext cx="6842184" cy="10287000"/>
          </a:xfrm>
          <a:custGeom>
            <a:avLst/>
            <a:gdLst/>
            <a:ahLst/>
            <a:cxnLst/>
            <a:rect l="l" t="t" r="r" b="b"/>
            <a:pathLst>
              <a:path w="6842184" h="10287000">
                <a:moveTo>
                  <a:pt x="0" y="0"/>
                </a:moveTo>
                <a:lnTo>
                  <a:pt x="6842184" y="0"/>
                </a:lnTo>
                <a:lnTo>
                  <a:pt x="6842184" y="10287000"/>
                </a:lnTo>
                <a:lnTo>
                  <a:pt x="0" y="10287000"/>
                </a:lnTo>
                <a:lnTo>
                  <a:pt x="0" y="0"/>
                </a:lnTo>
                <a:close/>
              </a:path>
            </a:pathLst>
          </a:custGeom>
          <a:blipFill>
            <a:blip r:embed="rId3"/>
            <a:stretch>
              <a:fillRect r="-8813"/>
            </a:stretch>
          </a:blipFill>
        </p:spPr>
        <p:txBody>
          <a:bodyPr/>
          <a:lstStyle/>
          <a:p>
            <a:endParaRPr lang="en-US"/>
          </a:p>
        </p:txBody>
      </p:sp>
      <p:sp>
        <p:nvSpPr>
          <p:cNvPr id="4" name="AutoShape 4"/>
          <p:cNvSpPr/>
          <p:nvPr/>
        </p:nvSpPr>
        <p:spPr>
          <a:xfrm flipH="1">
            <a:off x="844910" y="6075679"/>
            <a:ext cx="1169612" cy="0"/>
          </a:xfrm>
          <a:prstGeom prst="line">
            <a:avLst/>
          </a:prstGeom>
          <a:ln w="28575" cap="flat">
            <a:solidFill>
              <a:srgbClr val="F27100"/>
            </a:solidFill>
            <a:prstDash val="solid"/>
            <a:headEnd type="none" w="sm" len="sm"/>
            <a:tailEnd type="none" w="sm" len="sm"/>
          </a:ln>
        </p:spPr>
        <p:txBody>
          <a:bodyPr/>
          <a:lstStyle/>
          <a:p>
            <a:endParaRPr lang="en-US"/>
          </a:p>
        </p:txBody>
      </p:sp>
      <p:sp>
        <p:nvSpPr>
          <p:cNvPr id="5" name="TextBox 5"/>
          <p:cNvSpPr txBox="1"/>
          <p:nvPr/>
        </p:nvSpPr>
        <p:spPr>
          <a:xfrm>
            <a:off x="844910" y="4077248"/>
            <a:ext cx="5637025" cy="1735836"/>
          </a:xfrm>
          <a:prstGeom prst="rect">
            <a:avLst/>
          </a:prstGeom>
        </p:spPr>
        <p:txBody>
          <a:bodyPr lIns="0" tIns="0" rIns="0" bIns="0" rtlCol="0" anchor="t">
            <a:spAutoFit/>
          </a:bodyPr>
          <a:lstStyle/>
          <a:p>
            <a:pPr algn="l">
              <a:lnSpc>
                <a:spcPts val="6912"/>
              </a:lnSpc>
            </a:pPr>
            <a:r>
              <a:rPr lang="en-US" sz="5400" b="1" spc="577">
                <a:solidFill>
                  <a:srgbClr val="FFFFFF"/>
                </a:solidFill>
                <a:latin typeface="Muli Bold"/>
                <a:ea typeface="Muli Bold"/>
                <a:cs typeface="Muli Bold"/>
                <a:sym typeface="Muli Bold"/>
              </a:rPr>
              <a:t>RELATIONAL SCHEMA</a:t>
            </a:r>
          </a:p>
        </p:txBody>
      </p:sp>
      <p:sp>
        <p:nvSpPr>
          <p:cNvPr id="6" name="TextBox 6"/>
          <p:cNvSpPr txBox="1"/>
          <p:nvPr/>
        </p:nvSpPr>
        <p:spPr>
          <a:xfrm>
            <a:off x="7433921" y="3660434"/>
            <a:ext cx="9825379" cy="4248150"/>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FFFFFF"/>
                </a:solidFill>
                <a:latin typeface="Canva Sans"/>
                <a:ea typeface="Canva Sans"/>
                <a:cs typeface="Canva Sans"/>
                <a:sym typeface="Canva Sans"/>
              </a:rPr>
              <a:t>User(user_id, username, email, password)</a:t>
            </a:r>
          </a:p>
          <a:p>
            <a:pPr marL="647702" lvl="1" indent="-323851" algn="l">
              <a:lnSpc>
                <a:spcPts val="4200"/>
              </a:lnSpc>
              <a:buFont typeface="Arial"/>
              <a:buChar char="•"/>
            </a:pPr>
            <a:r>
              <a:rPr lang="en-US" sz="3000">
                <a:solidFill>
                  <a:srgbClr val="FFFFFF"/>
                </a:solidFill>
                <a:latin typeface="Canva Sans"/>
                <a:ea typeface="Canva Sans"/>
                <a:cs typeface="Canva Sans"/>
                <a:sym typeface="Canva Sans"/>
              </a:rPr>
              <a:t>Category(category_id, name, description)</a:t>
            </a:r>
          </a:p>
          <a:p>
            <a:pPr marL="647702" lvl="1" indent="-323851" algn="l">
              <a:lnSpc>
                <a:spcPts val="4200"/>
              </a:lnSpc>
              <a:buFont typeface="Arial"/>
              <a:buChar char="•"/>
            </a:pPr>
            <a:r>
              <a:rPr lang="en-US" sz="3000">
                <a:solidFill>
                  <a:srgbClr val="FFFFFF"/>
                </a:solidFill>
                <a:latin typeface="Canva Sans"/>
                <a:ea typeface="Canva Sans"/>
                <a:cs typeface="Canva Sans"/>
                <a:sym typeface="Canva Sans"/>
              </a:rPr>
              <a:t>Recipe(recipe_id, name, instructions, prep_time, cook_time, servings, category_id, user_id)</a:t>
            </a:r>
          </a:p>
          <a:p>
            <a:pPr marL="647702" lvl="1" indent="-323851" algn="l">
              <a:lnSpc>
                <a:spcPts val="4200"/>
              </a:lnSpc>
              <a:buFont typeface="Arial"/>
              <a:buChar char="•"/>
            </a:pPr>
            <a:r>
              <a:rPr lang="en-US" sz="3000">
                <a:solidFill>
                  <a:srgbClr val="FFFFFF"/>
                </a:solidFill>
                <a:latin typeface="Canva Sans"/>
                <a:ea typeface="Canva Sans"/>
                <a:cs typeface="Canva Sans"/>
                <a:sym typeface="Canva Sans"/>
              </a:rPr>
              <a:t>Ingredient(ingredient_id, name, unit_of_measure)</a:t>
            </a:r>
          </a:p>
          <a:p>
            <a:pPr marL="647702" lvl="1" indent="-323851" algn="l">
              <a:lnSpc>
                <a:spcPts val="4200"/>
              </a:lnSpc>
              <a:buFont typeface="Arial"/>
              <a:buChar char="•"/>
            </a:pPr>
            <a:r>
              <a:rPr lang="en-US" sz="3000">
                <a:solidFill>
                  <a:srgbClr val="FFFFFF"/>
                </a:solidFill>
                <a:latin typeface="Canva Sans"/>
                <a:ea typeface="Canva Sans"/>
                <a:cs typeface="Canva Sans"/>
                <a:sym typeface="Canva Sans"/>
              </a:rPr>
              <a:t>MealPlan(plan_id, user_id, start_date, end_date)</a:t>
            </a:r>
          </a:p>
          <a:p>
            <a:pPr marL="647702" lvl="1" indent="-323851" algn="l">
              <a:lnSpc>
                <a:spcPts val="4200"/>
              </a:lnSpc>
              <a:buFont typeface="Arial"/>
              <a:buChar char="•"/>
            </a:pPr>
            <a:r>
              <a:rPr lang="en-US" sz="3000">
                <a:solidFill>
                  <a:srgbClr val="FFFFFF"/>
                </a:solidFill>
                <a:latin typeface="Canva Sans"/>
                <a:ea typeface="Canva Sans"/>
                <a:cs typeface="Canva Sans"/>
                <a:sym typeface="Canva Sans"/>
              </a:rPr>
              <a:t>ShoppingList(list_id, user_id, created_at)</a:t>
            </a:r>
          </a:p>
          <a:p>
            <a:pPr algn="l">
              <a:lnSpc>
                <a:spcPts val="4200"/>
              </a:lnSpc>
            </a:pPr>
            <a:endParaRPr lang="en-US" sz="3000">
              <a:solidFill>
                <a:srgbClr val="FFFFFF"/>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6090F"/>
        </a:solidFill>
        <a:effectLst/>
      </p:bgPr>
    </p:bg>
    <p:spTree>
      <p:nvGrpSpPr>
        <p:cNvPr id="1" name=""/>
        <p:cNvGrpSpPr/>
        <p:nvPr/>
      </p:nvGrpSpPr>
      <p:grpSpPr>
        <a:xfrm>
          <a:off x="0" y="0"/>
          <a:ext cx="0" cy="0"/>
          <a:chOff x="0" y="0"/>
          <a:chExt cx="0" cy="0"/>
        </a:xfrm>
      </p:grpSpPr>
      <p:sp>
        <p:nvSpPr>
          <p:cNvPr id="2" name="Freeform 2"/>
          <p:cNvSpPr/>
          <p:nvPr/>
        </p:nvSpPr>
        <p:spPr>
          <a:xfrm>
            <a:off x="0" y="0"/>
            <a:ext cx="13230868" cy="10287000"/>
          </a:xfrm>
          <a:custGeom>
            <a:avLst/>
            <a:gdLst/>
            <a:ahLst/>
            <a:cxnLst/>
            <a:rect l="l" t="t" r="r" b="b"/>
            <a:pathLst>
              <a:path w="13230868" h="10287000">
                <a:moveTo>
                  <a:pt x="0" y="0"/>
                </a:moveTo>
                <a:lnTo>
                  <a:pt x="13230868" y="0"/>
                </a:lnTo>
                <a:lnTo>
                  <a:pt x="13230868" y="10287000"/>
                </a:lnTo>
                <a:lnTo>
                  <a:pt x="0" y="10287000"/>
                </a:lnTo>
                <a:lnTo>
                  <a:pt x="0" y="0"/>
                </a:lnTo>
                <a:close/>
              </a:path>
            </a:pathLst>
          </a:custGeom>
          <a:blipFill>
            <a:blip r:embed="rId2"/>
            <a:stretch>
              <a:fillRect/>
            </a:stretch>
          </a:blipFill>
        </p:spPr>
        <p:txBody>
          <a:bodyPr/>
          <a:lstStyle/>
          <a:p>
            <a:endParaRPr lang="en-US"/>
          </a:p>
        </p:txBody>
      </p:sp>
      <p:sp>
        <p:nvSpPr>
          <p:cNvPr id="3" name="AutoShape 3"/>
          <p:cNvSpPr/>
          <p:nvPr/>
        </p:nvSpPr>
        <p:spPr>
          <a:xfrm>
            <a:off x="4515505" y="3682862"/>
            <a:ext cx="9256990" cy="0"/>
          </a:xfrm>
          <a:prstGeom prst="line">
            <a:avLst/>
          </a:prstGeom>
          <a:ln w="28575" cap="flat">
            <a:solidFill>
              <a:srgbClr val="F27100"/>
            </a:solidFill>
            <a:prstDash val="solid"/>
            <a:headEnd type="none" w="sm" len="sm"/>
            <a:tailEnd type="none" w="sm" len="sm"/>
          </a:ln>
        </p:spPr>
        <p:txBody>
          <a:bodyPr/>
          <a:lstStyle/>
          <a:p>
            <a:endParaRPr lang="en-US"/>
          </a:p>
        </p:txBody>
      </p:sp>
      <p:sp>
        <p:nvSpPr>
          <p:cNvPr id="4" name="AutoShape 4"/>
          <p:cNvSpPr/>
          <p:nvPr/>
        </p:nvSpPr>
        <p:spPr>
          <a:xfrm>
            <a:off x="4515505" y="5871653"/>
            <a:ext cx="9256990" cy="0"/>
          </a:xfrm>
          <a:prstGeom prst="line">
            <a:avLst/>
          </a:prstGeom>
          <a:ln w="28575" cap="flat">
            <a:solidFill>
              <a:srgbClr val="F27100"/>
            </a:solidFill>
            <a:prstDash val="solid"/>
            <a:headEnd type="none" w="sm" len="sm"/>
            <a:tailEnd type="none" w="sm" len="sm"/>
          </a:ln>
        </p:spPr>
        <p:txBody>
          <a:bodyPr/>
          <a:lstStyle/>
          <a:p>
            <a:endParaRPr lang="en-US"/>
          </a:p>
        </p:txBody>
      </p:sp>
      <p:sp>
        <p:nvSpPr>
          <p:cNvPr id="5" name="TextBox 5"/>
          <p:cNvSpPr txBox="1"/>
          <p:nvPr/>
        </p:nvSpPr>
        <p:spPr>
          <a:xfrm>
            <a:off x="2695943" y="3692387"/>
            <a:ext cx="12896114" cy="1932305"/>
          </a:xfrm>
          <a:prstGeom prst="rect">
            <a:avLst/>
          </a:prstGeom>
        </p:spPr>
        <p:txBody>
          <a:bodyPr lIns="0" tIns="0" rIns="0" bIns="0" rtlCol="0" anchor="t">
            <a:spAutoFit/>
          </a:bodyPr>
          <a:lstStyle/>
          <a:p>
            <a:pPr algn="ctr">
              <a:lnSpc>
                <a:spcPts val="15820"/>
              </a:lnSpc>
            </a:pPr>
            <a:r>
              <a:rPr lang="en-US" sz="11300" b="1" spc="406">
                <a:solidFill>
                  <a:srgbClr val="FFFFFF"/>
                </a:solidFill>
                <a:latin typeface="Muli Heavy"/>
                <a:ea typeface="Muli Heavy"/>
                <a:cs typeface="Muli Heavy"/>
                <a:sym typeface="Muli Heav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176</Words>
  <Application>Microsoft Macintosh PowerPoint</Application>
  <PresentationFormat>Custom</PresentationFormat>
  <Paragraphs>19</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Aptos</vt:lpstr>
      <vt:lpstr>Muli Heavy</vt:lpstr>
      <vt:lpstr>Arial</vt:lpstr>
      <vt:lpstr>Bebas Neue Regular</vt:lpstr>
      <vt:lpstr>Inter</vt:lpstr>
      <vt:lpstr>Canva Sans</vt:lpstr>
      <vt:lpstr>Calibri</vt:lpstr>
      <vt:lpstr>Muli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Gray Gradient Professional Presentation</dc:title>
  <cp:lastModifiedBy>Albert Shih</cp:lastModifiedBy>
  <cp:revision>3</cp:revision>
  <dcterms:created xsi:type="dcterms:W3CDTF">2006-08-16T00:00:00Z</dcterms:created>
  <dcterms:modified xsi:type="dcterms:W3CDTF">2024-11-12T21:36:49Z</dcterms:modified>
  <dc:identifier>DAGUJy5DGE4</dc:identifier>
</cp:coreProperties>
</file>