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968"/>
    <a:srgbClr val="FF79A1"/>
    <a:srgbClr val="FF9ED7"/>
    <a:srgbClr val="FFFFFF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40"/>
    <p:restoredTop sz="94613"/>
  </p:normalViewPr>
  <p:slideViewPr>
    <p:cSldViewPr snapToGrid="0" snapToObjects="1">
      <p:cViewPr varScale="1">
        <p:scale>
          <a:sx n="84" d="100"/>
          <a:sy n="84" d="100"/>
        </p:scale>
        <p:origin x="19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61F1-26E6-9343-8E7E-BC610521D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D91F5-601D-B640-84F4-446A8169D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BBDCC-8885-A149-8891-2563A91C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FB220-2529-CB41-90CC-6D23E9ED1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0895C-2E45-B740-A23C-9C136340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3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6D8A0-399E-E54E-A481-D728BB7F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C143C-3024-1340-A354-28748470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29ED3-3FED-674B-8DE7-A098D4B0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73F4A-2C71-C24D-A870-B1655C8A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00737-24F5-ED48-AFDC-923DE486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52A17-DEE6-5E48-B274-EF80E0F76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85C91-3D11-BA4F-8D73-D72CF3A30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0E128-EAA3-6A46-AB28-D40CC8BD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243E2-B164-7947-94F9-3BE1555C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11504-EE38-C54F-83DF-DEFDEF34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3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07EA-52CF-FC49-B7C2-E5AFDB08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51697-DF52-1540-A7C8-16CC86697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DE38F-EE4E-7F4F-B660-80C39E542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4ADFB-5C56-D44F-A222-41D199F8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A42FD-B3F8-3844-8653-DE02B287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5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22638-B24F-AC46-8271-35252491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777FA-0786-F645-A687-8C3400857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79E0C-3C00-CB44-976D-C24E9D06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FD152-63CC-6141-A45C-AB7EB263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EC9D-6475-C64A-9EF1-2FE041F4B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5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1706A-9764-E144-B8E3-3AFB9CB0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B9AED-FF58-6D48-BF13-299C00E0B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DD047-0913-9C4C-A9D3-39E536E6A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20DAE-6929-B644-AD65-19D104A1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64198-9392-144C-B8B3-9A44F908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D6FC5-FAC4-1F4E-9A74-72954A35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5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1A1F2-9BE2-C64E-BAD9-590325FBE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F0FBE-A8CD-6C4C-AB32-57FE9322A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2F668-4234-3646-95C5-293BE4408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FAEA1-A515-1E46-AC8D-272660632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4A28D-2809-744B-9F29-EA730712D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7D544B-8991-C34E-B20C-BD92FFA5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2143A3-7CF2-DC48-AF45-424B3117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7574F5-4997-A04E-93BB-00650480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9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3516-1E5C-4646-88C4-54A5CE5C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C3888-A101-9440-A12F-16C370B3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8C257-9E2D-CE4C-ACCA-6F726637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FCB24-C232-094D-A882-E708415C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1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8ADB0C-2B9D-394C-BBE5-316C45A7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528A86-53CE-9F45-A65B-2034F167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AEA4B-DD81-BB42-83F8-AD793C4B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1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B17B-82B0-D34E-A2AB-09317DDA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EC0CC-3027-A04D-9D8F-332295DF6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30ECE-3A66-ED49-8EAB-18D381447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F5A8F-5437-184D-AF61-A23E0DA2D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53854-452A-714D-8207-DFA40382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C1861-5639-7243-8BCD-B5796AA0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3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15CB-C6AE-AB48-AE1D-5039E5E6E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D210A3-FA28-4847-B565-D37D185D0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90E27-AF7D-8A4E-8C98-973FC4A54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92D9C-EB3B-B641-90DE-BDD283CA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CB8AA-A68A-914E-831B-531B8375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97F50-0448-6442-AFB8-6FB55086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7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70BBC-B7DA-984C-9AEF-3B90D5EB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1F1BA-E7C8-DE4A-A5CC-E155803B4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0A17D-E0BB-FA4C-89DE-A14F61B4F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5652-806B-124B-8213-71EEF82D2356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443C7-1B65-2F4F-B687-E564401B6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EF702-9846-174E-9DF8-EF128CFDE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3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2F3B1B-80E7-4146-9A99-E26C059D4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006" y="0"/>
            <a:ext cx="7908994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48A283-4DDC-F144-A12F-7D111F7B6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762" y="2173608"/>
            <a:ext cx="2133600" cy="1879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A93602-12FB-F04C-B934-A21D0288C714}"/>
              </a:ext>
            </a:extLst>
          </p:cNvPr>
          <p:cNvSpPr txBox="1"/>
          <p:nvPr/>
        </p:nvSpPr>
        <p:spPr>
          <a:xfrm>
            <a:off x="444750" y="4336025"/>
            <a:ext cx="3257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 </a:t>
            </a:r>
            <a:r>
              <a:rPr lang="en-US" sz="3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NameOfApp</a:t>
            </a:r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407629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EFA52A-9C2A-154D-91E4-51C6073F9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84" y="362607"/>
            <a:ext cx="6222411" cy="61141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13A4C9-7E43-B344-8DEF-F78A4FEC9ED6}"/>
              </a:ext>
            </a:extLst>
          </p:cNvPr>
          <p:cNvSpPr txBox="1"/>
          <p:nvPr/>
        </p:nvSpPr>
        <p:spPr>
          <a:xfrm>
            <a:off x="282518" y="235972"/>
            <a:ext cx="3749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Class Diagram</a:t>
            </a:r>
            <a:endParaRPr lang="en-US" sz="4000" b="1" dirty="0">
              <a:solidFill>
                <a:srgbClr val="EB4968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CF11AF-2CA6-CA49-9B28-124AECC8287C}"/>
              </a:ext>
            </a:extLst>
          </p:cNvPr>
          <p:cNvSpPr/>
          <p:nvPr/>
        </p:nvSpPr>
        <p:spPr>
          <a:xfrm>
            <a:off x="6685630" y="362607"/>
            <a:ext cx="916923" cy="1271883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CA5C9-DD9D-3544-B535-D810C75D64A4}"/>
              </a:ext>
            </a:extLst>
          </p:cNvPr>
          <p:cNvSpPr/>
          <p:nvPr/>
        </p:nvSpPr>
        <p:spPr>
          <a:xfrm>
            <a:off x="5386420" y="1909438"/>
            <a:ext cx="1178210" cy="1713843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2AC287-5866-7248-B12E-9460146D7AA0}"/>
              </a:ext>
            </a:extLst>
          </p:cNvPr>
          <p:cNvSpPr/>
          <p:nvPr/>
        </p:nvSpPr>
        <p:spPr>
          <a:xfrm>
            <a:off x="5753506" y="3771900"/>
            <a:ext cx="584350" cy="152400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B7222E-4DBE-F444-8CB0-078F15ECA106}"/>
              </a:ext>
            </a:extLst>
          </p:cNvPr>
          <p:cNvSpPr/>
          <p:nvPr/>
        </p:nvSpPr>
        <p:spPr>
          <a:xfrm>
            <a:off x="5668984" y="4050030"/>
            <a:ext cx="668872" cy="1470661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432D2A-87D7-D444-A57A-C762D6F36398}"/>
              </a:ext>
            </a:extLst>
          </p:cNvPr>
          <p:cNvSpPr/>
          <p:nvPr/>
        </p:nvSpPr>
        <p:spPr>
          <a:xfrm>
            <a:off x="8400889" y="1909438"/>
            <a:ext cx="774509" cy="103607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0F2C5B-C32E-0C4B-AAD5-03D632BB808A}"/>
              </a:ext>
            </a:extLst>
          </p:cNvPr>
          <p:cNvSpPr/>
          <p:nvPr/>
        </p:nvSpPr>
        <p:spPr>
          <a:xfrm>
            <a:off x="7901939" y="3646170"/>
            <a:ext cx="1165861" cy="1659383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317EFD-B0FD-494F-B8FD-F42125EAAA11}"/>
              </a:ext>
            </a:extLst>
          </p:cNvPr>
          <p:cNvSpPr/>
          <p:nvPr/>
        </p:nvSpPr>
        <p:spPr>
          <a:xfrm>
            <a:off x="9175398" y="3646170"/>
            <a:ext cx="1165861" cy="1659383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4B081C-7FC5-CE40-B33A-1256D9592223}"/>
              </a:ext>
            </a:extLst>
          </p:cNvPr>
          <p:cNvSpPr/>
          <p:nvPr/>
        </p:nvSpPr>
        <p:spPr>
          <a:xfrm>
            <a:off x="10631883" y="3646170"/>
            <a:ext cx="729887" cy="1659383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89F999-7B29-E648-9DFA-1137B96129FC}"/>
              </a:ext>
            </a:extLst>
          </p:cNvPr>
          <p:cNvSpPr/>
          <p:nvPr/>
        </p:nvSpPr>
        <p:spPr>
          <a:xfrm>
            <a:off x="10033233" y="5198617"/>
            <a:ext cx="654341" cy="1659383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A90348CE-A45D-7D4D-ACEF-E28EE60D7BC9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6422335" y="1187681"/>
            <a:ext cx="274948" cy="1168567"/>
          </a:xfrm>
          <a:prstGeom prst="bentConnector3">
            <a:avLst/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0F5A3AFE-3F73-C34D-BBF1-E3C139E2615B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7828644" y="949938"/>
            <a:ext cx="274948" cy="1644052"/>
          </a:xfrm>
          <a:prstGeom prst="bentConnector3">
            <a:avLst>
              <a:gd name="adj1" fmla="val 50000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8EB29485-C74A-BA43-88F7-731C3743CC26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 flipV="1">
            <a:off x="5668984" y="3848099"/>
            <a:ext cx="84522" cy="937261"/>
          </a:xfrm>
          <a:prstGeom prst="bentConnector3">
            <a:avLst>
              <a:gd name="adj1" fmla="val 370462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D767C11B-9AFE-BA41-8B47-077F625F0AB7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 flipH="1" flipV="1">
            <a:off x="6045681" y="3924300"/>
            <a:ext cx="292175" cy="861061"/>
          </a:xfrm>
          <a:prstGeom prst="bentConnector4">
            <a:avLst>
              <a:gd name="adj1" fmla="val -187627"/>
              <a:gd name="adj2" fmla="val 77234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9B8E6E29-2DDB-7E4F-85BF-91B479C245C6}"/>
              </a:ext>
            </a:extLst>
          </p:cNvPr>
          <p:cNvCxnSpPr>
            <a:cxnSpLocks/>
            <a:stCxn id="65" idx="2"/>
            <a:endCxn id="9" idx="0"/>
          </p:cNvCxnSpPr>
          <p:nvPr/>
        </p:nvCxnSpPr>
        <p:spPr>
          <a:xfrm rot="5400000">
            <a:off x="9093298" y="2729576"/>
            <a:ext cx="308166" cy="1525022"/>
          </a:xfrm>
          <a:prstGeom prst="bentConnector3">
            <a:avLst>
              <a:gd name="adj1" fmla="val 50000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12E9E684-E3F5-F842-BC8B-44D499CDB181}"/>
              </a:ext>
            </a:extLst>
          </p:cNvPr>
          <p:cNvSpPr/>
          <p:nvPr/>
        </p:nvSpPr>
        <p:spPr>
          <a:xfrm>
            <a:off x="9622637" y="2088471"/>
            <a:ext cx="774509" cy="1249533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36C6189-B5C0-634C-A75A-1E4F5706D41E}"/>
              </a:ext>
            </a:extLst>
          </p:cNvPr>
          <p:cNvCxnSpPr>
            <a:cxnSpLocks/>
            <a:stCxn id="65" idx="2"/>
            <a:endCxn id="10" idx="0"/>
          </p:cNvCxnSpPr>
          <p:nvPr/>
        </p:nvCxnSpPr>
        <p:spPr>
          <a:xfrm rot="5400000">
            <a:off x="9730028" y="3366306"/>
            <a:ext cx="308166" cy="251563"/>
          </a:xfrm>
          <a:prstGeom prst="bentConnector3">
            <a:avLst>
              <a:gd name="adj1" fmla="val 50000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02552101-6E4D-0948-89C8-DC84AC47156E}"/>
              </a:ext>
            </a:extLst>
          </p:cNvPr>
          <p:cNvCxnSpPr>
            <a:cxnSpLocks/>
            <a:stCxn id="65" idx="2"/>
            <a:endCxn id="11" idx="0"/>
          </p:cNvCxnSpPr>
          <p:nvPr/>
        </p:nvCxnSpPr>
        <p:spPr>
          <a:xfrm rot="16200000" flipH="1">
            <a:off x="10349276" y="2998619"/>
            <a:ext cx="308166" cy="986935"/>
          </a:xfrm>
          <a:prstGeom prst="bentConnector3">
            <a:avLst>
              <a:gd name="adj1" fmla="val 50000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1C9EC47-81BE-2B4E-AFC7-9B820112AE09}"/>
              </a:ext>
            </a:extLst>
          </p:cNvPr>
          <p:cNvSpPr/>
          <p:nvPr/>
        </p:nvSpPr>
        <p:spPr>
          <a:xfrm>
            <a:off x="7394302" y="2296350"/>
            <a:ext cx="661323" cy="998379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93D607-8AEB-F64F-96D7-56F3E59D4DB2}"/>
              </a:ext>
            </a:extLst>
          </p:cNvPr>
          <p:cNvSpPr/>
          <p:nvPr/>
        </p:nvSpPr>
        <p:spPr>
          <a:xfrm>
            <a:off x="8140778" y="2296350"/>
            <a:ext cx="661323" cy="998379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A0C7DC-2FB2-0844-8D09-1FAE683CE309}"/>
              </a:ext>
            </a:extLst>
          </p:cNvPr>
          <p:cNvSpPr/>
          <p:nvPr/>
        </p:nvSpPr>
        <p:spPr>
          <a:xfrm>
            <a:off x="8890763" y="2296351"/>
            <a:ext cx="661323" cy="998379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938320D-105C-1546-90A2-C30E71A9BDB9}"/>
              </a:ext>
            </a:extLst>
          </p:cNvPr>
          <p:cNvSpPr/>
          <p:nvPr/>
        </p:nvSpPr>
        <p:spPr>
          <a:xfrm>
            <a:off x="9660713" y="2296351"/>
            <a:ext cx="661323" cy="998379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BBFA9586-9280-A84F-83C4-C8ED28AA2810}"/>
              </a:ext>
            </a:extLst>
          </p:cNvPr>
          <p:cNvCxnSpPr>
            <a:cxnSpLocks/>
            <a:stCxn id="80" idx="3"/>
            <a:endCxn id="77" idx="1"/>
          </p:cNvCxnSpPr>
          <p:nvPr/>
        </p:nvCxnSpPr>
        <p:spPr>
          <a:xfrm flipH="1" flipV="1">
            <a:off x="7394302" y="2795540"/>
            <a:ext cx="2927734" cy="1"/>
          </a:xfrm>
          <a:prstGeom prst="bentConnector5">
            <a:avLst>
              <a:gd name="adj1" fmla="val -7808"/>
              <a:gd name="adj2" fmla="val 72779100000"/>
              <a:gd name="adj3" fmla="val 107808"/>
            </a:avLst>
          </a:prstGeom>
          <a:ln w="25400" cap="rnd">
            <a:solidFill>
              <a:srgbClr val="EB4968"/>
            </a:solidFill>
            <a:round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6BC547DA-3CEA-0B4D-9F5E-C0495D008F04}"/>
              </a:ext>
            </a:extLst>
          </p:cNvPr>
          <p:cNvCxnSpPr>
            <a:cxnSpLocks/>
            <a:endCxn id="11" idx="1"/>
          </p:cNvCxnSpPr>
          <p:nvPr/>
        </p:nvCxnSpPr>
        <p:spPr>
          <a:xfrm rot="10800000">
            <a:off x="10631883" y="4475863"/>
            <a:ext cx="285270" cy="1552447"/>
          </a:xfrm>
          <a:prstGeom prst="bentConnector3">
            <a:avLst>
              <a:gd name="adj1" fmla="val 180135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9A4A4DC7-C3CE-154B-BD8B-3C24AB49F0CC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1361770" y="4475862"/>
            <a:ext cx="209724" cy="1552447"/>
          </a:xfrm>
          <a:prstGeom prst="bentConnector3">
            <a:avLst>
              <a:gd name="adj1" fmla="val 253000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n 37">
            <a:extLst>
              <a:ext uri="{FF2B5EF4-FFF2-40B4-BE49-F238E27FC236}">
                <a16:creationId xmlns:a16="http://schemas.microsoft.com/office/drawing/2014/main" id="{102D7E23-E336-4445-B252-DA0747CB227B}"/>
              </a:ext>
            </a:extLst>
          </p:cNvPr>
          <p:cNvSpPr/>
          <p:nvPr/>
        </p:nvSpPr>
        <p:spPr>
          <a:xfrm>
            <a:off x="2954936" y="2134110"/>
            <a:ext cx="1219799" cy="1357976"/>
          </a:xfrm>
          <a:prstGeom prst="can">
            <a:avLst/>
          </a:prstGeom>
          <a:solidFill>
            <a:srgbClr val="FF79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Repository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FC9A07-33B7-1748-8E95-245DF5F6DD56}"/>
              </a:ext>
            </a:extLst>
          </p:cNvPr>
          <p:cNvCxnSpPr>
            <a:cxnSpLocks/>
          </p:cNvCxnSpPr>
          <p:nvPr/>
        </p:nvCxnSpPr>
        <p:spPr>
          <a:xfrm flipH="1">
            <a:off x="4251092" y="2766359"/>
            <a:ext cx="940493" cy="0"/>
          </a:xfrm>
          <a:prstGeom prst="straightConnector1">
            <a:avLst/>
          </a:prstGeom>
          <a:ln w="25400">
            <a:solidFill>
              <a:srgbClr val="EB49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Horizontal Scroll 42">
            <a:extLst>
              <a:ext uri="{FF2B5EF4-FFF2-40B4-BE49-F238E27FC236}">
                <a16:creationId xmlns:a16="http://schemas.microsoft.com/office/drawing/2014/main" id="{276EE754-CA39-CF4A-8351-9D308F02AF4A}"/>
              </a:ext>
            </a:extLst>
          </p:cNvPr>
          <p:cNvSpPr/>
          <p:nvPr/>
        </p:nvSpPr>
        <p:spPr>
          <a:xfrm>
            <a:off x="2671647" y="4050030"/>
            <a:ext cx="1736525" cy="1280317"/>
          </a:xfrm>
          <a:prstGeom prst="horizontalScroll">
            <a:avLst/>
          </a:prstGeom>
          <a:solidFill>
            <a:srgbClr val="FF79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View Model</a:t>
            </a:r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3B90C379-2551-0745-8937-11AC09E1D8B7}"/>
              </a:ext>
            </a:extLst>
          </p:cNvPr>
          <p:cNvCxnSpPr>
            <a:cxnSpLocks/>
          </p:cNvCxnSpPr>
          <p:nvPr/>
        </p:nvCxnSpPr>
        <p:spPr>
          <a:xfrm flipV="1">
            <a:off x="5191585" y="1930781"/>
            <a:ext cx="3200400" cy="4023360"/>
          </a:xfrm>
          <a:prstGeom prst="bentConnector3">
            <a:avLst>
              <a:gd name="adj1" fmla="val 58253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A0899991-E141-C14E-BBA6-5BB7EA2B6E9A}"/>
              </a:ext>
            </a:extLst>
          </p:cNvPr>
          <p:cNvCxnSpPr>
            <a:cxnSpLocks/>
          </p:cNvCxnSpPr>
          <p:nvPr/>
        </p:nvCxnSpPr>
        <p:spPr>
          <a:xfrm rot="10800000">
            <a:off x="3485090" y="5198619"/>
            <a:ext cx="1920240" cy="757863"/>
          </a:xfrm>
          <a:prstGeom prst="bentConnector3">
            <a:avLst>
              <a:gd name="adj1" fmla="val 99951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A2E4072-895D-9F46-84D8-568F657CEBDD}"/>
              </a:ext>
            </a:extLst>
          </p:cNvPr>
          <p:cNvCxnSpPr/>
          <p:nvPr/>
        </p:nvCxnSpPr>
        <p:spPr>
          <a:xfrm flipV="1">
            <a:off x="3215640" y="3623281"/>
            <a:ext cx="0" cy="537239"/>
          </a:xfrm>
          <a:prstGeom prst="straightConnector1">
            <a:avLst/>
          </a:prstGeom>
          <a:ln w="25400">
            <a:solidFill>
              <a:srgbClr val="EB49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8F0AC1B-5FA3-C641-A36D-DCA38A0A3141}"/>
              </a:ext>
            </a:extLst>
          </p:cNvPr>
          <p:cNvCxnSpPr/>
          <p:nvPr/>
        </p:nvCxnSpPr>
        <p:spPr>
          <a:xfrm>
            <a:off x="3810000" y="3646170"/>
            <a:ext cx="0" cy="514350"/>
          </a:xfrm>
          <a:prstGeom prst="straightConnector1">
            <a:avLst/>
          </a:prstGeom>
          <a:ln w="25400">
            <a:solidFill>
              <a:srgbClr val="EB49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be 117">
            <a:extLst>
              <a:ext uri="{FF2B5EF4-FFF2-40B4-BE49-F238E27FC236}">
                <a16:creationId xmlns:a16="http://schemas.microsoft.com/office/drawing/2014/main" id="{FB724AB9-3444-4E43-9E72-E6D27A978826}"/>
              </a:ext>
            </a:extLst>
          </p:cNvPr>
          <p:cNvSpPr/>
          <p:nvPr/>
        </p:nvSpPr>
        <p:spPr>
          <a:xfrm>
            <a:off x="573171" y="2211146"/>
            <a:ext cx="1408946" cy="1195736"/>
          </a:xfrm>
          <a:prstGeom prst="cube">
            <a:avLst/>
          </a:prstGeom>
          <a:solidFill>
            <a:srgbClr val="FF79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Room DB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174DEF4-721D-D345-BE4D-1D9652CB8C4A}"/>
              </a:ext>
            </a:extLst>
          </p:cNvPr>
          <p:cNvCxnSpPr>
            <a:cxnSpLocks/>
          </p:cNvCxnSpPr>
          <p:nvPr/>
        </p:nvCxnSpPr>
        <p:spPr>
          <a:xfrm>
            <a:off x="2054054" y="2758876"/>
            <a:ext cx="780586" cy="7483"/>
          </a:xfrm>
          <a:prstGeom prst="straightConnector1">
            <a:avLst/>
          </a:prstGeom>
          <a:ln w="25400">
            <a:solidFill>
              <a:srgbClr val="EB49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1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AE0C78-6372-6449-BD9F-8DCB93A13DAE}"/>
              </a:ext>
            </a:extLst>
          </p:cNvPr>
          <p:cNvSpPr txBox="1"/>
          <p:nvPr/>
        </p:nvSpPr>
        <p:spPr>
          <a:xfrm>
            <a:off x="282518" y="235972"/>
            <a:ext cx="40014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Design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39DC9-324E-0541-A8C4-D3369487E069}"/>
              </a:ext>
            </a:extLst>
          </p:cNvPr>
          <p:cNvCxnSpPr>
            <a:cxnSpLocks/>
          </p:cNvCxnSpPr>
          <p:nvPr/>
        </p:nvCxnSpPr>
        <p:spPr>
          <a:xfrm>
            <a:off x="9941299" y="-371475"/>
            <a:ext cx="1" cy="4483287"/>
          </a:xfrm>
          <a:prstGeom prst="line">
            <a:avLst/>
          </a:prstGeom>
          <a:ln>
            <a:solidFill>
              <a:srgbClr val="EB49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47BDCF-B4F8-2948-9CB1-C5531E1D45FE}"/>
              </a:ext>
            </a:extLst>
          </p:cNvPr>
          <p:cNvCxnSpPr>
            <a:cxnSpLocks/>
          </p:cNvCxnSpPr>
          <p:nvPr/>
        </p:nvCxnSpPr>
        <p:spPr>
          <a:xfrm>
            <a:off x="-257175" y="5107758"/>
            <a:ext cx="9069482" cy="0"/>
          </a:xfrm>
          <a:prstGeom prst="line">
            <a:avLst/>
          </a:prstGeom>
          <a:ln>
            <a:solidFill>
              <a:srgbClr val="EB49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768AE4-A0A9-824B-952F-747E534F3943}"/>
              </a:ext>
            </a:extLst>
          </p:cNvPr>
          <p:cNvCxnSpPr>
            <a:cxnSpLocks/>
          </p:cNvCxnSpPr>
          <p:nvPr/>
        </p:nvCxnSpPr>
        <p:spPr>
          <a:xfrm>
            <a:off x="11136106" y="5107758"/>
            <a:ext cx="1055894" cy="0"/>
          </a:xfrm>
          <a:prstGeom prst="line">
            <a:avLst/>
          </a:prstGeom>
          <a:ln>
            <a:solidFill>
              <a:srgbClr val="EB49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7A1521-173F-7F40-B36E-247FD41DBD3D}"/>
              </a:ext>
            </a:extLst>
          </p:cNvPr>
          <p:cNvCxnSpPr>
            <a:cxnSpLocks/>
          </p:cNvCxnSpPr>
          <p:nvPr/>
        </p:nvCxnSpPr>
        <p:spPr>
          <a:xfrm>
            <a:off x="9941300" y="6103704"/>
            <a:ext cx="0" cy="1240071"/>
          </a:xfrm>
          <a:prstGeom prst="line">
            <a:avLst/>
          </a:prstGeom>
          <a:ln>
            <a:solidFill>
              <a:srgbClr val="EB49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00328D-6B82-CB48-9C94-9D22292CAA8F}"/>
              </a:ext>
            </a:extLst>
          </p:cNvPr>
          <p:cNvSpPr txBox="1"/>
          <p:nvPr/>
        </p:nvSpPr>
        <p:spPr>
          <a:xfrm>
            <a:off x="9718271" y="1218820"/>
            <a:ext cx="44435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340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A7FC6E-66EF-A742-8695-6B203C037122}"/>
              </a:ext>
            </a:extLst>
          </p:cNvPr>
          <p:cNvSpPr txBox="1"/>
          <p:nvPr/>
        </p:nvSpPr>
        <p:spPr>
          <a:xfrm>
            <a:off x="3430339" y="4969258"/>
            <a:ext cx="44435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780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0C0C3E-BDE6-AD4B-908F-FE51EF66D4EF}"/>
              </a:ext>
            </a:extLst>
          </p:cNvPr>
          <p:cNvSpPr txBox="1"/>
          <p:nvPr/>
        </p:nvSpPr>
        <p:spPr>
          <a:xfrm>
            <a:off x="11441877" y="4990523"/>
            <a:ext cx="35779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CD1BF2-3DE7-C347-81C7-D69C9D33DFF7}"/>
              </a:ext>
            </a:extLst>
          </p:cNvPr>
          <p:cNvSpPr txBox="1"/>
          <p:nvPr/>
        </p:nvSpPr>
        <p:spPr>
          <a:xfrm>
            <a:off x="9761552" y="6361737"/>
            <a:ext cx="35779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70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AE04BC8-8C99-A942-BC98-0BD7999FC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797" y="4160698"/>
            <a:ext cx="2149863" cy="18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10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622F9C-75FC-DD4B-843A-B00916EBE44C}"/>
              </a:ext>
            </a:extLst>
          </p:cNvPr>
          <p:cNvSpPr txBox="1"/>
          <p:nvPr/>
        </p:nvSpPr>
        <p:spPr>
          <a:xfrm>
            <a:off x="282518" y="235972"/>
            <a:ext cx="5881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Information</a:t>
            </a:r>
            <a:r>
              <a:rPr lang="en-US" sz="4000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4000" b="1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682CEC-35BF-694D-A8AB-2DD8B7E8DA01}"/>
              </a:ext>
            </a:extLst>
          </p:cNvPr>
          <p:cNvSpPr txBox="1"/>
          <p:nvPr/>
        </p:nvSpPr>
        <p:spPr>
          <a:xfrm>
            <a:off x="282518" y="943858"/>
            <a:ext cx="115751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Stats</a:t>
            </a:r>
          </a:p>
          <a:p>
            <a:pPr lvl="2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 goal progress and summary page, the default main page for the app. Serves as an ‘at a glance’ series of key data streams most important to the users lifestyle.</a:t>
            </a:r>
          </a:p>
          <a:p>
            <a:pPr lvl="2"/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Profile</a:t>
            </a:r>
          </a:p>
          <a:p>
            <a:pPr lvl="2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Single page of tools for viewing and editing the user profile (current height, weight, age,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etc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</a:p>
          <a:p>
            <a:pPr lvl="2"/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Goals</a:t>
            </a:r>
          </a:p>
          <a:p>
            <a:pPr lvl="2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Display and update the user’s lifestyle goals, handles all goal related data.</a:t>
            </a:r>
          </a:p>
          <a:p>
            <a:pPr lvl="2"/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Tools</a:t>
            </a:r>
          </a:p>
          <a:p>
            <a:pPr lvl="2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Collection of tools for helping the user achieve their lifestyle goals. The BMI and BMR explicit calculators live here, alongside the hike finder and weather.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8260A5-2F74-AE46-984E-E6671D0A724C}"/>
              </a:ext>
            </a:extLst>
          </p:cNvPr>
          <p:cNvSpPr/>
          <p:nvPr/>
        </p:nvSpPr>
        <p:spPr>
          <a:xfrm>
            <a:off x="1139865" y="1191819"/>
            <a:ext cx="90238" cy="90238"/>
          </a:xfrm>
          <a:prstGeom prst="rect">
            <a:avLst/>
          </a:prstGeom>
          <a:solidFill>
            <a:srgbClr val="EB4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AE9BCB-B496-E748-89C8-6CDDC6F0112E}"/>
              </a:ext>
            </a:extLst>
          </p:cNvPr>
          <p:cNvSpPr/>
          <p:nvPr/>
        </p:nvSpPr>
        <p:spPr>
          <a:xfrm>
            <a:off x="1365261" y="3031926"/>
            <a:ext cx="90238" cy="90238"/>
          </a:xfrm>
          <a:prstGeom prst="rect">
            <a:avLst/>
          </a:prstGeom>
          <a:solidFill>
            <a:srgbClr val="EB4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41ECE0-2DCF-C94A-97F4-15FA250F2572}"/>
              </a:ext>
            </a:extLst>
          </p:cNvPr>
          <p:cNvSpPr/>
          <p:nvPr/>
        </p:nvSpPr>
        <p:spPr>
          <a:xfrm>
            <a:off x="1233301" y="4501739"/>
            <a:ext cx="90238" cy="90238"/>
          </a:xfrm>
          <a:prstGeom prst="rect">
            <a:avLst/>
          </a:prstGeom>
          <a:solidFill>
            <a:srgbClr val="EB4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363088-D2D5-F443-ABE0-83BEA271B0E3}"/>
              </a:ext>
            </a:extLst>
          </p:cNvPr>
          <p:cNvSpPr/>
          <p:nvPr/>
        </p:nvSpPr>
        <p:spPr>
          <a:xfrm>
            <a:off x="1230103" y="5578369"/>
            <a:ext cx="90238" cy="90238"/>
          </a:xfrm>
          <a:prstGeom prst="rect">
            <a:avLst/>
          </a:prstGeom>
          <a:solidFill>
            <a:srgbClr val="EB4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03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D13470-2961-564F-A602-6F15EEE0E937}"/>
              </a:ext>
            </a:extLst>
          </p:cNvPr>
          <p:cNvSpPr txBox="1"/>
          <p:nvPr/>
        </p:nvSpPr>
        <p:spPr>
          <a:xfrm>
            <a:off x="282518" y="235972"/>
            <a:ext cx="26741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Navigation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AF09E9-75A2-8943-A13C-885219294A7B}"/>
              </a:ext>
            </a:extLst>
          </p:cNvPr>
          <p:cNvSpPr txBox="1"/>
          <p:nvPr/>
        </p:nvSpPr>
        <p:spPr>
          <a:xfrm>
            <a:off x="282518" y="943858"/>
            <a:ext cx="115751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After reviewing the main functionality of the app described in the spec and sorting the behaviors into the 4 categories listed in the IA, we decided to use a tab-based scheme for the app navigation.</a:t>
            </a:r>
          </a:p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bottom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nav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allows the user to switch between the 4 main views, and reinforces a fairly simple mental model of the app.</a:t>
            </a:r>
          </a:p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layout avoids the need for back-behaviors with the exception of the tools tab, in which the more involved activities are housed in a list view. Each of these activities may be accessed from the list view but the user can still switch to any of the other main views using the bottom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nav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and return to the last tool used. </a:t>
            </a:r>
          </a:p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Additionally, this approach was chosen since it would be fairly easy to extend (especially the tools page) as more features are added, without significant reorganization of the app.</a:t>
            </a:r>
          </a:p>
        </p:txBody>
      </p:sp>
    </p:spTree>
    <p:extLst>
      <p:ext uri="{BB962C8B-B14F-4D97-AF65-F5344CB8AC3E}">
        <p14:creationId xmlns:p14="http://schemas.microsoft.com/office/powerpoint/2010/main" val="229237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D8ACA1-5B01-1A40-8F2F-5A87FC3B9923}"/>
              </a:ext>
            </a:extLst>
          </p:cNvPr>
          <p:cNvSpPr txBox="1"/>
          <p:nvPr/>
        </p:nvSpPr>
        <p:spPr>
          <a:xfrm>
            <a:off x="282518" y="235972"/>
            <a:ext cx="26741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Navigation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EF2F24-B473-6D43-A5C5-5C146DD81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03" y="1207329"/>
            <a:ext cx="5063641" cy="11177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E2F25A-EC10-BC4A-A397-D42AFBFFB565}"/>
              </a:ext>
            </a:extLst>
          </p:cNvPr>
          <p:cNvSpPr/>
          <p:nvPr/>
        </p:nvSpPr>
        <p:spPr>
          <a:xfrm>
            <a:off x="1300243" y="3135846"/>
            <a:ext cx="1263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72A118-A410-A847-85D2-CC7BC7AA3F69}"/>
              </a:ext>
            </a:extLst>
          </p:cNvPr>
          <p:cNvSpPr/>
          <p:nvPr/>
        </p:nvSpPr>
        <p:spPr>
          <a:xfrm>
            <a:off x="1300243" y="3782177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34630A-3D5B-604B-98B5-9CC22875DE76}"/>
              </a:ext>
            </a:extLst>
          </p:cNvPr>
          <p:cNvSpPr/>
          <p:nvPr/>
        </p:nvSpPr>
        <p:spPr>
          <a:xfrm>
            <a:off x="1300243" y="4428508"/>
            <a:ext cx="1366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Goals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E2B6C4-C53D-8447-BD39-5CE94A900E70}"/>
              </a:ext>
            </a:extLst>
          </p:cNvPr>
          <p:cNvSpPr/>
          <p:nvPr/>
        </p:nvSpPr>
        <p:spPr>
          <a:xfrm>
            <a:off x="1300243" y="5074839"/>
            <a:ext cx="13516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Tools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E5B8D00-A3C4-2341-9B59-305161674CD0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2651895" y="2132741"/>
            <a:ext cx="2121583" cy="1326272"/>
          </a:xfrm>
          <a:prstGeom prst="bentConnector2">
            <a:avLst/>
          </a:prstGeom>
          <a:ln>
            <a:solidFill>
              <a:srgbClr val="EB4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24FEB2B-9986-4D41-A2C4-020B0E707745}"/>
              </a:ext>
            </a:extLst>
          </p:cNvPr>
          <p:cNvSpPr/>
          <p:nvPr/>
        </p:nvSpPr>
        <p:spPr>
          <a:xfrm>
            <a:off x="4424766" y="1424855"/>
            <a:ext cx="697423" cy="707886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E6C319-2106-2142-BA9C-AE314559BE86}"/>
              </a:ext>
            </a:extLst>
          </p:cNvPr>
          <p:cNvSpPr/>
          <p:nvPr/>
        </p:nvSpPr>
        <p:spPr>
          <a:xfrm>
            <a:off x="5693044" y="1412272"/>
            <a:ext cx="697423" cy="707886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841F48-03BF-0B4C-AF7C-E6DB6B4CE94A}"/>
              </a:ext>
            </a:extLst>
          </p:cNvPr>
          <p:cNvSpPr/>
          <p:nvPr/>
        </p:nvSpPr>
        <p:spPr>
          <a:xfrm>
            <a:off x="6930326" y="1424855"/>
            <a:ext cx="697423" cy="707886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CC656C-EE35-1343-9E69-460273FD1B40}"/>
              </a:ext>
            </a:extLst>
          </p:cNvPr>
          <p:cNvSpPr/>
          <p:nvPr/>
        </p:nvSpPr>
        <p:spPr>
          <a:xfrm>
            <a:off x="8090308" y="1408765"/>
            <a:ext cx="697423" cy="707886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423BE371-FCCA-BC42-9DDA-CBABF01CA6AA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2871507" y="2120158"/>
            <a:ext cx="3170249" cy="1985185"/>
          </a:xfrm>
          <a:prstGeom prst="bentConnector2">
            <a:avLst/>
          </a:prstGeom>
          <a:ln>
            <a:solidFill>
              <a:srgbClr val="EB4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0FEA55FD-DC0E-1D4A-BE40-40B65095C2E3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 flipV="1">
            <a:off x="2666323" y="2132741"/>
            <a:ext cx="4612715" cy="2618933"/>
          </a:xfrm>
          <a:prstGeom prst="bentConnector2">
            <a:avLst/>
          </a:prstGeom>
          <a:ln>
            <a:solidFill>
              <a:srgbClr val="EB4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25DCCBC7-D965-704C-B604-615EA0887D63}"/>
              </a:ext>
            </a:extLst>
          </p:cNvPr>
          <p:cNvCxnSpPr>
            <a:cxnSpLocks/>
            <a:stCxn id="9" idx="3"/>
            <a:endCxn id="15" idx="2"/>
          </p:cNvCxnSpPr>
          <p:nvPr/>
        </p:nvCxnSpPr>
        <p:spPr>
          <a:xfrm flipV="1">
            <a:off x="2651895" y="2116651"/>
            <a:ext cx="5787125" cy="3281354"/>
          </a:xfrm>
          <a:prstGeom prst="bentConnector2">
            <a:avLst/>
          </a:prstGeom>
          <a:ln>
            <a:solidFill>
              <a:srgbClr val="EB4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25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B4052A-19EA-7749-87F3-F8EC248FCCC1}"/>
              </a:ext>
            </a:extLst>
          </p:cNvPr>
          <p:cNvSpPr txBox="1"/>
          <p:nvPr/>
        </p:nvSpPr>
        <p:spPr>
          <a:xfrm>
            <a:off x="282518" y="235972"/>
            <a:ext cx="1776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7F95D9-FBFD-D54F-BA09-021D9141BDFC}"/>
              </a:ext>
            </a:extLst>
          </p:cNvPr>
          <p:cNvSpPr txBox="1"/>
          <p:nvPr/>
        </p:nvSpPr>
        <p:spPr>
          <a:xfrm>
            <a:off x="282518" y="943858"/>
            <a:ext cx="115751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Due to time constraints on this project, it seemed very unlikely that we would be able to implement all the required functionality and create/test custom views for tablets as well.</a:t>
            </a:r>
          </a:p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 this reason, we went with a very simple, typography based look. A few other designs were tested but this approach seemed the simplest, while still being evocative of a highly designed digital product.</a:t>
            </a:r>
          </a:p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By using the largest font and refining the layouts, the same design for mobile scales up fairly well to the tablet views.</a:t>
            </a:r>
          </a:p>
        </p:txBody>
      </p:sp>
    </p:spTree>
    <p:extLst>
      <p:ext uri="{BB962C8B-B14F-4D97-AF65-F5344CB8AC3E}">
        <p14:creationId xmlns:p14="http://schemas.microsoft.com/office/powerpoint/2010/main" val="138288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B4052A-19EA-7749-87F3-F8EC248FCCC1}"/>
              </a:ext>
            </a:extLst>
          </p:cNvPr>
          <p:cNvSpPr txBox="1"/>
          <p:nvPr/>
        </p:nvSpPr>
        <p:spPr>
          <a:xfrm>
            <a:off x="282518" y="235972"/>
            <a:ext cx="1776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E595D5-6300-7A4C-AB74-418C71966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421" y="235972"/>
            <a:ext cx="4638191" cy="61842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8125A4-4B93-AC4A-8B5C-27E9757A0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336" y="2491407"/>
            <a:ext cx="2209961" cy="39288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4D2838-BF22-224E-A01E-45F9D77D9CBE}"/>
              </a:ext>
            </a:extLst>
          </p:cNvPr>
          <p:cNvSpPr txBox="1"/>
          <p:nvPr/>
        </p:nvSpPr>
        <p:spPr>
          <a:xfrm>
            <a:off x="282518" y="943858"/>
            <a:ext cx="6040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View comparison, identical layouts scaled horizontally to match device screen size.</a:t>
            </a:r>
          </a:p>
        </p:txBody>
      </p:sp>
    </p:spTree>
    <p:extLst>
      <p:ext uri="{BB962C8B-B14F-4D97-AF65-F5344CB8AC3E}">
        <p14:creationId xmlns:p14="http://schemas.microsoft.com/office/powerpoint/2010/main" val="630893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AD3641-B703-C340-B6C0-063EF1EFB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8469"/>
            <a:ext cx="12192000" cy="39810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0EE677-EAED-1447-A88E-B0657F44E110}"/>
              </a:ext>
            </a:extLst>
          </p:cNvPr>
          <p:cNvSpPr txBox="1"/>
          <p:nvPr/>
        </p:nvSpPr>
        <p:spPr>
          <a:xfrm>
            <a:off x="282518" y="235972"/>
            <a:ext cx="4834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Main View Mockups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53B979-42A0-3443-AA34-1385A6D4AB51}"/>
              </a:ext>
            </a:extLst>
          </p:cNvPr>
          <p:cNvSpPr txBox="1"/>
          <p:nvPr/>
        </p:nvSpPr>
        <p:spPr>
          <a:xfrm>
            <a:off x="518473" y="5683308"/>
            <a:ext cx="118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Splash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16BC6-FBE6-9747-AD4E-DCA559BAC1E8}"/>
              </a:ext>
            </a:extLst>
          </p:cNvPr>
          <p:cNvSpPr txBox="1"/>
          <p:nvPr/>
        </p:nvSpPr>
        <p:spPr>
          <a:xfrm>
            <a:off x="2918128" y="5694236"/>
            <a:ext cx="118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F0A6C-8B45-2E4E-AB13-5B383D354764}"/>
              </a:ext>
            </a:extLst>
          </p:cNvPr>
          <p:cNvSpPr txBox="1"/>
          <p:nvPr/>
        </p:nvSpPr>
        <p:spPr>
          <a:xfrm>
            <a:off x="5501362" y="5694235"/>
            <a:ext cx="118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60672-CFD8-9345-BF87-906DA747F491}"/>
              </a:ext>
            </a:extLst>
          </p:cNvPr>
          <p:cNvSpPr txBox="1"/>
          <p:nvPr/>
        </p:nvSpPr>
        <p:spPr>
          <a:xfrm>
            <a:off x="7901017" y="5683307"/>
            <a:ext cx="118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4D4587-9195-E647-8CDC-46C367104FD8}"/>
              </a:ext>
            </a:extLst>
          </p:cNvPr>
          <p:cNvSpPr txBox="1"/>
          <p:nvPr/>
        </p:nvSpPr>
        <p:spPr>
          <a:xfrm>
            <a:off x="10484251" y="5683306"/>
            <a:ext cx="118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1679774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4D16C3-D140-5E40-9EEC-757012430821}"/>
              </a:ext>
            </a:extLst>
          </p:cNvPr>
          <p:cNvSpPr txBox="1"/>
          <p:nvPr/>
        </p:nvSpPr>
        <p:spPr>
          <a:xfrm>
            <a:off x="282518" y="235972"/>
            <a:ext cx="3732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Tools Mockups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3ACF94-7794-E74F-B932-D2E5A7DFE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8469"/>
            <a:ext cx="12192000" cy="398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6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2586</TotalTime>
  <Words>406</Words>
  <Application>Microsoft Macintosh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Roboto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M.</dc:creator>
  <cp:lastModifiedBy>Chaofan Su</cp:lastModifiedBy>
  <cp:revision>17</cp:revision>
  <dcterms:created xsi:type="dcterms:W3CDTF">2018-09-20T22:00:46Z</dcterms:created>
  <dcterms:modified xsi:type="dcterms:W3CDTF">2018-10-14T22:07:42Z</dcterms:modified>
</cp:coreProperties>
</file>