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3" r:id="rId11"/>
    <p:sldId id="264" r:id="rId12"/>
    <p:sldId id="265" r:id="rId13"/>
    <p:sldId id="266" r:id="rId14"/>
    <p:sldId id="267" r:id="rId15"/>
    <p:sldId id="268" r:id="rId16"/>
    <p:sldId id="258" r:id="rId17"/>
    <p:sldId id="259" r:id="rId18"/>
    <p:sldId id="279" r:id="rId19"/>
    <p:sldId id="260" r:id="rId20"/>
    <p:sldId id="261" r:id="rId21"/>
    <p:sldId id="262" r:id="rId22"/>
    <p:sldId id="282" r:id="rId23"/>
    <p:sldId id="269" r:id="rId24"/>
    <p:sldId id="280" r:id="rId25"/>
    <p:sldId id="271" r:id="rId26"/>
    <p:sldId id="272" r:id="rId27"/>
    <p:sldId id="273" r:id="rId28"/>
    <p:sldId id="274" r:id="rId29"/>
    <p:sldId id="281" r:id="rId30"/>
    <p:sldId id="275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68"/>
    <a:srgbClr val="FFFF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74772"/>
  </p:normalViewPr>
  <p:slideViewPr>
    <p:cSldViewPr snapToGrid="0" snapToObjects="1">
      <p:cViewPr varScale="1">
        <p:scale>
          <a:sx n="83" d="100"/>
          <a:sy n="83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37F0-3B95-3F4E-809F-0418B907DFD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87C81-0B67-6B4D-8B4E-8B9ECE7F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A3EC-0966-BA47-88D9-8C633CA04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7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reviewing the main functionality of the app described in the spec and sorting the behaviors into the 4 categories listed in the IA, we decided to use a tab-based scheme for the app navigation.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bottom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allows the user to switch between the 4 main views, and reinforces a fairly simple mental model of the app.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layout avoids the need for back-behaviors with the exception of the tools tab, in which the more involved activities are housed in a list view. Each of these activities may be accessed from the list view but the user can still switch to any of the other main views using the bottom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return to the last tool used. 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this approach was chosen since it would be fairly easy to extend (especially the tools page) as more features are added, without significant reorganization of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7C81-0B67-6B4D-8B4E-8B9ECE7F6E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7C81-0B67-6B4D-8B4E-8B9ECE7F6E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reviewing the main functionality of the app described in the spec and sorting the behaviors into the 4 categories listed in the IA, we decided to use a tab-based scheme for the app navigation.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bottom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allows the user to switch between the 4 main views, and reinforces a fairly simple mental model of the app.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layout avoids the need for back-behaviors with the exception of the tools tab, in which the more involved activities are housed in a list view. Each of these activities may be accessed from the list view but the user can still switch to any of the other main views using the bottom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return to the last tool used. 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this approach was chosen since it would be fairly easy to extend (especially the tools page) as more features are added, without significant reorganization of the app.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A3EC-0966-BA47-88D9-8C633CA04E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Due to time constraints on this project, it seemed very unlikely that we would be able to implement all the required functionality and create/test custom views for tablets as well.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this reason, we went with a very simple, typography based look. A few other designs were tested but this approach seemed the simplest, while still being evocative of a highly designed digital product.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using the largest font and refining the layouts, the same design for mobile scales up fairly well to the tablet views.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A3EC-0966-BA47-88D9-8C633CA04E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A3EC-0966-BA47-88D9-8C633CA04E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A3EC-0966-BA47-88D9-8C633CA04E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7C81-0B67-6B4D-8B4E-8B9ECE7F6E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7C81-0B67-6B4D-8B4E-8B9ECE7F6E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7C81-0B67-6B4D-8B4E-8B9ECE7F6E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1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reviewing the main functionality of the app described in the spec and sorting the behaviors into the 4 categories listed in the IA, we decided to use a tab-based scheme for the app navigation.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bottom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allows the user to switch between the 4 main views, and reinforces a fairly simple mental model of the app.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layout avoids the need for back-behaviors with the exception of the tools tab, in which the more involved activities are housed in a list view. Each of these activities may be accessed from the list view but the user can still switch to any of the other main views using the bottom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return to the last tool used. 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this approach was chosen since it would be fairly easy to extend (especially the tools page) as more features are added, without significant reorganization of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7C81-0B67-6B4D-8B4E-8B9ECE7F6E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1F1-26E6-9343-8E7E-BC610521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D91F5-601D-B640-84F4-446A8169D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BDCC-8885-A149-8891-2563A91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B220-2529-CB41-90CC-6D23E9ED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95C-2E45-B740-A23C-9C136340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8A0-399E-E54E-A481-D728BB7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C143C-3024-1340-A354-2874847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9ED3-3FED-674B-8DE7-A098D4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F4A-2C71-C24D-A870-B1655C8A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0737-24F5-ED48-AFDC-923DE48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2A17-DEE6-5E48-B274-EF80E0F7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5C91-3D11-BA4F-8D73-D72CF3A3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128-EAA3-6A46-AB28-D40CC8B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43E2-B164-7947-94F9-3BE1555C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1504-EE38-C54F-83DF-DEFDEF3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07EA-52CF-FC49-B7C2-E5AFDB0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1697-DF52-1540-A7C8-16CC8669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E38F-EE4E-7F4F-B660-80C39E54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ADFB-5C56-D44F-A222-41D199F8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42FD-B3F8-3844-8653-DE02B28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638-B24F-AC46-8271-3525249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77FA-0786-F645-A687-8C340085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9E0C-3C00-CB44-976D-C24E9D06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D152-63CC-6141-A45C-AB7EB263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C9D-6475-C64A-9EF1-2FE041F4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06A-9764-E144-B8E3-3AFB9CB0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9AED-FF58-6D48-BF13-299C00E0B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D047-0913-9C4C-A9D3-39E536E6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0DAE-6929-B644-AD65-19D104A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4198-9392-144C-B8B3-9A44F90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6FC5-FAC4-1F4E-9A74-72954A35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A1F2-9BE2-C64E-BAD9-590325F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0FBE-A8CD-6C4C-AB32-57FE9322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F668-4234-3646-95C5-293BE440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FAEA1-A515-1E46-AC8D-27266063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A28D-2809-744B-9F29-EA730712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D544B-8991-C34E-B20C-BD92FFA5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143A3-7CF2-DC48-AF45-424B3117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74F5-4997-A04E-93BB-0065048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516-1E5C-4646-88C4-54A5CE5C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C3888-A101-9440-A12F-16C370B3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8C257-9E2D-CE4C-ACCA-6F726637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FCB24-C232-094D-A882-E708415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ADB0C-2B9D-394C-BBE5-316C45A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8A86-53CE-9F45-A65B-2034F167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AEA4B-DD81-BB42-83F8-AD793C4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17B-82B0-D34E-A2AB-09317DDA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C0CC-3027-A04D-9D8F-332295D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0ECE-3A66-ED49-8EAB-18D38144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5A8F-5437-184D-AF61-A23E0DA2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3854-452A-714D-8207-DFA40382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1861-5639-7243-8BCD-B5796AA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15CB-C6AE-AB48-AE1D-5039E5E6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210A3-FA28-4847-B565-D37D185D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E27-AF7D-8A4E-8C98-973FC4A5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2D9C-EB3B-B641-90DE-BDD283CA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B8AA-A68A-914E-831B-531B8375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7F50-0448-6442-AFB8-6FB5508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0BBC-B7DA-984C-9AEF-3B90D5EB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F1BA-E7C8-DE4A-A5CC-E155803B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A17D-E0BB-FA4C-89DE-A14F61B4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5652-806B-124B-8213-71EEF82D235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43C7-1B65-2F4F-B687-E564401B6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F702-9846-174E-9DF8-EF128CFDE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2F3B1B-80E7-4146-9A99-E26C059D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06" y="0"/>
            <a:ext cx="790899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8A283-4DDC-F144-A12F-7D111F7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2" y="2173608"/>
            <a:ext cx="21336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93602-12FB-F04C-B934-A21D0288C714}"/>
              </a:ext>
            </a:extLst>
          </p:cNvPr>
          <p:cNvSpPr txBox="1"/>
          <p:nvPr/>
        </p:nvSpPr>
        <p:spPr>
          <a:xfrm>
            <a:off x="444750" y="4336025"/>
            <a:ext cx="3442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LifeStyle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App )</a:t>
            </a:r>
          </a:p>
        </p:txBody>
      </p:sp>
    </p:spTree>
    <p:extLst>
      <p:ext uri="{BB962C8B-B14F-4D97-AF65-F5344CB8AC3E}">
        <p14:creationId xmlns:p14="http://schemas.microsoft.com/office/powerpoint/2010/main" val="300749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282518" y="235972"/>
            <a:ext cx="400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7721831" y="1870168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444627" y="3669095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85158" y="3834813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7185992" y="258221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2F9C-75FC-DD4B-843A-B00916EBE44C}"/>
              </a:ext>
            </a:extLst>
          </p:cNvPr>
          <p:cNvSpPr txBox="1"/>
          <p:nvPr/>
        </p:nvSpPr>
        <p:spPr>
          <a:xfrm>
            <a:off x="282518" y="235972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</a:t>
            </a:r>
            <a:r>
              <a:rPr lang="en-US" sz="40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82CEC-35BF-694D-A8AB-2DD8B7E8DA01}"/>
              </a:ext>
            </a:extLst>
          </p:cNvPr>
          <p:cNvSpPr txBox="1"/>
          <p:nvPr/>
        </p:nvSpPr>
        <p:spPr>
          <a:xfrm>
            <a:off x="282518" y="943858"/>
            <a:ext cx="115751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goal progress and summary page, the default main page for the app. Serves as an ‘at a glance’ series of key data streams most important to the users lifestyle.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page of tools for viewing and editing the user profile (current height, weight, age,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 and update the user’s lifestyle goals, handles all goal related data.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Collection of tools for helping the user achieve their lifestyle goals. BMI, BMR, Calories, Hiking and Weather all here. New Feature Pedometer- calculating steps person takes per day and per week to reach their daily goal.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260A5-2F74-AE46-984E-E6671D0A724C}"/>
              </a:ext>
            </a:extLst>
          </p:cNvPr>
          <p:cNvSpPr/>
          <p:nvPr/>
        </p:nvSpPr>
        <p:spPr>
          <a:xfrm>
            <a:off x="1139865" y="119181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E9BCB-B496-E748-89C8-6CDDC6F0112E}"/>
              </a:ext>
            </a:extLst>
          </p:cNvPr>
          <p:cNvSpPr/>
          <p:nvPr/>
        </p:nvSpPr>
        <p:spPr>
          <a:xfrm>
            <a:off x="1365261" y="3031926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1ECE0-2DCF-C94A-97F4-15FA250F2572}"/>
              </a:ext>
            </a:extLst>
          </p:cNvPr>
          <p:cNvSpPr/>
          <p:nvPr/>
        </p:nvSpPr>
        <p:spPr>
          <a:xfrm>
            <a:off x="1233301" y="450173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63088-D2D5-F443-ABE0-83BEA271B0E3}"/>
              </a:ext>
            </a:extLst>
          </p:cNvPr>
          <p:cNvSpPr/>
          <p:nvPr/>
        </p:nvSpPr>
        <p:spPr>
          <a:xfrm>
            <a:off x="1230103" y="557836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ACA1-5B01-1A40-8F2F-5A87FC3B9923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2F24-B473-6D43-A5C5-5C146DD8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03" y="1207329"/>
            <a:ext cx="5063641" cy="1117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2F25A-EC10-BC4A-A397-D42AFBFFB565}"/>
              </a:ext>
            </a:extLst>
          </p:cNvPr>
          <p:cNvSpPr/>
          <p:nvPr/>
        </p:nvSpPr>
        <p:spPr>
          <a:xfrm>
            <a:off x="1300243" y="3135846"/>
            <a:ext cx="126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2A118-A410-A847-85D2-CC7BC7AA3F69}"/>
              </a:ext>
            </a:extLst>
          </p:cNvPr>
          <p:cNvSpPr/>
          <p:nvPr/>
        </p:nvSpPr>
        <p:spPr>
          <a:xfrm>
            <a:off x="1300243" y="3782177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4630A-3D5B-604B-98B5-9CC22875DE76}"/>
              </a:ext>
            </a:extLst>
          </p:cNvPr>
          <p:cNvSpPr/>
          <p:nvPr/>
        </p:nvSpPr>
        <p:spPr>
          <a:xfrm>
            <a:off x="1300243" y="4428508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2B6C4-C53D-8447-BD39-5CE94A900E70}"/>
              </a:ext>
            </a:extLst>
          </p:cNvPr>
          <p:cNvSpPr/>
          <p:nvPr/>
        </p:nvSpPr>
        <p:spPr>
          <a:xfrm>
            <a:off x="1300243" y="507483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5B8D00-A3C4-2341-9B59-305161674CD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651895" y="2132741"/>
            <a:ext cx="2121583" cy="1326272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FEB2B-9986-4D41-A2C4-020B0E707745}"/>
              </a:ext>
            </a:extLst>
          </p:cNvPr>
          <p:cNvSpPr/>
          <p:nvPr/>
        </p:nvSpPr>
        <p:spPr>
          <a:xfrm>
            <a:off x="442476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6C319-2106-2142-BA9C-AE314559BE86}"/>
              </a:ext>
            </a:extLst>
          </p:cNvPr>
          <p:cNvSpPr/>
          <p:nvPr/>
        </p:nvSpPr>
        <p:spPr>
          <a:xfrm>
            <a:off x="5693044" y="1412272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841F48-03BF-0B4C-AF7C-E6DB6B4CE94A}"/>
              </a:ext>
            </a:extLst>
          </p:cNvPr>
          <p:cNvSpPr/>
          <p:nvPr/>
        </p:nvSpPr>
        <p:spPr>
          <a:xfrm>
            <a:off x="693032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C656C-EE35-1343-9E69-460273FD1B40}"/>
              </a:ext>
            </a:extLst>
          </p:cNvPr>
          <p:cNvSpPr/>
          <p:nvPr/>
        </p:nvSpPr>
        <p:spPr>
          <a:xfrm>
            <a:off x="8090308" y="140876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23BE371-FCCA-BC42-9DDA-CBABF01CA6AA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871507" y="2120158"/>
            <a:ext cx="3170249" cy="1985185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EA55FD-DC0E-1D4A-BE40-40B65095C2E3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666323" y="2132741"/>
            <a:ext cx="4612715" cy="2618933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5DCCBC7-D965-704C-B604-615EA0887D63}"/>
              </a:ext>
            </a:extLst>
          </p:cNvPr>
          <p:cNvCxnSpPr>
            <a:cxnSpLocks/>
            <a:stCxn id="9" idx="3"/>
            <a:endCxn id="15" idx="2"/>
          </p:cNvCxnSpPr>
          <p:nvPr/>
        </p:nvCxnSpPr>
        <p:spPr>
          <a:xfrm flipV="1">
            <a:off x="2651895" y="2116651"/>
            <a:ext cx="5787125" cy="3281354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1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95D5-6300-7A4C-AB74-418C7196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71" y="235972"/>
            <a:ext cx="4638191" cy="618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125A4-4B93-AC4A-8B5C-27E9757A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66" y="2491407"/>
            <a:ext cx="2209961" cy="3928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D2838-BF22-224E-A01E-45F9D77D9CBE}"/>
              </a:ext>
            </a:extLst>
          </p:cNvPr>
          <p:cNvSpPr txBox="1"/>
          <p:nvPr/>
        </p:nvSpPr>
        <p:spPr>
          <a:xfrm>
            <a:off x="282518" y="943858"/>
            <a:ext cx="604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View comparison, identical layouts scaled horizontally to match device screen size.</a:t>
            </a:r>
          </a:p>
        </p:txBody>
      </p:sp>
    </p:spTree>
    <p:extLst>
      <p:ext uri="{BB962C8B-B14F-4D97-AF65-F5344CB8AC3E}">
        <p14:creationId xmlns:p14="http://schemas.microsoft.com/office/powerpoint/2010/main" val="141988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D3641-B703-C340-B6C0-063EF1EF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0EE677-EAED-1447-A88E-B0657F44E110}"/>
              </a:ext>
            </a:extLst>
          </p:cNvPr>
          <p:cNvSpPr txBox="1"/>
          <p:nvPr/>
        </p:nvSpPr>
        <p:spPr>
          <a:xfrm>
            <a:off x="282518" y="235972"/>
            <a:ext cx="4834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 Mockups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3B979-42A0-3443-AA34-1385A6D4AB51}"/>
              </a:ext>
            </a:extLst>
          </p:cNvPr>
          <p:cNvSpPr txBox="1"/>
          <p:nvPr/>
        </p:nvSpPr>
        <p:spPr>
          <a:xfrm>
            <a:off x="518473" y="5683308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16BC6-FBE6-9747-AD4E-DCA559BAC1E8}"/>
              </a:ext>
            </a:extLst>
          </p:cNvPr>
          <p:cNvSpPr txBox="1"/>
          <p:nvPr/>
        </p:nvSpPr>
        <p:spPr>
          <a:xfrm>
            <a:off x="2918128" y="569423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0A6C-8B45-2E4E-AB13-5B383D354764}"/>
              </a:ext>
            </a:extLst>
          </p:cNvPr>
          <p:cNvSpPr txBox="1"/>
          <p:nvPr/>
        </p:nvSpPr>
        <p:spPr>
          <a:xfrm>
            <a:off x="5501362" y="5694235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672-CFD8-9345-BF87-906DA747F491}"/>
              </a:ext>
            </a:extLst>
          </p:cNvPr>
          <p:cNvSpPr txBox="1"/>
          <p:nvPr/>
        </p:nvSpPr>
        <p:spPr>
          <a:xfrm>
            <a:off x="7901017" y="5683307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D4587-9195-E647-8CDC-46C367104FD8}"/>
              </a:ext>
            </a:extLst>
          </p:cNvPr>
          <p:cNvSpPr txBox="1"/>
          <p:nvPr/>
        </p:nvSpPr>
        <p:spPr>
          <a:xfrm>
            <a:off x="10484251" y="568330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4817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D16C3-D140-5E40-9EEC-757012430821}"/>
              </a:ext>
            </a:extLst>
          </p:cNvPr>
          <p:cNvSpPr txBox="1"/>
          <p:nvPr/>
        </p:nvSpPr>
        <p:spPr>
          <a:xfrm>
            <a:off x="282518" y="235972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 Mockups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CF94-7794-E74F-B932-D2E5A7DF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5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282518" y="235972"/>
            <a:ext cx="6522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 Lead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3D43F1-5E08-4D4E-92D8-3EE7EAE5E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97" y="4207192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552101-6E4D-0948-89C8-DC84AC47156E}"/>
              </a:ext>
            </a:extLst>
          </p:cNvPr>
          <p:cNvCxnSpPr>
            <a:cxnSpLocks/>
            <a:stCxn id="65" idx="2"/>
            <a:endCxn id="11" idx="0"/>
          </p:cNvCxnSpPr>
          <p:nvPr/>
        </p:nvCxnSpPr>
        <p:spPr>
          <a:xfrm rot="16200000" flipH="1">
            <a:off x="9465356" y="2998619"/>
            <a:ext cx="308166" cy="986935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6EFA52A-9C2A-154D-91E4-51C6073F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90" y="373758"/>
            <a:ext cx="6181685" cy="611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3A4C9-7E43-B344-8DEF-F78A4FEC9ED6}"/>
              </a:ext>
            </a:extLst>
          </p:cNvPr>
          <p:cNvSpPr txBox="1"/>
          <p:nvPr/>
        </p:nvSpPr>
        <p:spPr>
          <a:xfrm>
            <a:off x="282518" y="235972"/>
            <a:ext cx="3663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 Structure</a:t>
            </a:r>
          </a:p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 Class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F11AF-2CA6-CA49-9B28-124AECC8287C}"/>
              </a:ext>
            </a:extLst>
          </p:cNvPr>
          <p:cNvSpPr/>
          <p:nvPr/>
        </p:nvSpPr>
        <p:spPr>
          <a:xfrm>
            <a:off x="5801710" y="362607"/>
            <a:ext cx="916923" cy="12718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CA5C9-DD9D-3544-B535-D810C75D64A4}"/>
              </a:ext>
            </a:extLst>
          </p:cNvPr>
          <p:cNvSpPr/>
          <p:nvPr/>
        </p:nvSpPr>
        <p:spPr>
          <a:xfrm>
            <a:off x="4502500" y="1909438"/>
            <a:ext cx="1178210" cy="171384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287-5866-7248-B12E-9460146D7AA0}"/>
              </a:ext>
            </a:extLst>
          </p:cNvPr>
          <p:cNvSpPr/>
          <p:nvPr/>
        </p:nvSpPr>
        <p:spPr>
          <a:xfrm>
            <a:off x="4869586" y="3771900"/>
            <a:ext cx="584350" cy="1524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222E-4DBE-F444-8CB0-078F15ECA106}"/>
              </a:ext>
            </a:extLst>
          </p:cNvPr>
          <p:cNvSpPr/>
          <p:nvPr/>
        </p:nvSpPr>
        <p:spPr>
          <a:xfrm>
            <a:off x="4785064" y="4050030"/>
            <a:ext cx="668872" cy="1470661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32D2A-87D7-D444-A57A-C762D6F36398}"/>
              </a:ext>
            </a:extLst>
          </p:cNvPr>
          <p:cNvSpPr/>
          <p:nvPr/>
        </p:nvSpPr>
        <p:spPr>
          <a:xfrm>
            <a:off x="7516969" y="1909438"/>
            <a:ext cx="774509" cy="10360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17EFD-B0FD-494F-B8FD-F42125EAAA11}"/>
              </a:ext>
            </a:extLst>
          </p:cNvPr>
          <p:cNvSpPr/>
          <p:nvPr/>
        </p:nvSpPr>
        <p:spPr>
          <a:xfrm>
            <a:off x="8291478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B081C-7FC5-CE40-B33A-1256D9592223}"/>
              </a:ext>
            </a:extLst>
          </p:cNvPr>
          <p:cNvSpPr/>
          <p:nvPr/>
        </p:nvSpPr>
        <p:spPr>
          <a:xfrm>
            <a:off x="9747963" y="3646170"/>
            <a:ext cx="729887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9F999-7B29-E648-9DFA-1137B96129FC}"/>
              </a:ext>
            </a:extLst>
          </p:cNvPr>
          <p:cNvSpPr/>
          <p:nvPr/>
        </p:nvSpPr>
        <p:spPr>
          <a:xfrm>
            <a:off x="10033233" y="5198617"/>
            <a:ext cx="65434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90348CE-A45D-7D4D-ACEF-E28EE60D7B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538415" y="1187681"/>
            <a:ext cx="274948" cy="1168567"/>
          </a:xfrm>
          <a:prstGeom prst="bentConnector3">
            <a:avLst/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F5A3AFE-3F73-C34D-BBF1-E3C139E2615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944724" y="949938"/>
            <a:ext cx="274948" cy="164405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072C1A7-F0B3-B74A-8794-50C0D81E922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453936" y="1961242"/>
            <a:ext cx="2063033" cy="1886858"/>
          </a:xfrm>
          <a:prstGeom prst="bentConnector3">
            <a:avLst>
              <a:gd name="adj1" fmla="val 27193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EB29485-C74A-BA43-88F7-731C3743CC2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4785064" y="3848099"/>
            <a:ext cx="84522" cy="937261"/>
          </a:xfrm>
          <a:prstGeom prst="bentConnector3">
            <a:avLst>
              <a:gd name="adj1" fmla="val 370462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767C11B-9AFE-BA41-8B47-077F625F0AB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 flipV="1">
            <a:off x="5161761" y="3924300"/>
            <a:ext cx="292175" cy="861061"/>
          </a:xfrm>
          <a:prstGeom prst="bentConnector4">
            <a:avLst>
              <a:gd name="adj1" fmla="val -187627"/>
              <a:gd name="adj2" fmla="val 77234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B8E6E29-2DDB-7E4F-85BF-91B479C245C6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8209378" y="2729576"/>
            <a:ext cx="308166" cy="152502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9E684-E3F5-F842-BC8B-44D499CDB181}"/>
              </a:ext>
            </a:extLst>
          </p:cNvPr>
          <p:cNvSpPr/>
          <p:nvPr/>
        </p:nvSpPr>
        <p:spPr>
          <a:xfrm>
            <a:off x="8738717" y="2088471"/>
            <a:ext cx="774509" cy="124953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36C6189-B5C0-634C-A75A-1E4F5706D41E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rot="5400000">
            <a:off x="8846108" y="3366306"/>
            <a:ext cx="308166" cy="251563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1C9EC47-81BE-2B4E-AFC7-9B820112AE09}"/>
              </a:ext>
            </a:extLst>
          </p:cNvPr>
          <p:cNvSpPr/>
          <p:nvPr/>
        </p:nvSpPr>
        <p:spPr>
          <a:xfrm>
            <a:off x="6510382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3D607-8AEB-F64F-96D7-56F3E59D4DB2}"/>
              </a:ext>
            </a:extLst>
          </p:cNvPr>
          <p:cNvSpPr/>
          <p:nvPr/>
        </p:nvSpPr>
        <p:spPr>
          <a:xfrm>
            <a:off x="7256858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A0C7DC-2FB2-0844-8D09-1FAE683CE309}"/>
              </a:ext>
            </a:extLst>
          </p:cNvPr>
          <p:cNvSpPr/>
          <p:nvPr/>
        </p:nvSpPr>
        <p:spPr>
          <a:xfrm>
            <a:off x="800684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38320D-105C-1546-90A2-C30E71A9BDB9}"/>
              </a:ext>
            </a:extLst>
          </p:cNvPr>
          <p:cNvSpPr/>
          <p:nvPr/>
        </p:nvSpPr>
        <p:spPr>
          <a:xfrm>
            <a:off x="877679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BFA9586-9280-A84F-83C4-C8ED28AA2810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 flipH="1" flipV="1">
            <a:off x="6510382" y="2795540"/>
            <a:ext cx="2927734" cy="1"/>
          </a:xfrm>
          <a:prstGeom prst="bentConnector5">
            <a:avLst>
              <a:gd name="adj1" fmla="val -7808"/>
              <a:gd name="adj2" fmla="val 72779100000"/>
              <a:gd name="adj3" fmla="val 107808"/>
            </a:avLst>
          </a:prstGeom>
          <a:ln w="25400" cap="rnd">
            <a:solidFill>
              <a:srgbClr val="EB4968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BC547DA-3CEA-0B4D-9F5E-C0495D008F04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9747963" y="4475863"/>
            <a:ext cx="285270" cy="1552447"/>
          </a:xfrm>
          <a:prstGeom prst="bentConnector3">
            <a:avLst>
              <a:gd name="adj1" fmla="val 180135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A4A4DC7-C3CE-154B-BD8B-3C24AB49F0CC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10477850" y="4475862"/>
            <a:ext cx="209724" cy="1552447"/>
          </a:xfrm>
          <a:prstGeom prst="bentConnector3">
            <a:avLst>
              <a:gd name="adj1" fmla="val 253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3A86B9-D8C0-B24E-92F7-18DFF66352F3}"/>
              </a:ext>
            </a:extLst>
          </p:cNvPr>
          <p:cNvSpPr txBox="1"/>
          <p:nvPr/>
        </p:nvSpPr>
        <p:spPr>
          <a:xfrm>
            <a:off x="53372" y="6482008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10.29.18</a:t>
            </a:r>
          </a:p>
        </p:txBody>
      </p:sp>
    </p:spTree>
    <p:extLst>
      <p:ext uri="{BB962C8B-B14F-4D97-AF65-F5344CB8AC3E}">
        <p14:creationId xmlns:p14="http://schemas.microsoft.com/office/powerpoint/2010/main" val="206478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FA52A-9C2A-154D-91E4-51C6073F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84" y="362607"/>
            <a:ext cx="6222411" cy="611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3A4C9-7E43-B344-8DEF-F78A4FEC9ED6}"/>
              </a:ext>
            </a:extLst>
          </p:cNvPr>
          <p:cNvSpPr txBox="1"/>
          <p:nvPr/>
        </p:nvSpPr>
        <p:spPr>
          <a:xfrm>
            <a:off x="282518" y="235972"/>
            <a:ext cx="3749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</a:t>
            </a:r>
            <a:endParaRPr lang="en-US" sz="4000" b="1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F11AF-2CA6-CA49-9B28-124AECC8287C}"/>
              </a:ext>
            </a:extLst>
          </p:cNvPr>
          <p:cNvSpPr/>
          <p:nvPr/>
        </p:nvSpPr>
        <p:spPr>
          <a:xfrm>
            <a:off x="6685630" y="362607"/>
            <a:ext cx="916923" cy="12718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CA5C9-DD9D-3544-B535-D810C75D64A4}"/>
              </a:ext>
            </a:extLst>
          </p:cNvPr>
          <p:cNvSpPr/>
          <p:nvPr/>
        </p:nvSpPr>
        <p:spPr>
          <a:xfrm>
            <a:off x="5386420" y="1909438"/>
            <a:ext cx="1178210" cy="171384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287-5866-7248-B12E-9460146D7AA0}"/>
              </a:ext>
            </a:extLst>
          </p:cNvPr>
          <p:cNvSpPr/>
          <p:nvPr/>
        </p:nvSpPr>
        <p:spPr>
          <a:xfrm>
            <a:off x="5753506" y="3771900"/>
            <a:ext cx="584350" cy="1524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222E-4DBE-F444-8CB0-078F15ECA106}"/>
              </a:ext>
            </a:extLst>
          </p:cNvPr>
          <p:cNvSpPr/>
          <p:nvPr/>
        </p:nvSpPr>
        <p:spPr>
          <a:xfrm>
            <a:off x="5668984" y="4050030"/>
            <a:ext cx="668872" cy="1470661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32D2A-87D7-D444-A57A-C762D6F36398}"/>
              </a:ext>
            </a:extLst>
          </p:cNvPr>
          <p:cNvSpPr/>
          <p:nvPr/>
        </p:nvSpPr>
        <p:spPr>
          <a:xfrm>
            <a:off x="8400889" y="1909438"/>
            <a:ext cx="774509" cy="10360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F2C5B-C32E-0C4B-AAD5-03D632BB808A}"/>
              </a:ext>
            </a:extLst>
          </p:cNvPr>
          <p:cNvSpPr/>
          <p:nvPr/>
        </p:nvSpPr>
        <p:spPr>
          <a:xfrm>
            <a:off x="7901939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17EFD-B0FD-494F-B8FD-F42125EAAA11}"/>
              </a:ext>
            </a:extLst>
          </p:cNvPr>
          <p:cNvSpPr/>
          <p:nvPr/>
        </p:nvSpPr>
        <p:spPr>
          <a:xfrm>
            <a:off x="9175398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B081C-7FC5-CE40-B33A-1256D9592223}"/>
              </a:ext>
            </a:extLst>
          </p:cNvPr>
          <p:cNvSpPr/>
          <p:nvPr/>
        </p:nvSpPr>
        <p:spPr>
          <a:xfrm>
            <a:off x="10631883" y="3646170"/>
            <a:ext cx="729887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9F999-7B29-E648-9DFA-1137B96129FC}"/>
              </a:ext>
            </a:extLst>
          </p:cNvPr>
          <p:cNvSpPr/>
          <p:nvPr/>
        </p:nvSpPr>
        <p:spPr>
          <a:xfrm>
            <a:off x="10033233" y="5198617"/>
            <a:ext cx="65434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90348CE-A45D-7D4D-ACEF-E28EE60D7B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6422335" y="1187681"/>
            <a:ext cx="274948" cy="1168567"/>
          </a:xfrm>
          <a:prstGeom prst="bentConnector3">
            <a:avLst/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F5A3AFE-3F73-C34D-BBF1-E3C139E2615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828644" y="949938"/>
            <a:ext cx="274948" cy="164405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EB29485-C74A-BA43-88F7-731C3743CC2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5668984" y="3848099"/>
            <a:ext cx="84522" cy="937261"/>
          </a:xfrm>
          <a:prstGeom prst="bentConnector3">
            <a:avLst>
              <a:gd name="adj1" fmla="val 370462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767C11B-9AFE-BA41-8B47-077F625F0AB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 flipV="1">
            <a:off x="6045681" y="3924300"/>
            <a:ext cx="292175" cy="861061"/>
          </a:xfrm>
          <a:prstGeom prst="bentConnector4">
            <a:avLst>
              <a:gd name="adj1" fmla="val -187627"/>
              <a:gd name="adj2" fmla="val 77234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B8E6E29-2DDB-7E4F-85BF-91B479C245C6}"/>
              </a:ext>
            </a:extLst>
          </p:cNvPr>
          <p:cNvCxnSpPr>
            <a:cxnSpLocks/>
            <a:stCxn id="65" idx="2"/>
            <a:endCxn id="9" idx="0"/>
          </p:cNvCxnSpPr>
          <p:nvPr/>
        </p:nvCxnSpPr>
        <p:spPr>
          <a:xfrm rot="5400000">
            <a:off x="9093298" y="2729576"/>
            <a:ext cx="308166" cy="152502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9E684-E3F5-F842-BC8B-44D499CDB181}"/>
              </a:ext>
            </a:extLst>
          </p:cNvPr>
          <p:cNvSpPr/>
          <p:nvPr/>
        </p:nvSpPr>
        <p:spPr>
          <a:xfrm>
            <a:off x="9622637" y="2088471"/>
            <a:ext cx="774509" cy="124953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36C6189-B5C0-634C-A75A-1E4F5706D41E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rot="5400000">
            <a:off x="9730028" y="3366306"/>
            <a:ext cx="308166" cy="251563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552101-6E4D-0948-89C8-DC84AC47156E}"/>
              </a:ext>
            </a:extLst>
          </p:cNvPr>
          <p:cNvCxnSpPr>
            <a:cxnSpLocks/>
            <a:stCxn id="65" idx="2"/>
            <a:endCxn id="11" idx="0"/>
          </p:cNvCxnSpPr>
          <p:nvPr/>
        </p:nvCxnSpPr>
        <p:spPr>
          <a:xfrm rot="16200000" flipH="1">
            <a:off x="10349276" y="2998619"/>
            <a:ext cx="308166" cy="986935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1C9EC47-81BE-2B4E-AFC7-9B820112AE09}"/>
              </a:ext>
            </a:extLst>
          </p:cNvPr>
          <p:cNvSpPr/>
          <p:nvPr/>
        </p:nvSpPr>
        <p:spPr>
          <a:xfrm>
            <a:off x="7394302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3D607-8AEB-F64F-96D7-56F3E59D4DB2}"/>
              </a:ext>
            </a:extLst>
          </p:cNvPr>
          <p:cNvSpPr/>
          <p:nvPr/>
        </p:nvSpPr>
        <p:spPr>
          <a:xfrm>
            <a:off x="8140778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A0C7DC-2FB2-0844-8D09-1FAE683CE309}"/>
              </a:ext>
            </a:extLst>
          </p:cNvPr>
          <p:cNvSpPr/>
          <p:nvPr/>
        </p:nvSpPr>
        <p:spPr>
          <a:xfrm>
            <a:off x="889076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38320D-105C-1546-90A2-C30E71A9BDB9}"/>
              </a:ext>
            </a:extLst>
          </p:cNvPr>
          <p:cNvSpPr/>
          <p:nvPr/>
        </p:nvSpPr>
        <p:spPr>
          <a:xfrm>
            <a:off x="966071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BFA9586-9280-A84F-83C4-C8ED28AA2810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 flipH="1" flipV="1">
            <a:off x="7394302" y="2795540"/>
            <a:ext cx="2927734" cy="1"/>
          </a:xfrm>
          <a:prstGeom prst="bentConnector5">
            <a:avLst>
              <a:gd name="adj1" fmla="val -7808"/>
              <a:gd name="adj2" fmla="val 72779100000"/>
              <a:gd name="adj3" fmla="val 107808"/>
            </a:avLst>
          </a:prstGeom>
          <a:ln w="25400" cap="rnd">
            <a:solidFill>
              <a:srgbClr val="EB4968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BC547DA-3CEA-0B4D-9F5E-C0495D008F04}"/>
              </a:ext>
            </a:extLst>
          </p:cNvPr>
          <p:cNvCxnSpPr>
            <a:cxnSpLocks/>
            <a:endCxn id="11" idx="1"/>
          </p:cNvCxnSpPr>
          <p:nvPr/>
        </p:nvCxnSpPr>
        <p:spPr>
          <a:xfrm rot="10800000">
            <a:off x="10631883" y="4475863"/>
            <a:ext cx="285270" cy="1552447"/>
          </a:xfrm>
          <a:prstGeom prst="bentConnector3">
            <a:avLst>
              <a:gd name="adj1" fmla="val 180135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A4A4DC7-C3CE-154B-BD8B-3C24AB49F0C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361770" y="4475862"/>
            <a:ext cx="209724" cy="1552447"/>
          </a:xfrm>
          <a:prstGeom prst="bentConnector3">
            <a:avLst>
              <a:gd name="adj1" fmla="val 253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102D7E23-E336-4445-B252-DA0747CB227B}"/>
              </a:ext>
            </a:extLst>
          </p:cNvPr>
          <p:cNvSpPr/>
          <p:nvPr/>
        </p:nvSpPr>
        <p:spPr>
          <a:xfrm>
            <a:off x="2954936" y="2134110"/>
            <a:ext cx="1219799" cy="1357976"/>
          </a:xfrm>
          <a:prstGeom prst="can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C9A07-33B7-1748-8E95-245DF5F6DD56}"/>
              </a:ext>
            </a:extLst>
          </p:cNvPr>
          <p:cNvCxnSpPr>
            <a:cxnSpLocks/>
          </p:cNvCxnSpPr>
          <p:nvPr/>
        </p:nvCxnSpPr>
        <p:spPr>
          <a:xfrm flipH="1">
            <a:off x="4251092" y="2766359"/>
            <a:ext cx="940493" cy="0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>
            <a:extLst>
              <a:ext uri="{FF2B5EF4-FFF2-40B4-BE49-F238E27FC236}">
                <a16:creationId xmlns:a16="http://schemas.microsoft.com/office/drawing/2014/main" id="{276EE754-CA39-CF4A-8351-9D308F02AF4A}"/>
              </a:ext>
            </a:extLst>
          </p:cNvPr>
          <p:cNvSpPr/>
          <p:nvPr/>
        </p:nvSpPr>
        <p:spPr>
          <a:xfrm>
            <a:off x="2671647" y="4050030"/>
            <a:ext cx="1736525" cy="1280317"/>
          </a:xfrm>
          <a:prstGeom prst="horizontalScroll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Models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B90C379-2551-0745-8937-11AC09E1D8B7}"/>
              </a:ext>
            </a:extLst>
          </p:cNvPr>
          <p:cNvCxnSpPr>
            <a:cxnSpLocks/>
          </p:cNvCxnSpPr>
          <p:nvPr/>
        </p:nvCxnSpPr>
        <p:spPr>
          <a:xfrm flipV="1">
            <a:off x="5191585" y="1930781"/>
            <a:ext cx="3200400" cy="4023360"/>
          </a:xfrm>
          <a:prstGeom prst="bentConnector3">
            <a:avLst>
              <a:gd name="adj1" fmla="val 58253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A0899991-E141-C14E-BBA6-5BB7EA2B6E9A}"/>
              </a:ext>
            </a:extLst>
          </p:cNvPr>
          <p:cNvCxnSpPr>
            <a:cxnSpLocks/>
          </p:cNvCxnSpPr>
          <p:nvPr/>
        </p:nvCxnSpPr>
        <p:spPr>
          <a:xfrm rot="10800000">
            <a:off x="3485090" y="5198619"/>
            <a:ext cx="1920240" cy="757863"/>
          </a:xfrm>
          <a:prstGeom prst="bentConnector3">
            <a:avLst>
              <a:gd name="adj1" fmla="val 99951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2E4072-895D-9F46-84D8-568F657CEBDD}"/>
              </a:ext>
            </a:extLst>
          </p:cNvPr>
          <p:cNvCxnSpPr/>
          <p:nvPr/>
        </p:nvCxnSpPr>
        <p:spPr>
          <a:xfrm flipV="1">
            <a:off x="3215640" y="3623281"/>
            <a:ext cx="0" cy="537239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8F0AC1B-5FA3-C641-A36D-DCA38A0A3141}"/>
              </a:ext>
            </a:extLst>
          </p:cNvPr>
          <p:cNvCxnSpPr/>
          <p:nvPr/>
        </p:nvCxnSpPr>
        <p:spPr>
          <a:xfrm>
            <a:off x="3810000" y="3646170"/>
            <a:ext cx="0" cy="514350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be 117">
            <a:extLst>
              <a:ext uri="{FF2B5EF4-FFF2-40B4-BE49-F238E27FC236}">
                <a16:creationId xmlns:a16="http://schemas.microsoft.com/office/drawing/2014/main" id="{FB724AB9-3444-4E43-9E72-E6D27A978826}"/>
              </a:ext>
            </a:extLst>
          </p:cNvPr>
          <p:cNvSpPr/>
          <p:nvPr/>
        </p:nvSpPr>
        <p:spPr>
          <a:xfrm>
            <a:off x="573171" y="2211146"/>
            <a:ext cx="1408946" cy="1195736"/>
          </a:xfrm>
          <a:prstGeom prst="cube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Room DB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174DEF4-721D-D345-BE4D-1D9652CB8C4A}"/>
              </a:ext>
            </a:extLst>
          </p:cNvPr>
          <p:cNvCxnSpPr>
            <a:cxnSpLocks/>
          </p:cNvCxnSpPr>
          <p:nvPr/>
        </p:nvCxnSpPr>
        <p:spPr>
          <a:xfrm>
            <a:off x="2054054" y="2758876"/>
            <a:ext cx="780586" cy="7483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0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Encapsulation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BA98D-731C-654C-BB60-D79D432266B3}"/>
              </a:ext>
            </a:extLst>
          </p:cNvPr>
          <p:cNvSpPr txBox="1"/>
          <p:nvPr/>
        </p:nvSpPr>
        <p:spPr>
          <a:xfrm>
            <a:off x="438635" y="1673028"/>
            <a:ext cx="38657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User class for binding data(variables) with its related functionalities (methods)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 is purely hidden from outside classes – improve maintainability and re-usability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Restrict access to critical data members – improve security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1DBFC-A63D-1B47-91EA-E688E06A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44" y="1288776"/>
            <a:ext cx="5637145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DA7455-0B7F-DE46-B901-79EF65A8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3" y="2173608"/>
            <a:ext cx="1023047" cy="901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A3FB6-46D6-8845-98F8-4D5313F2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73" y="4953661"/>
            <a:ext cx="1042770" cy="918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6AE63-44C3-BA40-ABD7-B9296EA4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73" y="3554721"/>
            <a:ext cx="970568" cy="855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3606A8-E7A9-C04D-947C-DA40A451CAE5}"/>
              </a:ext>
            </a:extLst>
          </p:cNvPr>
          <p:cNvSpPr/>
          <p:nvPr/>
        </p:nvSpPr>
        <p:spPr>
          <a:xfrm>
            <a:off x="554820" y="233373"/>
            <a:ext cx="6627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9A120-1019-9E41-9804-D366FB049CB3}"/>
              </a:ext>
            </a:extLst>
          </p:cNvPr>
          <p:cNvSpPr txBox="1"/>
          <p:nvPr/>
        </p:nvSpPr>
        <p:spPr>
          <a:xfrm>
            <a:off x="3740728" y="2439570"/>
            <a:ext cx="28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Adam Miles (Team Lead)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D98B6-4F96-2D45-91A5-A2DBD06F4F8D}"/>
              </a:ext>
            </a:extLst>
          </p:cNvPr>
          <p:cNvSpPr txBox="1"/>
          <p:nvPr/>
        </p:nvSpPr>
        <p:spPr>
          <a:xfrm>
            <a:off x="3740728" y="37975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Jennifer Niang (Design Lead)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1FDB1-8331-104F-89AD-CDF6BB3728D2}"/>
              </a:ext>
            </a:extLst>
          </p:cNvPr>
          <p:cNvSpPr txBox="1"/>
          <p:nvPr/>
        </p:nvSpPr>
        <p:spPr>
          <a:xfrm>
            <a:off x="3644547" y="5228310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Chaofan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 (Test Lead)</a:t>
            </a:r>
          </a:p>
        </p:txBody>
      </p:sp>
    </p:spTree>
    <p:extLst>
      <p:ext uri="{BB962C8B-B14F-4D97-AF65-F5344CB8AC3E}">
        <p14:creationId xmlns:p14="http://schemas.microsoft.com/office/powerpoint/2010/main" val="2103245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Extensibility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50ACAB-FCBF-D94B-98C0-BFE1F69C4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850739"/>
            <a:ext cx="5440680" cy="3101548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2FD686C-2759-9E45-8695-F75D5A5D0282}"/>
              </a:ext>
            </a:extLst>
          </p:cNvPr>
          <p:cNvCxnSpPr>
            <a:cxnSpLocks/>
          </p:cNvCxnSpPr>
          <p:nvPr/>
        </p:nvCxnSpPr>
        <p:spPr>
          <a:xfrm flipH="1" flipV="1">
            <a:off x="5516880" y="2920115"/>
            <a:ext cx="5486400" cy="1"/>
          </a:xfrm>
          <a:prstGeom prst="bentConnector5">
            <a:avLst>
              <a:gd name="adj1" fmla="val -13027"/>
              <a:gd name="adj2" fmla="val 72779100000"/>
              <a:gd name="adj3" fmla="val 113193"/>
            </a:avLst>
          </a:prstGeom>
          <a:ln w="25400" cap="rnd">
            <a:solidFill>
              <a:srgbClr val="EB4968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66B90DE-9DA3-9441-906B-BE23AE3E0104}"/>
              </a:ext>
            </a:extLst>
          </p:cNvPr>
          <p:cNvCxnSpPr>
            <a:cxnSpLocks/>
          </p:cNvCxnSpPr>
          <p:nvPr/>
        </p:nvCxnSpPr>
        <p:spPr>
          <a:xfrm rot="5400000">
            <a:off x="7957953" y="2143887"/>
            <a:ext cx="89391" cy="3"/>
          </a:xfrm>
          <a:prstGeom prst="bentConnector3">
            <a:avLst>
              <a:gd name="adj1" fmla="val 15903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9540B24-6D05-8447-8D25-6994F01E1EDA}"/>
              </a:ext>
            </a:extLst>
          </p:cNvPr>
          <p:cNvSpPr txBox="1"/>
          <p:nvPr/>
        </p:nvSpPr>
        <p:spPr>
          <a:xfrm>
            <a:off x="431121" y="1354799"/>
            <a:ext cx="38657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MainActivity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having a fragment manager to store the state of hidden frag, also set the active fragment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Fairly easy to extend as more features are added, without significant reorganization of the app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need to mess with bundles and back stack problems</a:t>
            </a:r>
          </a:p>
        </p:txBody>
      </p:sp>
    </p:spTree>
    <p:extLst>
      <p:ext uri="{BB962C8B-B14F-4D97-AF65-F5344CB8AC3E}">
        <p14:creationId xmlns:p14="http://schemas.microsoft.com/office/powerpoint/2010/main" val="244311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Extensibility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540B24-6D05-8447-8D25-6994F01E1EDA}"/>
              </a:ext>
            </a:extLst>
          </p:cNvPr>
          <p:cNvSpPr txBox="1"/>
          <p:nvPr/>
        </p:nvSpPr>
        <p:spPr>
          <a:xfrm>
            <a:off x="659536" y="1433478"/>
            <a:ext cx="38657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 of tabs routing to specified activities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Easy to extend as more features are added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Calculator Utility Class as the provider for doing the calculation in different classes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8C1482-E87D-9F4F-9DE7-FA15B421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43" y="235972"/>
            <a:ext cx="1066800" cy="1841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3C95B4-8F68-4040-BB47-385F8CF5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43" y="4603577"/>
            <a:ext cx="1066800" cy="1841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AC652F-2269-DD4E-A9CD-B2AC5686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683" y="2470574"/>
            <a:ext cx="1054100" cy="18161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AB58D8-F5B6-4B47-A2FB-C3BC6C56DD8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930938" y="1156722"/>
            <a:ext cx="1119505" cy="1405292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87FD0A-9D60-6849-8149-B15A8192CA3E}"/>
              </a:ext>
            </a:extLst>
          </p:cNvPr>
          <p:cNvCxnSpPr>
            <a:cxnSpLocks/>
          </p:cNvCxnSpPr>
          <p:nvPr/>
        </p:nvCxnSpPr>
        <p:spPr>
          <a:xfrm>
            <a:off x="7935066" y="3196342"/>
            <a:ext cx="1121569" cy="0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627BCA-7C03-214E-9610-FCD461A51430}"/>
              </a:ext>
            </a:extLst>
          </p:cNvPr>
          <p:cNvCxnSpPr>
            <a:cxnSpLocks/>
          </p:cNvCxnSpPr>
          <p:nvPr/>
        </p:nvCxnSpPr>
        <p:spPr>
          <a:xfrm>
            <a:off x="7908078" y="3855763"/>
            <a:ext cx="1142365" cy="1592464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D767FCD-14C4-9F40-88B2-8270BCCC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46" y="1433478"/>
            <a:ext cx="2209961" cy="3928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03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6F86D-9571-484A-8A75-66B9A435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653"/>
            <a:ext cx="12192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9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282518" y="235972"/>
            <a:ext cx="3788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5832071" y="1805632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416051" y="3365243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85158" y="4111812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7167489" y="308824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3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221EBE-B4BC-8A45-BD3F-5A4A1109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5" y="563671"/>
            <a:ext cx="10054667" cy="56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5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3423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388535" y="1526953"/>
            <a:ext cx="115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Lifecycle Awareness –does it do what it is suppose to do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Halfway through the sign up - retain or start over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log out or quit properly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Check that Navigation is seamless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 Button to the right Fragment – only place for us Tools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0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5165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Tester </a:t>
            </a:r>
            <a:r>
              <a:rPr lang="en-US" sz="4000" b="1" dirty="0" err="1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CheckOff</a:t>
            </a:r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282518" y="943858"/>
            <a:ext cx="115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UI and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Junits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 need to be implemented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Warning or Toasts need for Application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Reminders to clicks, buttons or use drop-downs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Conversion methods need to test 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example: kg versus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lbs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92AC6-3510-2549-9BAC-BCBD2A04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11" y="943858"/>
            <a:ext cx="4496359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5426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Major Bug/Challenge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282518" y="943858"/>
            <a:ext cx="115751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Trying to find an easy way switch between the 4 main views, and reinforces a fairly simple model of the app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Trying to avoid the need of back-behaviors with the exception of the tools tab,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in which the more involved activities are housed in a list view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Applying fragments to bottom navigation view is cool, but will face the fragment re-created issue when return back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16D85-8881-F646-B20A-882A1F1F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103" y="499392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4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5426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Major Bug/Challenge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282518" y="943858"/>
            <a:ext cx="5134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Main Activity, having the fragment manager to control the hidden and showing fragments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Commit the state of hidden fragment to manager so can restore it when coming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16D85-8881-F646-B20A-882A1F1F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103" y="4993928"/>
            <a:ext cx="1625600" cy="16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9C511-7E3F-654B-AB02-EE938A9A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04" y="943858"/>
            <a:ext cx="5979226" cy="41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171360" y="710989"/>
            <a:ext cx="9621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Any Questions?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7317971" y="3278705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601789" y="3834813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85158" y="3834812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6286500" y="6379015"/>
            <a:ext cx="1675429" cy="280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E9822-FCA3-BA4C-9D15-6D2C54BA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7" y="293283"/>
            <a:ext cx="3530600" cy="565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1E1AD-3D27-5649-B574-18505240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48" y="363133"/>
            <a:ext cx="3390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0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171360" y="710989"/>
            <a:ext cx="3605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7317971" y="3278705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601789" y="3834813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85158" y="3834812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6286500" y="6379015"/>
            <a:ext cx="1675429" cy="280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9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1910949" y="1709179"/>
            <a:ext cx="5726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THANKS!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8367955" y="143218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516064" y="4193458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85158" y="3973312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8841845" y="644674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34DC9-2EBF-5047-A350-6577F15D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0" y="299956"/>
            <a:ext cx="3467100" cy="613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4468C-4D8E-E044-B917-ABA109AAD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660400"/>
            <a:ext cx="34671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848DA-EB7C-6044-81F0-92B2D370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0" y="164777"/>
            <a:ext cx="3378200" cy="603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523EF-CA10-3F44-82A6-0A374DEC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37" y="285427"/>
            <a:ext cx="3530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5C154-957C-6C42-A715-797BEDEE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7" y="655342"/>
            <a:ext cx="3429000" cy="570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72D11-DA22-A642-9CC5-61A66776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0" y="717550"/>
            <a:ext cx="33401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1F3A9-3601-774E-BC08-33F766CE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16" y="615197"/>
            <a:ext cx="3517900" cy="568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C9F01-5B19-8F4E-B8A4-4170EF14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77" y="615197"/>
            <a:ext cx="34163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ABF9D-D722-CC4B-B863-D05A69F0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39" y="673100"/>
            <a:ext cx="3429000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0BA19-B13B-F841-AD64-568EE634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647700"/>
            <a:ext cx="3467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4A2BC-BC27-2345-8288-A074B75B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660400"/>
            <a:ext cx="342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</TotalTime>
  <Words>1089</Words>
  <Application>Microsoft Macintosh PowerPoint</Application>
  <PresentationFormat>Widescreen</PresentationFormat>
  <Paragraphs>135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</dc:creator>
  <cp:lastModifiedBy>Jennifer Niang</cp:lastModifiedBy>
  <cp:revision>47</cp:revision>
  <dcterms:created xsi:type="dcterms:W3CDTF">2018-09-20T22:00:46Z</dcterms:created>
  <dcterms:modified xsi:type="dcterms:W3CDTF">2018-10-30T21:56:34Z</dcterms:modified>
</cp:coreProperties>
</file>