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67" r:id="rId3"/>
    <p:sldId id="268" r:id="rId4"/>
    <p:sldId id="270" r:id="rId5"/>
    <p:sldId id="271" r:id="rId6"/>
    <p:sldId id="272" r:id="rId7"/>
    <p:sldId id="273" r:id="rId8"/>
    <p:sldId id="269" r:id="rId9"/>
    <p:sldId id="260" r:id="rId10"/>
    <p:sldId id="261" r:id="rId11"/>
    <p:sldId id="262" r:id="rId12"/>
    <p:sldId id="263" r:id="rId13"/>
    <p:sldId id="264" r:id="rId14"/>
    <p:sldId id="265" r:id="rId15"/>
    <p:sldId id="266"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9" d="100"/>
          <a:sy n="149" d="100"/>
        </p:scale>
        <p:origin x="50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0b38416897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0b38416897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0a58609d5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0a58609d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0a58609d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0a58609d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0a58609d5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0a58609d5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0a58609d5e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0a58609d5e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0b3841689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0b3841689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503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0b3841689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0b3841689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4534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0b3841689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0b3841689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3866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0b3841689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0b3841689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1916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0b3841689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0b3841689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1804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0b3841689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0b3841689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4453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b38416897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b3841689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0b38416897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0b38416897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Meeting Reflection</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000"/>
              <a:t>Dec 30</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8"/>
          <p:cNvPicPr preferRelativeResize="0"/>
          <p:nvPr/>
        </p:nvPicPr>
        <p:blipFill>
          <a:blip r:embed="rId3">
            <a:alphaModFix/>
          </a:blip>
          <a:stretch>
            <a:fillRect/>
          </a:stretch>
        </p:blipFill>
        <p:spPr>
          <a:xfrm>
            <a:off x="152400" y="152400"/>
            <a:ext cx="3724275" cy="2514600"/>
          </a:xfrm>
          <a:prstGeom prst="rect">
            <a:avLst/>
          </a:prstGeom>
          <a:noFill/>
          <a:ln>
            <a:noFill/>
          </a:ln>
        </p:spPr>
      </p:pic>
      <p:pic>
        <p:nvPicPr>
          <p:cNvPr id="87" name="Google Shape;87;p18"/>
          <p:cNvPicPr preferRelativeResize="0"/>
          <p:nvPr/>
        </p:nvPicPr>
        <p:blipFill>
          <a:blip r:embed="rId4">
            <a:alphaModFix/>
          </a:blip>
          <a:stretch>
            <a:fillRect/>
          </a:stretch>
        </p:blipFill>
        <p:spPr>
          <a:xfrm>
            <a:off x="4029075" y="152400"/>
            <a:ext cx="4695825" cy="2514600"/>
          </a:xfrm>
          <a:prstGeom prst="rect">
            <a:avLst/>
          </a:prstGeom>
          <a:noFill/>
          <a:ln>
            <a:noFill/>
          </a:ln>
        </p:spPr>
      </p:pic>
      <p:pic>
        <p:nvPicPr>
          <p:cNvPr id="88" name="Google Shape;88;p18"/>
          <p:cNvPicPr preferRelativeResize="0"/>
          <p:nvPr/>
        </p:nvPicPr>
        <p:blipFill>
          <a:blip r:embed="rId5">
            <a:alphaModFix/>
          </a:blip>
          <a:stretch>
            <a:fillRect/>
          </a:stretch>
        </p:blipFill>
        <p:spPr>
          <a:xfrm>
            <a:off x="152400" y="2819400"/>
            <a:ext cx="4113069" cy="2171700"/>
          </a:xfrm>
          <a:prstGeom prst="rect">
            <a:avLst/>
          </a:prstGeom>
          <a:noFill/>
          <a:ln>
            <a:noFill/>
          </a:ln>
        </p:spPr>
      </p:pic>
      <p:pic>
        <p:nvPicPr>
          <p:cNvPr id="89" name="Google Shape;89;p18"/>
          <p:cNvPicPr preferRelativeResize="0"/>
          <p:nvPr/>
        </p:nvPicPr>
        <p:blipFill>
          <a:blip r:embed="rId6">
            <a:alphaModFix/>
          </a:blip>
          <a:stretch>
            <a:fillRect/>
          </a:stretch>
        </p:blipFill>
        <p:spPr>
          <a:xfrm>
            <a:off x="4417869" y="2819400"/>
            <a:ext cx="4096616" cy="2171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dirty="0"/>
              <a:t>Train on 0.03 PKPD to predict 0.1 individuals with PK &gt; max PK of 0.03</a:t>
            </a:r>
            <a:endParaRPr sz="1500" dirty="0"/>
          </a:p>
        </p:txBody>
      </p:sp>
      <p:pic>
        <p:nvPicPr>
          <p:cNvPr id="95" name="Google Shape;95;p19"/>
          <p:cNvPicPr preferRelativeResize="0"/>
          <p:nvPr/>
        </p:nvPicPr>
        <p:blipFill>
          <a:blip r:embed="rId3">
            <a:alphaModFix/>
          </a:blip>
          <a:stretch>
            <a:fillRect/>
          </a:stretch>
        </p:blipFill>
        <p:spPr>
          <a:xfrm>
            <a:off x="468175" y="1017725"/>
            <a:ext cx="3089475" cy="1678225"/>
          </a:xfrm>
          <a:prstGeom prst="rect">
            <a:avLst/>
          </a:prstGeom>
          <a:noFill/>
          <a:ln>
            <a:noFill/>
          </a:ln>
        </p:spPr>
      </p:pic>
      <p:pic>
        <p:nvPicPr>
          <p:cNvPr id="96" name="Google Shape;96;p19"/>
          <p:cNvPicPr preferRelativeResize="0"/>
          <p:nvPr/>
        </p:nvPicPr>
        <p:blipFill>
          <a:blip r:embed="rId4">
            <a:alphaModFix/>
          </a:blip>
          <a:stretch>
            <a:fillRect/>
          </a:stretch>
        </p:blipFill>
        <p:spPr>
          <a:xfrm>
            <a:off x="3599750" y="1170125"/>
            <a:ext cx="2717575" cy="1476225"/>
          </a:xfrm>
          <a:prstGeom prst="rect">
            <a:avLst/>
          </a:prstGeom>
          <a:noFill/>
          <a:ln>
            <a:noFill/>
          </a:ln>
        </p:spPr>
      </p:pic>
      <p:pic>
        <p:nvPicPr>
          <p:cNvPr id="97" name="Google Shape;97;p19"/>
          <p:cNvPicPr preferRelativeResize="0"/>
          <p:nvPr/>
        </p:nvPicPr>
        <p:blipFill>
          <a:blip r:embed="rId5">
            <a:alphaModFix/>
          </a:blip>
          <a:stretch>
            <a:fillRect/>
          </a:stretch>
        </p:blipFill>
        <p:spPr>
          <a:xfrm>
            <a:off x="468175" y="3038125"/>
            <a:ext cx="3131575" cy="1725975"/>
          </a:xfrm>
          <a:prstGeom prst="rect">
            <a:avLst/>
          </a:prstGeom>
          <a:noFill/>
          <a:ln>
            <a:noFill/>
          </a:ln>
        </p:spPr>
      </p:pic>
      <p:pic>
        <p:nvPicPr>
          <p:cNvPr id="98" name="Google Shape;98;p19"/>
          <p:cNvPicPr preferRelativeResize="0"/>
          <p:nvPr/>
        </p:nvPicPr>
        <p:blipFill>
          <a:blip r:embed="rId6">
            <a:alphaModFix/>
          </a:blip>
          <a:stretch>
            <a:fillRect/>
          </a:stretch>
        </p:blipFill>
        <p:spPr>
          <a:xfrm>
            <a:off x="3599750" y="3075025"/>
            <a:ext cx="2387692" cy="1315975"/>
          </a:xfrm>
          <a:prstGeom prst="rect">
            <a:avLst/>
          </a:prstGeom>
          <a:noFill/>
          <a:ln>
            <a:noFill/>
          </a:ln>
        </p:spPr>
      </p:pic>
      <p:pic>
        <p:nvPicPr>
          <p:cNvPr id="99" name="Google Shape;99;p19"/>
          <p:cNvPicPr preferRelativeResize="0"/>
          <p:nvPr/>
        </p:nvPicPr>
        <p:blipFill>
          <a:blip r:embed="rId7">
            <a:alphaModFix/>
          </a:blip>
          <a:stretch>
            <a:fillRect/>
          </a:stretch>
        </p:blipFill>
        <p:spPr>
          <a:xfrm>
            <a:off x="6359420" y="1159338"/>
            <a:ext cx="2717575" cy="1497787"/>
          </a:xfrm>
          <a:prstGeom prst="rect">
            <a:avLst/>
          </a:prstGeom>
          <a:noFill/>
          <a:ln>
            <a:noFill/>
          </a:ln>
        </p:spPr>
      </p:pic>
      <p:pic>
        <p:nvPicPr>
          <p:cNvPr id="100" name="Google Shape;100;p19"/>
          <p:cNvPicPr preferRelativeResize="0"/>
          <p:nvPr/>
        </p:nvPicPr>
        <p:blipFill>
          <a:blip r:embed="rId8">
            <a:alphaModFix/>
          </a:blip>
          <a:stretch>
            <a:fillRect/>
          </a:stretch>
        </p:blipFill>
        <p:spPr>
          <a:xfrm>
            <a:off x="5987446" y="3087113"/>
            <a:ext cx="3089475" cy="16279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Previous slide reflection </a:t>
            </a:r>
            <a:endParaRPr/>
          </a:p>
        </p:txBody>
      </p:sp>
      <p:sp>
        <p:nvSpPr>
          <p:cNvPr id="106" name="Google Shape;106;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n" sz="1500">
                <a:solidFill>
                  <a:schemeClr val="dk1"/>
                </a:solidFill>
              </a:rPr>
              <a:t>Train on 0.03 PKPD to predict 0.1 individuals with PK &gt; max PK of 0.03</a:t>
            </a:r>
            <a:endParaRPr sz="1500">
              <a:solidFill>
                <a:schemeClr val="dk1"/>
              </a:solidFill>
            </a:endParaRPr>
          </a:p>
          <a:p>
            <a:pPr marL="457200" lvl="0" indent="-342900" algn="l" rtl="0">
              <a:spcBef>
                <a:spcPts val="0"/>
              </a:spcBef>
              <a:spcAft>
                <a:spcPts val="0"/>
              </a:spcAft>
              <a:buSzPts val="1800"/>
              <a:buChar char="●"/>
            </a:pPr>
            <a:r>
              <a:rPr lang="en"/>
              <a:t>The model does not know what to do with the higher dose of 0.1 because it has only been trained on 0.03. However, it is still able to make some adjustments based on the PK data. For this reason the predictions are not as good as the ones with more training doses.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dirty="0"/>
              <a:t>Train on 0.03 and 0.1 PKPD to predict 0.3 individuals with PK &gt; max PK of 0.1</a:t>
            </a:r>
            <a:endParaRPr dirty="0"/>
          </a:p>
        </p:txBody>
      </p:sp>
      <p:pic>
        <p:nvPicPr>
          <p:cNvPr id="112" name="Google Shape;112;p21"/>
          <p:cNvPicPr preferRelativeResize="0"/>
          <p:nvPr/>
        </p:nvPicPr>
        <p:blipFill>
          <a:blip r:embed="rId3">
            <a:alphaModFix/>
          </a:blip>
          <a:stretch>
            <a:fillRect/>
          </a:stretch>
        </p:blipFill>
        <p:spPr>
          <a:xfrm>
            <a:off x="311700" y="1078900"/>
            <a:ext cx="3264900" cy="1644900"/>
          </a:xfrm>
          <a:prstGeom prst="rect">
            <a:avLst/>
          </a:prstGeom>
          <a:noFill/>
          <a:ln>
            <a:noFill/>
          </a:ln>
        </p:spPr>
      </p:pic>
      <p:pic>
        <p:nvPicPr>
          <p:cNvPr id="113" name="Google Shape;113;p21"/>
          <p:cNvPicPr preferRelativeResize="0"/>
          <p:nvPr/>
        </p:nvPicPr>
        <p:blipFill>
          <a:blip r:embed="rId4">
            <a:alphaModFix/>
          </a:blip>
          <a:stretch>
            <a:fillRect/>
          </a:stretch>
        </p:blipFill>
        <p:spPr>
          <a:xfrm>
            <a:off x="152400" y="2876200"/>
            <a:ext cx="4197756" cy="2114900"/>
          </a:xfrm>
          <a:prstGeom prst="rect">
            <a:avLst/>
          </a:prstGeom>
          <a:noFill/>
          <a:ln>
            <a:noFill/>
          </a:ln>
        </p:spPr>
      </p:pic>
      <p:pic>
        <p:nvPicPr>
          <p:cNvPr id="114" name="Google Shape;114;p21"/>
          <p:cNvPicPr preferRelativeResize="0"/>
          <p:nvPr/>
        </p:nvPicPr>
        <p:blipFill>
          <a:blip r:embed="rId5">
            <a:alphaModFix/>
          </a:blip>
          <a:stretch>
            <a:fillRect/>
          </a:stretch>
        </p:blipFill>
        <p:spPr>
          <a:xfrm>
            <a:off x="4572001" y="1078900"/>
            <a:ext cx="3447775" cy="1737050"/>
          </a:xfrm>
          <a:prstGeom prst="rect">
            <a:avLst/>
          </a:prstGeom>
          <a:noFill/>
          <a:ln>
            <a:noFill/>
          </a:ln>
        </p:spPr>
      </p:pic>
      <p:pic>
        <p:nvPicPr>
          <p:cNvPr id="115" name="Google Shape;115;p21"/>
          <p:cNvPicPr preferRelativeResize="0"/>
          <p:nvPr/>
        </p:nvPicPr>
        <p:blipFill>
          <a:blip r:embed="rId6">
            <a:alphaModFix/>
          </a:blip>
          <a:stretch>
            <a:fillRect/>
          </a:stretch>
        </p:blipFill>
        <p:spPr>
          <a:xfrm>
            <a:off x="4502556" y="2968350"/>
            <a:ext cx="4037838" cy="2022750"/>
          </a:xfrm>
          <a:prstGeom prst="rect">
            <a:avLst/>
          </a:prstGeom>
          <a:noFill/>
          <a:ln>
            <a:noFill/>
          </a:ln>
        </p:spPr>
      </p:pic>
      <p:sp>
        <p:nvSpPr>
          <p:cNvPr id="116" name="Google Shape;116;p21"/>
          <p:cNvSpPr txBox="1"/>
          <p:nvPr/>
        </p:nvSpPr>
        <p:spPr>
          <a:xfrm>
            <a:off x="7199500" y="182450"/>
            <a:ext cx="16842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*sorry graph legends are mislabeled the order is 0.03, 0.1, 0.3, 1.0, 3.0, 10.0, 30.0</a:t>
            </a:r>
            <a:endParaRPr sz="1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73333"/>
              <a:buFont typeface="Arial"/>
              <a:buNone/>
            </a:pPr>
            <a:r>
              <a:rPr lang="en" sz="1500"/>
              <a:t>Train on 0.03, 0.1, and 0.3 PKPD to predict 1.0 individuals with PK &gt; max PK of 0.3</a:t>
            </a:r>
            <a:endParaRPr/>
          </a:p>
          <a:p>
            <a:pPr marL="0" lvl="0" indent="0" algn="l" rtl="0">
              <a:spcBef>
                <a:spcPts val="0"/>
              </a:spcBef>
              <a:spcAft>
                <a:spcPts val="0"/>
              </a:spcAft>
              <a:buNone/>
            </a:pPr>
            <a:endParaRPr/>
          </a:p>
        </p:txBody>
      </p:sp>
      <p:pic>
        <p:nvPicPr>
          <p:cNvPr id="122" name="Google Shape;122;p22"/>
          <p:cNvPicPr preferRelativeResize="0"/>
          <p:nvPr/>
        </p:nvPicPr>
        <p:blipFill>
          <a:blip r:embed="rId3">
            <a:alphaModFix/>
          </a:blip>
          <a:stretch>
            <a:fillRect/>
          </a:stretch>
        </p:blipFill>
        <p:spPr>
          <a:xfrm>
            <a:off x="4767000" y="1017727"/>
            <a:ext cx="3515875" cy="1666400"/>
          </a:xfrm>
          <a:prstGeom prst="rect">
            <a:avLst/>
          </a:prstGeom>
          <a:noFill/>
          <a:ln>
            <a:noFill/>
          </a:ln>
        </p:spPr>
      </p:pic>
      <p:pic>
        <p:nvPicPr>
          <p:cNvPr id="123" name="Google Shape;123;p22"/>
          <p:cNvPicPr preferRelativeResize="0"/>
          <p:nvPr/>
        </p:nvPicPr>
        <p:blipFill>
          <a:blip r:embed="rId4">
            <a:alphaModFix/>
          </a:blip>
          <a:stretch>
            <a:fillRect/>
          </a:stretch>
        </p:blipFill>
        <p:spPr>
          <a:xfrm>
            <a:off x="737273" y="990950"/>
            <a:ext cx="3293350" cy="1580800"/>
          </a:xfrm>
          <a:prstGeom prst="rect">
            <a:avLst/>
          </a:prstGeom>
          <a:noFill/>
          <a:ln>
            <a:noFill/>
          </a:ln>
        </p:spPr>
      </p:pic>
      <p:pic>
        <p:nvPicPr>
          <p:cNvPr id="124" name="Google Shape;124;p22"/>
          <p:cNvPicPr preferRelativeResize="0"/>
          <p:nvPr/>
        </p:nvPicPr>
        <p:blipFill>
          <a:blip r:embed="rId5">
            <a:alphaModFix/>
          </a:blip>
          <a:stretch>
            <a:fillRect/>
          </a:stretch>
        </p:blipFill>
        <p:spPr>
          <a:xfrm>
            <a:off x="603474" y="2891650"/>
            <a:ext cx="3862200" cy="1853850"/>
          </a:xfrm>
          <a:prstGeom prst="rect">
            <a:avLst/>
          </a:prstGeom>
          <a:noFill/>
          <a:ln>
            <a:noFill/>
          </a:ln>
        </p:spPr>
      </p:pic>
      <p:pic>
        <p:nvPicPr>
          <p:cNvPr id="125" name="Google Shape;125;p22"/>
          <p:cNvPicPr preferRelativeResize="0"/>
          <p:nvPr/>
        </p:nvPicPr>
        <p:blipFill>
          <a:blip r:embed="rId6">
            <a:alphaModFix/>
          </a:blip>
          <a:stretch>
            <a:fillRect/>
          </a:stretch>
        </p:blipFill>
        <p:spPr>
          <a:xfrm>
            <a:off x="5054707" y="3079102"/>
            <a:ext cx="3515868" cy="1666400"/>
          </a:xfrm>
          <a:prstGeom prst="rect">
            <a:avLst/>
          </a:prstGeom>
          <a:noFill/>
          <a:ln>
            <a:noFill/>
          </a:ln>
        </p:spPr>
      </p:pic>
      <p:sp>
        <p:nvSpPr>
          <p:cNvPr id="126" name="Google Shape;126;p22"/>
          <p:cNvSpPr txBox="1"/>
          <p:nvPr/>
        </p:nvSpPr>
        <p:spPr>
          <a:xfrm>
            <a:off x="7199500" y="182450"/>
            <a:ext cx="16842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*sorry graph legends are mislabeled the order is 0.03, 0.1, 0.3, 1.0, 3.0, 10.0, 30.0</a:t>
            </a:r>
            <a:endParaRPr sz="1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Train on 0.03, 0.1, and 0.3, 1.0 PKPD to predict 3.0 individuals with PK &gt; max PK of 1.0</a:t>
            </a:r>
            <a:endParaRPr/>
          </a:p>
        </p:txBody>
      </p:sp>
      <p:pic>
        <p:nvPicPr>
          <p:cNvPr id="132" name="Google Shape;132;p23"/>
          <p:cNvPicPr preferRelativeResize="0"/>
          <p:nvPr/>
        </p:nvPicPr>
        <p:blipFill>
          <a:blip r:embed="rId3">
            <a:alphaModFix/>
          </a:blip>
          <a:stretch>
            <a:fillRect/>
          </a:stretch>
        </p:blipFill>
        <p:spPr>
          <a:xfrm>
            <a:off x="671675" y="1121000"/>
            <a:ext cx="3308150" cy="1450750"/>
          </a:xfrm>
          <a:prstGeom prst="rect">
            <a:avLst/>
          </a:prstGeom>
          <a:noFill/>
          <a:ln>
            <a:noFill/>
          </a:ln>
        </p:spPr>
      </p:pic>
      <p:pic>
        <p:nvPicPr>
          <p:cNvPr id="133" name="Google Shape;133;p23"/>
          <p:cNvPicPr preferRelativeResize="0"/>
          <p:nvPr/>
        </p:nvPicPr>
        <p:blipFill>
          <a:blip r:embed="rId4">
            <a:alphaModFix/>
          </a:blip>
          <a:stretch>
            <a:fillRect/>
          </a:stretch>
        </p:blipFill>
        <p:spPr>
          <a:xfrm>
            <a:off x="4727732" y="1084125"/>
            <a:ext cx="3214543" cy="1409700"/>
          </a:xfrm>
          <a:prstGeom prst="rect">
            <a:avLst/>
          </a:prstGeom>
          <a:noFill/>
          <a:ln>
            <a:noFill/>
          </a:ln>
        </p:spPr>
      </p:pic>
      <p:pic>
        <p:nvPicPr>
          <p:cNvPr id="134" name="Google Shape;134;p23"/>
          <p:cNvPicPr preferRelativeResize="0"/>
          <p:nvPr/>
        </p:nvPicPr>
        <p:blipFill>
          <a:blip r:embed="rId5">
            <a:alphaModFix/>
          </a:blip>
          <a:stretch>
            <a:fillRect/>
          </a:stretch>
        </p:blipFill>
        <p:spPr>
          <a:xfrm>
            <a:off x="671675" y="2968775"/>
            <a:ext cx="3827426" cy="1678474"/>
          </a:xfrm>
          <a:prstGeom prst="rect">
            <a:avLst/>
          </a:prstGeom>
          <a:noFill/>
          <a:ln>
            <a:noFill/>
          </a:ln>
        </p:spPr>
      </p:pic>
      <p:pic>
        <p:nvPicPr>
          <p:cNvPr id="135" name="Google Shape;135;p23"/>
          <p:cNvPicPr preferRelativeResize="0"/>
          <p:nvPr/>
        </p:nvPicPr>
        <p:blipFill>
          <a:blip r:embed="rId6">
            <a:alphaModFix/>
          </a:blip>
          <a:stretch>
            <a:fillRect/>
          </a:stretch>
        </p:blipFill>
        <p:spPr>
          <a:xfrm>
            <a:off x="4572001" y="2821650"/>
            <a:ext cx="4340100" cy="18783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Possible Implications Discussed in Meeting </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lnSpc>
                <a:spcPct val="150000"/>
              </a:lnSpc>
              <a:spcBef>
                <a:spcPts val="0"/>
              </a:spcBef>
              <a:spcAft>
                <a:spcPts val="0"/>
              </a:spcAft>
              <a:buSzPts val="1800"/>
              <a:buAutoNum type="arabicPeriod"/>
            </a:pPr>
            <a:r>
              <a:rPr lang="en-US" dirty="0"/>
              <a:t>The random variability in the simulation of PK may result in certain overlapping PK between neighboring doses (3-fold), therefore, it was reasonably expected that the AI training in the low dose group may actually include a certain PK range that covers some PK range in the 3-fold higher dose. </a:t>
            </a:r>
          </a:p>
          <a:p>
            <a:pPr marL="457200" lvl="0" indent="-342900" algn="l" rtl="0">
              <a:lnSpc>
                <a:spcPct val="150000"/>
              </a:lnSpc>
              <a:spcBef>
                <a:spcPts val="0"/>
              </a:spcBef>
              <a:spcAft>
                <a:spcPts val="0"/>
              </a:spcAft>
              <a:buSzPts val="1800"/>
              <a:buAutoNum type="arabicPeriod"/>
            </a:pPr>
            <a:r>
              <a:rPr lang="en-US" dirty="0"/>
              <a:t>Action item: Evaluate the percentage of subjects, in the 3-fold higher dose, with PK out of the maximal range from the low dose, and whether PK/PD were able to be predicted for these subjects with high PK in the high dose.</a:t>
            </a:r>
            <a:endParaRPr dirty="0"/>
          </a:p>
        </p:txBody>
      </p:sp>
    </p:spTree>
    <p:extLst>
      <p:ext uri="{BB962C8B-B14F-4D97-AF65-F5344CB8AC3E}">
        <p14:creationId xmlns:p14="http://schemas.microsoft.com/office/powerpoint/2010/main" val="2737445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Results: PK comparisons between two neighbour doses</a:t>
            </a:r>
            <a:endParaRPr dirty="0"/>
          </a:p>
        </p:txBody>
      </p:sp>
      <p:sp>
        <p:nvSpPr>
          <p:cNvPr id="61" name="Google Shape;61;p14"/>
          <p:cNvSpPr txBox="1">
            <a:spLocks noGrp="1"/>
          </p:cNvSpPr>
          <p:nvPr>
            <p:ph type="body" idx="1"/>
          </p:nvPr>
        </p:nvSpPr>
        <p:spPr>
          <a:xfrm>
            <a:off x="405830" y="1159200"/>
            <a:ext cx="8520600" cy="837690"/>
          </a:xfrm>
          <a:prstGeom prst="rect">
            <a:avLst/>
          </a:prstGeom>
        </p:spPr>
        <p:txBody>
          <a:bodyPr spcFirstLastPara="1" wrap="square" lIns="91425" tIns="91425" rIns="91425" bIns="91425" anchor="t" anchorCtr="0">
            <a:normAutofit fontScale="70000" lnSpcReduction="20000"/>
          </a:bodyPr>
          <a:lstStyle/>
          <a:p>
            <a:pPr marL="114300" lvl="0" indent="0">
              <a:lnSpc>
                <a:spcPct val="150000"/>
              </a:lnSpc>
              <a:buNone/>
            </a:pPr>
            <a:r>
              <a:rPr lang="en-US" dirty="0"/>
              <a:t>All doses: 0.03, 0.1, 0.3, 1.0, 3.0, 10.0, 30.0 mg. Number of subjects in the high dose that had a higher </a:t>
            </a:r>
            <a:r>
              <a:rPr lang="en-US" dirty="0" err="1"/>
              <a:t>Cmax</a:t>
            </a:r>
            <a:r>
              <a:rPr lang="en-US" dirty="0"/>
              <a:t> than the Max of the </a:t>
            </a:r>
            <a:r>
              <a:rPr lang="en-US" dirty="0" err="1"/>
              <a:t>Cmax</a:t>
            </a:r>
            <a:r>
              <a:rPr lang="en-US" dirty="0"/>
              <a:t> of the lower dose was </a:t>
            </a:r>
            <a:r>
              <a:rPr lang="en-US" b="1" dirty="0"/>
              <a:t>about 60-70%. The highest difference is about 3-4 fold</a:t>
            </a:r>
          </a:p>
        </p:txBody>
      </p:sp>
      <p:pic>
        <p:nvPicPr>
          <p:cNvPr id="4" name="Google Shape;78;p17">
            <a:extLst>
              <a:ext uri="{FF2B5EF4-FFF2-40B4-BE49-F238E27FC236}">
                <a16:creationId xmlns:a16="http://schemas.microsoft.com/office/drawing/2014/main" id="{CB572174-6D74-4A13-AA0C-D34ADB4501F7}"/>
              </a:ext>
            </a:extLst>
          </p:cNvPr>
          <p:cNvPicPr preferRelativeResize="0"/>
          <p:nvPr/>
        </p:nvPicPr>
        <p:blipFill>
          <a:blip r:embed="rId3">
            <a:alphaModFix/>
          </a:blip>
          <a:stretch>
            <a:fillRect/>
          </a:stretch>
        </p:blipFill>
        <p:spPr>
          <a:xfrm>
            <a:off x="776055" y="2656074"/>
            <a:ext cx="3173675" cy="2142850"/>
          </a:xfrm>
          <a:prstGeom prst="rect">
            <a:avLst/>
          </a:prstGeom>
          <a:noFill/>
          <a:ln>
            <a:noFill/>
          </a:ln>
        </p:spPr>
      </p:pic>
      <p:pic>
        <p:nvPicPr>
          <p:cNvPr id="5" name="Google Shape;81;p17">
            <a:extLst>
              <a:ext uri="{FF2B5EF4-FFF2-40B4-BE49-F238E27FC236}">
                <a16:creationId xmlns:a16="http://schemas.microsoft.com/office/drawing/2014/main" id="{1D32A0B5-58FC-497D-9992-13FFE6B5BFA3}"/>
              </a:ext>
            </a:extLst>
          </p:cNvPr>
          <p:cNvPicPr preferRelativeResize="0"/>
          <p:nvPr/>
        </p:nvPicPr>
        <p:blipFill>
          <a:blip r:embed="rId4">
            <a:alphaModFix/>
          </a:blip>
          <a:stretch>
            <a:fillRect/>
          </a:stretch>
        </p:blipFill>
        <p:spPr>
          <a:xfrm>
            <a:off x="4340126" y="2656074"/>
            <a:ext cx="4258525" cy="2070450"/>
          </a:xfrm>
          <a:prstGeom prst="rect">
            <a:avLst/>
          </a:prstGeom>
          <a:noFill/>
          <a:ln>
            <a:noFill/>
          </a:ln>
        </p:spPr>
      </p:pic>
    </p:spTree>
    <p:extLst>
      <p:ext uri="{BB962C8B-B14F-4D97-AF65-F5344CB8AC3E}">
        <p14:creationId xmlns:p14="http://schemas.microsoft.com/office/powerpoint/2010/main" val="2089279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dirty="0"/>
              <a:t>Results: PD prediction for individuals with higher PK in the high dose group (1)</a:t>
            </a:r>
            <a:endParaRPr sz="1800" dirty="0"/>
          </a:p>
        </p:txBody>
      </p:sp>
      <p:sp>
        <p:nvSpPr>
          <p:cNvPr id="61" name="Google Shape;61;p14"/>
          <p:cNvSpPr txBox="1">
            <a:spLocks noGrp="1"/>
          </p:cNvSpPr>
          <p:nvPr>
            <p:ph type="body" idx="1"/>
          </p:nvPr>
        </p:nvSpPr>
        <p:spPr>
          <a:xfrm>
            <a:off x="506682" y="994297"/>
            <a:ext cx="8248297" cy="461172"/>
          </a:xfrm>
          <a:prstGeom prst="rect">
            <a:avLst/>
          </a:prstGeom>
        </p:spPr>
        <p:txBody>
          <a:bodyPr spcFirstLastPara="1" wrap="square" lIns="91425" tIns="91425" rIns="91425" bIns="91425" anchor="t" anchorCtr="0">
            <a:normAutofit fontScale="55000" lnSpcReduction="20000"/>
          </a:bodyPr>
          <a:lstStyle/>
          <a:p>
            <a:pPr marL="114300" lvl="0" indent="0">
              <a:lnSpc>
                <a:spcPct val="150000"/>
              </a:lnSpc>
              <a:buNone/>
            </a:pPr>
            <a:r>
              <a:rPr lang="en-US" b="1" dirty="0"/>
              <a:t>Train on 0.03 mg to predict 0.1 mg individuals with PK &gt; max PK of 0.03 mg: ALL had reasonable predictions (6 examples shown) </a:t>
            </a:r>
          </a:p>
        </p:txBody>
      </p:sp>
      <p:pic>
        <p:nvPicPr>
          <p:cNvPr id="6" name="Google Shape;95;p19">
            <a:extLst>
              <a:ext uri="{FF2B5EF4-FFF2-40B4-BE49-F238E27FC236}">
                <a16:creationId xmlns:a16="http://schemas.microsoft.com/office/drawing/2014/main" id="{B8ED0C20-6AD8-48ED-B538-89445DE18805}"/>
              </a:ext>
            </a:extLst>
          </p:cNvPr>
          <p:cNvPicPr preferRelativeResize="0"/>
          <p:nvPr/>
        </p:nvPicPr>
        <p:blipFill>
          <a:blip r:embed="rId3">
            <a:alphaModFix/>
          </a:blip>
          <a:stretch>
            <a:fillRect/>
          </a:stretch>
        </p:blipFill>
        <p:spPr>
          <a:xfrm>
            <a:off x="247177" y="1590966"/>
            <a:ext cx="3089475" cy="1678225"/>
          </a:xfrm>
          <a:prstGeom prst="rect">
            <a:avLst/>
          </a:prstGeom>
          <a:noFill/>
          <a:ln>
            <a:noFill/>
          </a:ln>
        </p:spPr>
      </p:pic>
      <p:pic>
        <p:nvPicPr>
          <p:cNvPr id="7" name="Google Shape;96;p19">
            <a:extLst>
              <a:ext uri="{FF2B5EF4-FFF2-40B4-BE49-F238E27FC236}">
                <a16:creationId xmlns:a16="http://schemas.microsoft.com/office/drawing/2014/main" id="{086FC670-FE69-4D73-AE20-A74DFCF6F78C}"/>
              </a:ext>
            </a:extLst>
          </p:cNvPr>
          <p:cNvPicPr preferRelativeResize="0"/>
          <p:nvPr/>
        </p:nvPicPr>
        <p:blipFill>
          <a:blip r:embed="rId4">
            <a:alphaModFix/>
          </a:blip>
          <a:stretch>
            <a:fillRect/>
          </a:stretch>
        </p:blipFill>
        <p:spPr>
          <a:xfrm>
            <a:off x="3477846" y="1530362"/>
            <a:ext cx="2799574" cy="1583961"/>
          </a:xfrm>
          <a:prstGeom prst="rect">
            <a:avLst/>
          </a:prstGeom>
          <a:noFill/>
          <a:ln>
            <a:noFill/>
          </a:ln>
        </p:spPr>
      </p:pic>
      <p:pic>
        <p:nvPicPr>
          <p:cNvPr id="8" name="Google Shape;97;p19">
            <a:extLst>
              <a:ext uri="{FF2B5EF4-FFF2-40B4-BE49-F238E27FC236}">
                <a16:creationId xmlns:a16="http://schemas.microsoft.com/office/drawing/2014/main" id="{0284283B-2E75-4A71-AFF2-7D97D1C90E34}"/>
              </a:ext>
            </a:extLst>
          </p:cNvPr>
          <p:cNvPicPr preferRelativeResize="0"/>
          <p:nvPr/>
        </p:nvPicPr>
        <p:blipFill>
          <a:blip r:embed="rId5">
            <a:alphaModFix/>
          </a:blip>
          <a:stretch>
            <a:fillRect/>
          </a:stretch>
        </p:blipFill>
        <p:spPr>
          <a:xfrm>
            <a:off x="311700" y="3418978"/>
            <a:ext cx="3131575" cy="1725975"/>
          </a:xfrm>
          <a:prstGeom prst="rect">
            <a:avLst/>
          </a:prstGeom>
          <a:noFill/>
          <a:ln>
            <a:noFill/>
          </a:ln>
        </p:spPr>
      </p:pic>
      <p:pic>
        <p:nvPicPr>
          <p:cNvPr id="9" name="Google Shape;98;p19">
            <a:extLst>
              <a:ext uri="{FF2B5EF4-FFF2-40B4-BE49-F238E27FC236}">
                <a16:creationId xmlns:a16="http://schemas.microsoft.com/office/drawing/2014/main" id="{687D80AB-57BE-47AC-8466-C6A7BC3D13C1}"/>
              </a:ext>
            </a:extLst>
          </p:cNvPr>
          <p:cNvPicPr preferRelativeResize="0"/>
          <p:nvPr/>
        </p:nvPicPr>
        <p:blipFill>
          <a:blip r:embed="rId6">
            <a:alphaModFix/>
          </a:blip>
          <a:stretch>
            <a:fillRect/>
          </a:stretch>
        </p:blipFill>
        <p:spPr>
          <a:xfrm>
            <a:off x="3689866" y="3353926"/>
            <a:ext cx="2548218" cy="1583961"/>
          </a:xfrm>
          <a:prstGeom prst="rect">
            <a:avLst/>
          </a:prstGeom>
          <a:noFill/>
          <a:ln>
            <a:noFill/>
          </a:ln>
        </p:spPr>
      </p:pic>
      <p:pic>
        <p:nvPicPr>
          <p:cNvPr id="10" name="Google Shape;99;p19">
            <a:extLst>
              <a:ext uri="{FF2B5EF4-FFF2-40B4-BE49-F238E27FC236}">
                <a16:creationId xmlns:a16="http://schemas.microsoft.com/office/drawing/2014/main" id="{24E67CB8-01D7-4084-8DA7-D8032FE925C1}"/>
              </a:ext>
            </a:extLst>
          </p:cNvPr>
          <p:cNvPicPr preferRelativeResize="0"/>
          <p:nvPr/>
        </p:nvPicPr>
        <p:blipFill>
          <a:blip r:embed="rId7">
            <a:alphaModFix/>
          </a:blip>
          <a:stretch>
            <a:fillRect/>
          </a:stretch>
        </p:blipFill>
        <p:spPr>
          <a:xfrm>
            <a:off x="6337620" y="1583105"/>
            <a:ext cx="2717575" cy="1497787"/>
          </a:xfrm>
          <a:prstGeom prst="rect">
            <a:avLst/>
          </a:prstGeom>
          <a:noFill/>
          <a:ln>
            <a:noFill/>
          </a:ln>
        </p:spPr>
      </p:pic>
      <p:pic>
        <p:nvPicPr>
          <p:cNvPr id="11" name="Google Shape;100;p19">
            <a:extLst>
              <a:ext uri="{FF2B5EF4-FFF2-40B4-BE49-F238E27FC236}">
                <a16:creationId xmlns:a16="http://schemas.microsoft.com/office/drawing/2014/main" id="{8240153B-4141-4F7A-A02B-2473365CF4ED}"/>
              </a:ext>
            </a:extLst>
          </p:cNvPr>
          <p:cNvPicPr preferRelativeResize="0"/>
          <p:nvPr/>
        </p:nvPicPr>
        <p:blipFill>
          <a:blip r:embed="rId8">
            <a:alphaModFix/>
          </a:blip>
          <a:stretch>
            <a:fillRect/>
          </a:stretch>
        </p:blipFill>
        <p:spPr>
          <a:xfrm>
            <a:off x="6277420" y="3461662"/>
            <a:ext cx="2777775" cy="1476225"/>
          </a:xfrm>
          <a:prstGeom prst="rect">
            <a:avLst/>
          </a:prstGeom>
          <a:noFill/>
          <a:ln>
            <a:noFill/>
          </a:ln>
        </p:spPr>
      </p:pic>
    </p:spTree>
    <p:extLst>
      <p:ext uri="{BB962C8B-B14F-4D97-AF65-F5344CB8AC3E}">
        <p14:creationId xmlns:p14="http://schemas.microsoft.com/office/powerpoint/2010/main" val="3707478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dirty="0"/>
              <a:t>Results: PD prediction for individuals with higher PK in the high dose group (2)</a:t>
            </a:r>
            <a:endParaRPr sz="1800" dirty="0"/>
          </a:p>
        </p:txBody>
      </p:sp>
      <p:sp>
        <p:nvSpPr>
          <p:cNvPr id="61" name="Google Shape;61;p14"/>
          <p:cNvSpPr txBox="1">
            <a:spLocks noGrp="1"/>
          </p:cNvSpPr>
          <p:nvPr>
            <p:ph type="body" idx="1"/>
          </p:nvPr>
        </p:nvSpPr>
        <p:spPr>
          <a:xfrm>
            <a:off x="506682" y="994297"/>
            <a:ext cx="8248297" cy="461172"/>
          </a:xfrm>
          <a:prstGeom prst="rect">
            <a:avLst/>
          </a:prstGeom>
        </p:spPr>
        <p:txBody>
          <a:bodyPr spcFirstLastPara="1" wrap="square" lIns="91425" tIns="91425" rIns="91425" bIns="91425" anchor="t" anchorCtr="0">
            <a:normAutofit fontScale="47500" lnSpcReduction="20000"/>
          </a:bodyPr>
          <a:lstStyle/>
          <a:p>
            <a:pPr marL="114300" lvl="0" indent="0">
              <a:lnSpc>
                <a:spcPct val="150000"/>
              </a:lnSpc>
              <a:buNone/>
            </a:pPr>
            <a:r>
              <a:rPr lang="en-US" b="1" dirty="0"/>
              <a:t>Train on 0.03 and 0.1 mg to predict 0.3 mg individuals with PK &gt; max PK of 0.1 mg: ALL had reasonable predictions (4 examples shown) </a:t>
            </a:r>
          </a:p>
        </p:txBody>
      </p:sp>
      <p:pic>
        <p:nvPicPr>
          <p:cNvPr id="12" name="Google Shape;112;p21">
            <a:extLst>
              <a:ext uri="{FF2B5EF4-FFF2-40B4-BE49-F238E27FC236}">
                <a16:creationId xmlns:a16="http://schemas.microsoft.com/office/drawing/2014/main" id="{09038F85-083E-4AA4-9DC7-61678B4411AC}"/>
              </a:ext>
            </a:extLst>
          </p:cNvPr>
          <p:cNvPicPr preferRelativeResize="0"/>
          <p:nvPr/>
        </p:nvPicPr>
        <p:blipFill>
          <a:blip r:embed="rId3">
            <a:alphaModFix/>
          </a:blip>
          <a:stretch>
            <a:fillRect/>
          </a:stretch>
        </p:blipFill>
        <p:spPr>
          <a:xfrm>
            <a:off x="210847" y="1578384"/>
            <a:ext cx="3264900" cy="1644900"/>
          </a:xfrm>
          <a:prstGeom prst="rect">
            <a:avLst/>
          </a:prstGeom>
          <a:noFill/>
          <a:ln>
            <a:noFill/>
          </a:ln>
        </p:spPr>
      </p:pic>
      <p:pic>
        <p:nvPicPr>
          <p:cNvPr id="13" name="Google Shape;113;p21">
            <a:extLst>
              <a:ext uri="{FF2B5EF4-FFF2-40B4-BE49-F238E27FC236}">
                <a16:creationId xmlns:a16="http://schemas.microsoft.com/office/drawing/2014/main" id="{B4BFBAF3-04B0-4337-BC4C-55533473517A}"/>
              </a:ext>
            </a:extLst>
          </p:cNvPr>
          <p:cNvPicPr preferRelativeResize="0"/>
          <p:nvPr/>
        </p:nvPicPr>
        <p:blipFill>
          <a:blip r:embed="rId4">
            <a:alphaModFix/>
          </a:blip>
          <a:stretch>
            <a:fillRect/>
          </a:stretch>
        </p:blipFill>
        <p:spPr>
          <a:xfrm>
            <a:off x="152400" y="3346200"/>
            <a:ext cx="3632947" cy="1644900"/>
          </a:xfrm>
          <a:prstGeom prst="rect">
            <a:avLst/>
          </a:prstGeom>
          <a:noFill/>
          <a:ln>
            <a:noFill/>
          </a:ln>
        </p:spPr>
      </p:pic>
      <p:pic>
        <p:nvPicPr>
          <p:cNvPr id="14" name="Google Shape;114;p21">
            <a:extLst>
              <a:ext uri="{FF2B5EF4-FFF2-40B4-BE49-F238E27FC236}">
                <a16:creationId xmlns:a16="http://schemas.microsoft.com/office/drawing/2014/main" id="{DFC38215-058C-43A7-96B6-1355CB9224C7}"/>
              </a:ext>
            </a:extLst>
          </p:cNvPr>
          <p:cNvPicPr preferRelativeResize="0"/>
          <p:nvPr/>
        </p:nvPicPr>
        <p:blipFill>
          <a:blip r:embed="rId5">
            <a:alphaModFix/>
          </a:blip>
          <a:stretch>
            <a:fillRect/>
          </a:stretch>
        </p:blipFill>
        <p:spPr>
          <a:xfrm>
            <a:off x="4435321" y="1703225"/>
            <a:ext cx="3447775" cy="1737050"/>
          </a:xfrm>
          <a:prstGeom prst="rect">
            <a:avLst/>
          </a:prstGeom>
          <a:noFill/>
          <a:ln>
            <a:noFill/>
          </a:ln>
        </p:spPr>
      </p:pic>
      <p:pic>
        <p:nvPicPr>
          <p:cNvPr id="15" name="Google Shape;115;p21">
            <a:extLst>
              <a:ext uri="{FF2B5EF4-FFF2-40B4-BE49-F238E27FC236}">
                <a16:creationId xmlns:a16="http://schemas.microsoft.com/office/drawing/2014/main" id="{AD0A945D-709A-4425-AB76-5D0034E9AE63}"/>
              </a:ext>
            </a:extLst>
          </p:cNvPr>
          <p:cNvPicPr preferRelativeResize="0"/>
          <p:nvPr/>
        </p:nvPicPr>
        <p:blipFill>
          <a:blip r:embed="rId6">
            <a:alphaModFix/>
          </a:blip>
          <a:stretch>
            <a:fillRect/>
          </a:stretch>
        </p:blipFill>
        <p:spPr>
          <a:xfrm>
            <a:off x="4630830" y="3498598"/>
            <a:ext cx="3447775" cy="1644901"/>
          </a:xfrm>
          <a:prstGeom prst="rect">
            <a:avLst/>
          </a:prstGeom>
          <a:noFill/>
          <a:ln>
            <a:noFill/>
          </a:ln>
        </p:spPr>
      </p:pic>
    </p:spTree>
    <p:extLst>
      <p:ext uri="{BB962C8B-B14F-4D97-AF65-F5344CB8AC3E}">
        <p14:creationId xmlns:p14="http://schemas.microsoft.com/office/powerpoint/2010/main" val="3616178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dirty="0"/>
              <a:t>Results: PD prediction for individuals with higher PK in the high dose group (3)</a:t>
            </a:r>
            <a:endParaRPr sz="1800" dirty="0"/>
          </a:p>
        </p:txBody>
      </p:sp>
      <p:sp>
        <p:nvSpPr>
          <p:cNvPr id="61" name="Google Shape;61;p14"/>
          <p:cNvSpPr txBox="1">
            <a:spLocks noGrp="1"/>
          </p:cNvSpPr>
          <p:nvPr>
            <p:ph type="body" idx="1"/>
          </p:nvPr>
        </p:nvSpPr>
        <p:spPr>
          <a:xfrm>
            <a:off x="506682" y="994297"/>
            <a:ext cx="8248297" cy="461172"/>
          </a:xfrm>
          <a:prstGeom prst="rect">
            <a:avLst/>
          </a:prstGeom>
        </p:spPr>
        <p:txBody>
          <a:bodyPr spcFirstLastPara="1" wrap="square" lIns="91425" tIns="91425" rIns="91425" bIns="91425" anchor="t" anchorCtr="0">
            <a:normAutofit fontScale="47500" lnSpcReduction="20000"/>
          </a:bodyPr>
          <a:lstStyle/>
          <a:p>
            <a:pPr marL="114300" lvl="0" indent="0">
              <a:lnSpc>
                <a:spcPct val="150000"/>
              </a:lnSpc>
              <a:buNone/>
            </a:pPr>
            <a:r>
              <a:rPr lang="en-US" b="1" dirty="0"/>
              <a:t>Train on 0.03, 0.1 and 0.3 mg to predict 1 mg individuals with PK &gt; max PK of 0.3mg: ALL had reasonable predictions (4 examples shown) </a:t>
            </a:r>
          </a:p>
        </p:txBody>
      </p:sp>
      <p:pic>
        <p:nvPicPr>
          <p:cNvPr id="8" name="Google Shape;122;p22">
            <a:extLst>
              <a:ext uri="{FF2B5EF4-FFF2-40B4-BE49-F238E27FC236}">
                <a16:creationId xmlns:a16="http://schemas.microsoft.com/office/drawing/2014/main" id="{862AA0E2-C6E0-4CB8-AD11-E872F5B423C9}"/>
              </a:ext>
            </a:extLst>
          </p:cNvPr>
          <p:cNvPicPr preferRelativeResize="0"/>
          <p:nvPr/>
        </p:nvPicPr>
        <p:blipFill>
          <a:blip r:embed="rId3">
            <a:alphaModFix/>
          </a:blip>
          <a:stretch>
            <a:fillRect/>
          </a:stretch>
        </p:blipFill>
        <p:spPr>
          <a:xfrm>
            <a:off x="4833743" y="1415725"/>
            <a:ext cx="3515875" cy="1666400"/>
          </a:xfrm>
          <a:prstGeom prst="rect">
            <a:avLst/>
          </a:prstGeom>
          <a:noFill/>
          <a:ln>
            <a:noFill/>
          </a:ln>
        </p:spPr>
      </p:pic>
      <p:pic>
        <p:nvPicPr>
          <p:cNvPr id="9" name="Google Shape;123;p22">
            <a:extLst>
              <a:ext uri="{FF2B5EF4-FFF2-40B4-BE49-F238E27FC236}">
                <a16:creationId xmlns:a16="http://schemas.microsoft.com/office/drawing/2014/main" id="{61912A61-B61B-44D0-BFDF-F7C270258773}"/>
              </a:ext>
            </a:extLst>
          </p:cNvPr>
          <p:cNvPicPr preferRelativeResize="0"/>
          <p:nvPr/>
        </p:nvPicPr>
        <p:blipFill>
          <a:blip r:embed="rId4">
            <a:alphaModFix/>
          </a:blip>
          <a:stretch>
            <a:fillRect/>
          </a:stretch>
        </p:blipFill>
        <p:spPr>
          <a:xfrm>
            <a:off x="804016" y="1388948"/>
            <a:ext cx="3293350" cy="1580800"/>
          </a:xfrm>
          <a:prstGeom prst="rect">
            <a:avLst/>
          </a:prstGeom>
          <a:noFill/>
          <a:ln>
            <a:noFill/>
          </a:ln>
        </p:spPr>
      </p:pic>
      <p:pic>
        <p:nvPicPr>
          <p:cNvPr id="10" name="Google Shape;124;p22">
            <a:extLst>
              <a:ext uri="{FF2B5EF4-FFF2-40B4-BE49-F238E27FC236}">
                <a16:creationId xmlns:a16="http://schemas.microsoft.com/office/drawing/2014/main" id="{20B185B7-6485-4E1E-A423-4928EB6E67B9}"/>
              </a:ext>
            </a:extLst>
          </p:cNvPr>
          <p:cNvPicPr preferRelativeResize="0"/>
          <p:nvPr/>
        </p:nvPicPr>
        <p:blipFill>
          <a:blip r:embed="rId5">
            <a:alphaModFix/>
          </a:blip>
          <a:stretch>
            <a:fillRect/>
          </a:stretch>
        </p:blipFill>
        <p:spPr>
          <a:xfrm>
            <a:off x="670217" y="3289648"/>
            <a:ext cx="3862200" cy="1853850"/>
          </a:xfrm>
          <a:prstGeom prst="rect">
            <a:avLst/>
          </a:prstGeom>
          <a:noFill/>
          <a:ln>
            <a:noFill/>
          </a:ln>
        </p:spPr>
      </p:pic>
      <p:pic>
        <p:nvPicPr>
          <p:cNvPr id="11" name="Google Shape;125;p22">
            <a:extLst>
              <a:ext uri="{FF2B5EF4-FFF2-40B4-BE49-F238E27FC236}">
                <a16:creationId xmlns:a16="http://schemas.microsoft.com/office/drawing/2014/main" id="{A4EFC0E5-B5C3-4D68-91E0-B47C93788AAF}"/>
              </a:ext>
            </a:extLst>
          </p:cNvPr>
          <p:cNvPicPr preferRelativeResize="0"/>
          <p:nvPr/>
        </p:nvPicPr>
        <p:blipFill>
          <a:blip r:embed="rId6">
            <a:alphaModFix/>
          </a:blip>
          <a:stretch>
            <a:fillRect/>
          </a:stretch>
        </p:blipFill>
        <p:spPr>
          <a:xfrm>
            <a:off x="5121450" y="3477100"/>
            <a:ext cx="3515868" cy="1666400"/>
          </a:xfrm>
          <a:prstGeom prst="rect">
            <a:avLst/>
          </a:prstGeom>
          <a:noFill/>
          <a:ln>
            <a:noFill/>
          </a:ln>
        </p:spPr>
      </p:pic>
    </p:spTree>
    <p:extLst>
      <p:ext uri="{BB962C8B-B14F-4D97-AF65-F5344CB8AC3E}">
        <p14:creationId xmlns:p14="http://schemas.microsoft.com/office/powerpoint/2010/main" val="1128369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dirty="0"/>
              <a:t>Results: PD prediction for individuals with higher PK in the high dose group (4)</a:t>
            </a:r>
            <a:endParaRPr sz="1800" dirty="0"/>
          </a:p>
        </p:txBody>
      </p:sp>
      <p:sp>
        <p:nvSpPr>
          <p:cNvPr id="61" name="Google Shape;61;p14"/>
          <p:cNvSpPr txBox="1">
            <a:spLocks noGrp="1"/>
          </p:cNvSpPr>
          <p:nvPr>
            <p:ph type="body" idx="1"/>
          </p:nvPr>
        </p:nvSpPr>
        <p:spPr>
          <a:xfrm>
            <a:off x="506682" y="994297"/>
            <a:ext cx="8248297" cy="461172"/>
          </a:xfrm>
          <a:prstGeom prst="rect">
            <a:avLst/>
          </a:prstGeom>
        </p:spPr>
        <p:txBody>
          <a:bodyPr spcFirstLastPara="1" wrap="square" lIns="91425" tIns="91425" rIns="91425" bIns="91425" anchor="t" anchorCtr="0">
            <a:normAutofit fontScale="47500" lnSpcReduction="20000"/>
          </a:bodyPr>
          <a:lstStyle/>
          <a:p>
            <a:pPr marL="114300" lvl="0" indent="0">
              <a:lnSpc>
                <a:spcPct val="150000"/>
              </a:lnSpc>
              <a:buNone/>
            </a:pPr>
            <a:r>
              <a:rPr lang="en-US" b="1" dirty="0"/>
              <a:t>Train on 0.03, 0.1, 0.3 and 1 mg to predict 3 mg individuals with PK &gt; max PK of 1 mg: ALL had reasonable predictions (4 examples shown) </a:t>
            </a:r>
          </a:p>
        </p:txBody>
      </p:sp>
      <p:pic>
        <p:nvPicPr>
          <p:cNvPr id="12" name="Google Shape;132;p23">
            <a:extLst>
              <a:ext uri="{FF2B5EF4-FFF2-40B4-BE49-F238E27FC236}">
                <a16:creationId xmlns:a16="http://schemas.microsoft.com/office/drawing/2014/main" id="{79030351-3822-4116-B4C2-18577A22F3E7}"/>
              </a:ext>
            </a:extLst>
          </p:cNvPr>
          <p:cNvPicPr preferRelativeResize="0"/>
          <p:nvPr/>
        </p:nvPicPr>
        <p:blipFill>
          <a:blip r:embed="rId3">
            <a:alphaModFix/>
          </a:blip>
          <a:stretch>
            <a:fillRect/>
          </a:stretch>
        </p:blipFill>
        <p:spPr>
          <a:xfrm>
            <a:off x="773410" y="1598856"/>
            <a:ext cx="3308150" cy="1450750"/>
          </a:xfrm>
          <a:prstGeom prst="rect">
            <a:avLst/>
          </a:prstGeom>
          <a:noFill/>
          <a:ln>
            <a:noFill/>
          </a:ln>
        </p:spPr>
      </p:pic>
      <p:pic>
        <p:nvPicPr>
          <p:cNvPr id="13" name="Google Shape;133;p23">
            <a:extLst>
              <a:ext uri="{FF2B5EF4-FFF2-40B4-BE49-F238E27FC236}">
                <a16:creationId xmlns:a16="http://schemas.microsoft.com/office/drawing/2014/main" id="{B3390455-E0AF-4F8D-B77D-B3E3BB9A4347}"/>
              </a:ext>
            </a:extLst>
          </p:cNvPr>
          <p:cNvPicPr preferRelativeResize="0"/>
          <p:nvPr/>
        </p:nvPicPr>
        <p:blipFill>
          <a:blip r:embed="rId4">
            <a:alphaModFix/>
          </a:blip>
          <a:stretch>
            <a:fillRect/>
          </a:stretch>
        </p:blipFill>
        <p:spPr>
          <a:xfrm>
            <a:off x="4894556" y="1649320"/>
            <a:ext cx="3427027" cy="1501214"/>
          </a:xfrm>
          <a:prstGeom prst="rect">
            <a:avLst/>
          </a:prstGeom>
          <a:noFill/>
          <a:ln>
            <a:noFill/>
          </a:ln>
        </p:spPr>
      </p:pic>
      <p:pic>
        <p:nvPicPr>
          <p:cNvPr id="14" name="Google Shape;134;p23">
            <a:extLst>
              <a:ext uri="{FF2B5EF4-FFF2-40B4-BE49-F238E27FC236}">
                <a16:creationId xmlns:a16="http://schemas.microsoft.com/office/drawing/2014/main" id="{33D85B56-EBE3-47C8-98E7-BA98CFCF7D10}"/>
              </a:ext>
            </a:extLst>
          </p:cNvPr>
          <p:cNvPicPr preferRelativeResize="0"/>
          <p:nvPr/>
        </p:nvPicPr>
        <p:blipFill>
          <a:blip r:embed="rId5">
            <a:alphaModFix/>
          </a:blip>
          <a:stretch>
            <a:fillRect/>
          </a:stretch>
        </p:blipFill>
        <p:spPr>
          <a:xfrm>
            <a:off x="591874" y="3340119"/>
            <a:ext cx="3827426" cy="1678474"/>
          </a:xfrm>
          <a:prstGeom prst="rect">
            <a:avLst/>
          </a:prstGeom>
          <a:noFill/>
          <a:ln>
            <a:noFill/>
          </a:ln>
        </p:spPr>
      </p:pic>
      <p:pic>
        <p:nvPicPr>
          <p:cNvPr id="15" name="Google Shape;135;p23">
            <a:extLst>
              <a:ext uri="{FF2B5EF4-FFF2-40B4-BE49-F238E27FC236}">
                <a16:creationId xmlns:a16="http://schemas.microsoft.com/office/drawing/2014/main" id="{401213DA-53FA-4D8B-B2B8-BB419ABDF4F5}"/>
              </a:ext>
            </a:extLst>
          </p:cNvPr>
          <p:cNvPicPr preferRelativeResize="0"/>
          <p:nvPr/>
        </p:nvPicPr>
        <p:blipFill>
          <a:blip r:embed="rId6">
            <a:alphaModFix/>
          </a:blip>
          <a:stretch>
            <a:fillRect/>
          </a:stretch>
        </p:blipFill>
        <p:spPr>
          <a:xfrm>
            <a:off x="4630830" y="3395247"/>
            <a:ext cx="4174429" cy="1748253"/>
          </a:xfrm>
          <a:prstGeom prst="rect">
            <a:avLst/>
          </a:prstGeom>
          <a:noFill/>
          <a:ln>
            <a:noFill/>
          </a:ln>
        </p:spPr>
      </p:pic>
    </p:spTree>
    <p:extLst>
      <p:ext uri="{BB962C8B-B14F-4D97-AF65-F5344CB8AC3E}">
        <p14:creationId xmlns:p14="http://schemas.microsoft.com/office/powerpoint/2010/main" val="2870822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D540B-D346-4005-AD2E-7FE1747BFFC7}"/>
              </a:ext>
            </a:extLst>
          </p:cNvPr>
          <p:cNvSpPr>
            <a:spLocks noGrp="1"/>
          </p:cNvSpPr>
          <p:nvPr>
            <p:ph type="title"/>
          </p:nvPr>
        </p:nvSpPr>
        <p:spPr/>
        <p:txBody>
          <a:bodyPr>
            <a:normAutofit fontScale="90000"/>
          </a:bodyPr>
          <a:lstStyle/>
          <a:p>
            <a:r>
              <a:rPr lang="en-US" dirty="0"/>
              <a:t>Conclusion for the implication from the Meeting</a:t>
            </a:r>
          </a:p>
        </p:txBody>
      </p:sp>
      <p:sp>
        <p:nvSpPr>
          <p:cNvPr id="3" name="Text Placeholder 2">
            <a:extLst>
              <a:ext uri="{FF2B5EF4-FFF2-40B4-BE49-F238E27FC236}">
                <a16:creationId xmlns:a16="http://schemas.microsoft.com/office/drawing/2014/main" id="{BAC5FE25-6422-4657-83DA-9895DDB98B01}"/>
              </a:ext>
            </a:extLst>
          </p:cNvPr>
          <p:cNvSpPr>
            <a:spLocks noGrp="1"/>
          </p:cNvSpPr>
          <p:nvPr>
            <p:ph type="body" idx="1"/>
          </p:nvPr>
        </p:nvSpPr>
        <p:spPr/>
        <p:txBody>
          <a:bodyPr/>
          <a:lstStyle/>
          <a:p>
            <a:r>
              <a:rPr lang="en-US" dirty="0"/>
              <a:t>On the PK comparison at the individual level (between the 3-fold doses), the AI training at the low PK/PD can reasonably predict the higher PK/PD (at least 3-4 fold)</a:t>
            </a:r>
          </a:p>
          <a:p>
            <a:r>
              <a:rPr lang="en-US" dirty="0"/>
              <a:t>Next few slides have more data</a:t>
            </a:r>
          </a:p>
        </p:txBody>
      </p:sp>
    </p:spTree>
    <p:extLst>
      <p:ext uri="{BB962C8B-B14F-4D97-AF65-F5344CB8AC3E}">
        <p14:creationId xmlns:p14="http://schemas.microsoft.com/office/powerpoint/2010/main" val="1702265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681925" y="166425"/>
            <a:ext cx="3173675" cy="2142850"/>
          </a:xfrm>
          <a:prstGeom prst="rect">
            <a:avLst/>
          </a:prstGeom>
          <a:noFill/>
          <a:ln>
            <a:noFill/>
          </a:ln>
        </p:spPr>
      </p:pic>
      <p:pic>
        <p:nvPicPr>
          <p:cNvPr id="79" name="Google Shape;79;p17"/>
          <p:cNvPicPr preferRelativeResize="0"/>
          <p:nvPr/>
        </p:nvPicPr>
        <p:blipFill>
          <a:blip r:embed="rId4">
            <a:alphaModFix/>
          </a:blip>
          <a:stretch>
            <a:fillRect/>
          </a:stretch>
        </p:blipFill>
        <p:spPr>
          <a:xfrm>
            <a:off x="4008000" y="152400"/>
            <a:ext cx="4983600" cy="2445484"/>
          </a:xfrm>
          <a:prstGeom prst="rect">
            <a:avLst/>
          </a:prstGeom>
          <a:noFill/>
          <a:ln>
            <a:noFill/>
          </a:ln>
        </p:spPr>
      </p:pic>
      <p:pic>
        <p:nvPicPr>
          <p:cNvPr id="80" name="Google Shape;80;p17"/>
          <p:cNvPicPr preferRelativeResize="0"/>
          <p:nvPr/>
        </p:nvPicPr>
        <p:blipFill>
          <a:blip r:embed="rId5">
            <a:alphaModFix/>
          </a:blip>
          <a:stretch>
            <a:fillRect/>
          </a:stretch>
        </p:blipFill>
        <p:spPr>
          <a:xfrm>
            <a:off x="138375" y="2750284"/>
            <a:ext cx="4634415" cy="2240816"/>
          </a:xfrm>
          <a:prstGeom prst="rect">
            <a:avLst/>
          </a:prstGeom>
          <a:noFill/>
          <a:ln>
            <a:noFill/>
          </a:ln>
        </p:spPr>
      </p:pic>
      <p:pic>
        <p:nvPicPr>
          <p:cNvPr id="81" name="Google Shape;81;p17"/>
          <p:cNvPicPr preferRelativeResize="0"/>
          <p:nvPr/>
        </p:nvPicPr>
        <p:blipFill>
          <a:blip r:embed="rId6">
            <a:alphaModFix/>
          </a:blip>
          <a:stretch>
            <a:fillRect/>
          </a:stretch>
        </p:blipFill>
        <p:spPr>
          <a:xfrm>
            <a:off x="4733075" y="2750275"/>
            <a:ext cx="4258525" cy="20704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598</Words>
  <Application>Microsoft Office PowerPoint</Application>
  <PresentationFormat>On-screen Show (16:9)</PresentationFormat>
  <Paragraphs>27</Paragraphs>
  <Slides>15</Slides>
  <Notes>14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Arial</vt:lpstr>
      <vt:lpstr>Simple Light</vt:lpstr>
      <vt:lpstr>Meeting Reflection</vt:lpstr>
      <vt:lpstr>Possible Implications Discussed in Meeting </vt:lpstr>
      <vt:lpstr>Results: PK comparisons between two neighbour doses</vt:lpstr>
      <vt:lpstr>Results: PD prediction for individuals with higher PK in the high dose group (1)</vt:lpstr>
      <vt:lpstr>Results: PD prediction for individuals with higher PK in the high dose group (2)</vt:lpstr>
      <vt:lpstr>Results: PD prediction for individuals with higher PK in the high dose group (3)</vt:lpstr>
      <vt:lpstr>Results: PD prediction for individuals with higher PK in the high dose group (4)</vt:lpstr>
      <vt:lpstr>Conclusion for the implication from the Meeting</vt:lpstr>
      <vt:lpstr>PowerPoint Presentation</vt:lpstr>
      <vt:lpstr>PowerPoint Presentation</vt:lpstr>
      <vt:lpstr>Train on 0.03 PKPD to predict 0.1 individuals with PK &gt; max PK of 0.03</vt:lpstr>
      <vt:lpstr>Previous slide reflection </vt:lpstr>
      <vt:lpstr>Train on 0.03 and 0.1 PKPD to predict 0.3 individuals with PK &gt; max PK of 0.1</vt:lpstr>
      <vt:lpstr>Train on 0.03, 0.1, and 0.3 PKPD to predict 1.0 individuals with PK &gt; max PK of 0.3 </vt:lpstr>
      <vt:lpstr>Train on 0.03, 0.1, and 0.3, 1.0 PKPD to predict 3.0 individuals with PK &gt; max PK of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Meeting Reflection</dc:title>
  <dc:creator>Huadong Tang</dc:creator>
  <cp:lastModifiedBy>Huadong Tang</cp:lastModifiedBy>
  <cp:revision>3</cp:revision>
  <dcterms:modified xsi:type="dcterms:W3CDTF">2022-01-01T00:06:58Z</dcterms:modified>
</cp:coreProperties>
</file>