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75" r:id="rId5"/>
    <p:sldId id="260" r:id="rId6"/>
    <p:sldId id="262" r:id="rId7"/>
    <p:sldId id="281" r:id="rId8"/>
    <p:sldId id="277" r:id="rId9"/>
    <p:sldId id="282" r:id="rId10"/>
    <p:sldId id="278" r:id="rId11"/>
    <p:sldId id="279" r:id="rId12"/>
    <p:sldId id="27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263839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263839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75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263839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263839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29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a2638396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a2638396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263839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263839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bd26a4d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9bd26a4d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bd26a4d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9bd26a4d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01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a26383a1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a26383a1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263839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263839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263839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263839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79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263839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263839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2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263839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263839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90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Project Update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12/30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Results: Training on high doses and predictions for low doses</a:t>
            </a:r>
            <a:endParaRPr sz="2000"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3353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Predictive for doses 3-10 fold lower, but not lower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6F2199E-F88F-4413-811B-6917FA5B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6" y="1589995"/>
            <a:ext cx="3211823" cy="17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63D2208-9FCB-46ED-B7A2-D06AB49C3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3382640"/>
            <a:ext cx="2896381" cy="161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AC1732C-E360-43FF-B26A-BC2251F2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38" y="1681756"/>
            <a:ext cx="2943259" cy="164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D60DBCF-8F71-45C8-9619-584299AC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38" y="3324505"/>
            <a:ext cx="3032258" cy="16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37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Results: Training on high and low doses and predictions for mid doses</a:t>
            </a:r>
            <a:endParaRPr sz="2000" dirty="0"/>
          </a:p>
        </p:txBody>
      </p:sp>
      <p:pic>
        <p:nvPicPr>
          <p:cNvPr id="4" name="Google Shape;161;p30">
            <a:extLst>
              <a:ext uri="{FF2B5EF4-FFF2-40B4-BE49-F238E27FC236}">
                <a16:creationId xmlns:a16="http://schemas.microsoft.com/office/drawing/2014/main" id="{9AE46C39-2BA1-4B5E-BEB5-A550C8AA39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2239"/>
          <a:stretch/>
        </p:blipFill>
        <p:spPr>
          <a:xfrm>
            <a:off x="759102" y="1017725"/>
            <a:ext cx="2878183" cy="184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2;p30">
            <a:extLst>
              <a:ext uri="{FF2B5EF4-FFF2-40B4-BE49-F238E27FC236}">
                <a16:creationId xmlns:a16="http://schemas.microsoft.com/office/drawing/2014/main" id="{F0DDEF91-4027-476B-A02E-59518E5DE2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21414"/>
          <a:stretch/>
        </p:blipFill>
        <p:spPr>
          <a:xfrm>
            <a:off x="2636429" y="2964886"/>
            <a:ext cx="2878183" cy="184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3;p30">
            <a:extLst>
              <a:ext uri="{FF2B5EF4-FFF2-40B4-BE49-F238E27FC236}">
                <a16:creationId xmlns:a16="http://schemas.microsoft.com/office/drawing/2014/main" id="{3BE91AFD-D1F4-421E-B0A8-D90832A3F8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21544"/>
          <a:stretch/>
        </p:blipFill>
        <p:spPr>
          <a:xfrm>
            <a:off x="5018331" y="1017725"/>
            <a:ext cx="2695024" cy="1716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83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Ongoing works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QD to BID - inside and outside of dose range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Sparse sampling but with more practical PK time interval is different (more practical, 0.5, 1, 2, 4, 8, 24)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Liu’s PK/PD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2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Major result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LSTM was able to model </a:t>
            </a:r>
            <a:r>
              <a:rPr lang="en" b="1" dirty="0"/>
              <a:t>rich data (0.5 hr interval, QD, BID, or TID for 1 week) </a:t>
            </a:r>
            <a:r>
              <a:rPr lang="en" dirty="0"/>
              <a:t>in PK/PD of indirect response model (II)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Limitations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LSTM and/or the methodology was not able to model the sparse data (as claimed) 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Was not able to extrapolate to doses outside of training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51276"/>
          <a:stretch/>
        </p:blipFill>
        <p:spPr>
          <a:xfrm>
            <a:off x="6224100" y="1279062"/>
            <a:ext cx="2513701" cy="31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Develop new methodologies (</a:t>
            </a:r>
            <a:r>
              <a:rPr lang="en-US" dirty="0"/>
              <a:t>different AI algorithms and neural network structures</a:t>
            </a:r>
            <a:r>
              <a:rPr lang="en" dirty="0"/>
              <a:t>) that are able to:</a:t>
            </a:r>
          </a:p>
          <a:p>
            <a:pPr lvl="1" indent="-342900">
              <a:lnSpc>
                <a:spcPct val="200000"/>
              </a:lnSpc>
              <a:buSzPts val="1800"/>
              <a:buChar char="●"/>
            </a:pPr>
            <a:r>
              <a:rPr lang="en" dirty="0"/>
              <a:t>Model sparse data</a:t>
            </a:r>
          </a:p>
          <a:p>
            <a:pPr lvl="1" indent="-342900">
              <a:lnSpc>
                <a:spcPct val="200000"/>
              </a:lnSpc>
              <a:buSzPts val="1800"/>
              <a:buChar char="●"/>
            </a:pPr>
            <a:r>
              <a:rPr lang="en-US" dirty="0"/>
              <a:t>E</a:t>
            </a:r>
            <a:r>
              <a:rPr lang="en" dirty="0"/>
              <a:t>xtrapolate to outside of training doses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Explore a different structural PK/PD model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Liu’s IDR II: PD from 100% to infinity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Current IDR I: PD from 100% to 0% (potentially more challenging)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8923-3D45-4F35-9C49-6A13D33F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744621" cy="341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PK/PD</a:t>
            </a:r>
          </a:p>
          <a:p>
            <a:pPr lvl="1"/>
            <a:r>
              <a:rPr lang="en-US" dirty="0"/>
              <a:t>IDR (I)</a:t>
            </a:r>
          </a:p>
          <a:p>
            <a:pPr lvl="1"/>
            <a:r>
              <a:rPr lang="en-US" dirty="0"/>
              <a:t>PK model: Interindividual variability of volume at 20% CV</a:t>
            </a:r>
          </a:p>
          <a:p>
            <a:pPr lvl="1"/>
            <a:r>
              <a:rPr lang="en-US" dirty="0"/>
              <a:t>PD model: Proportional residual error at 20% CV</a:t>
            </a:r>
          </a:p>
          <a:p>
            <a:pPr lvl="1"/>
            <a:r>
              <a:rPr lang="en-US" dirty="0"/>
              <a:t>Evaluated various combinations of PK/PD parameters</a:t>
            </a:r>
          </a:p>
          <a:p>
            <a:r>
              <a:rPr lang="en-US" dirty="0"/>
              <a:t>AI</a:t>
            </a:r>
          </a:p>
          <a:p>
            <a:pPr lvl="1"/>
            <a:r>
              <a:rPr lang="en-US" dirty="0"/>
              <a:t>Different algorithms (including GRU comparison)</a:t>
            </a:r>
          </a:p>
          <a:p>
            <a:pPr lvl="1"/>
            <a:r>
              <a:rPr lang="en-US" dirty="0"/>
              <a:t>Different structural layers of neurons</a:t>
            </a:r>
          </a:p>
          <a:p>
            <a:pPr lvl="1"/>
            <a:r>
              <a:rPr lang="en-US" dirty="0"/>
              <a:t>Incorporation of additional variables (such as Time, Dose)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B7C03-187C-4DD0-B5EF-E5093A9C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77" y="3600621"/>
            <a:ext cx="3307141" cy="1231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93B3BF-C534-4F12-B0D0-B31AFC476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161" y="132735"/>
            <a:ext cx="2532899" cy="31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1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34" y="2922215"/>
            <a:ext cx="3161609" cy="19499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7;p15">
            <a:extLst>
              <a:ext uri="{FF2B5EF4-FFF2-40B4-BE49-F238E27FC236}">
                <a16:creationId xmlns:a16="http://schemas.microsoft.com/office/drawing/2014/main" id="{B0C4819B-9D92-434C-91E0-AA1B8E551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 on Comb (6)</a:t>
            </a:r>
            <a:endParaRPr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2666466-C304-41AC-84F9-B4A7435B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47" y="1188767"/>
            <a:ext cx="3810053" cy="156240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Obvious PK/PD hysteresis (</a:t>
            </a:r>
            <a:r>
              <a:rPr lang="en-US" dirty="0" err="1"/>
              <a:t>Kout</a:t>
            </a:r>
            <a:r>
              <a:rPr lang="en-US" dirty="0"/>
              <a:t> = 0.1 1/</a:t>
            </a:r>
            <a:r>
              <a:rPr lang="en-US" dirty="0" err="1"/>
              <a:t>hr</a:t>
            </a:r>
            <a:r>
              <a:rPr lang="en-US" dirty="0"/>
              <a:t>) </a:t>
            </a:r>
          </a:p>
          <a:p>
            <a:r>
              <a:rPr lang="en-US" dirty="0"/>
              <a:t>Doses: 0.03, 0.1, 0.3, 1, 3, 10, 30 mg</a:t>
            </a:r>
          </a:p>
          <a:p>
            <a:r>
              <a:rPr lang="en-US" dirty="0"/>
              <a:t>IC50 = 10 (less potent), so as to cover a wide range of PD response</a:t>
            </a:r>
          </a:p>
          <a:p>
            <a:r>
              <a:rPr lang="en-US" dirty="0"/>
              <a:t>Simulation N=100 for each dose</a:t>
            </a:r>
          </a:p>
          <a:p>
            <a:r>
              <a:rPr lang="en-US" dirty="0"/>
              <a:t>PK time: 4 </a:t>
            </a:r>
            <a:r>
              <a:rPr lang="en-US" dirty="0" err="1"/>
              <a:t>hr</a:t>
            </a:r>
            <a:r>
              <a:rPr lang="en-US" dirty="0"/>
              <a:t> interval (5 time/day)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23153-8C86-41BC-894F-7D69A3AFA15C}"/>
              </a:ext>
            </a:extLst>
          </p:cNvPr>
          <p:cNvSpPr/>
          <p:nvPr/>
        </p:nvSpPr>
        <p:spPr>
          <a:xfrm>
            <a:off x="7107865" y="2700670"/>
            <a:ext cx="1717159" cy="1073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D78CA6-9410-4E69-9E75-6B3356ABA199}"/>
              </a:ext>
            </a:extLst>
          </p:cNvPr>
          <p:cNvGrpSpPr/>
          <p:nvPr/>
        </p:nvGrpSpPr>
        <p:grpSpPr>
          <a:xfrm>
            <a:off x="1066799" y="85060"/>
            <a:ext cx="7772454" cy="5058440"/>
            <a:chOff x="1066799" y="85060"/>
            <a:chExt cx="7772454" cy="50584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98CF53-1CF2-4B63-8295-98E8CE547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0173" y="85060"/>
              <a:ext cx="3449080" cy="266611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9368DA1-8147-49B3-BC71-28212605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4403" y="2499386"/>
              <a:ext cx="3420621" cy="26441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0A950D-3E42-43E5-861B-B386AF2066ED}"/>
                </a:ext>
              </a:extLst>
            </p:cNvPr>
            <p:cNvSpPr/>
            <p:nvPr/>
          </p:nvSpPr>
          <p:spPr>
            <a:xfrm>
              <a:off x="1066799" y="3624587"/>
              <a:ext cx="2729024" cy="14997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Methods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7547024" cy="1334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Evaluate both LSTM to GRU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90%, testing 10%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LSTM has a sep</a:t>
            </a:r>
            <a:r>
              <a:rPr lang="en-US" dirty="0"/>
              <a:t>a</a:t>
            </a:r>
            <a:r>
              <a:rPr lang="en" dirty="0"/>
              <a:t>rate memory gate while GRU mixes the hidden state with the memory. Theory: mixing the hidden state with the memory is better becaus</a:t>
            </a:r>
            <a:r>
              <a:rPr lang="en-US" dirty="0"/>
              <a:t>e</a:t>
            </a:r>
            <a:r>
              <a:rPr lang="en" dirty="0"/>
              <a:t> the input data will not tell the LSTM when to forget the memory (delayed respo</a:t>
            </a:r>
            <a:r>
              <a:rPr lang="en-US" dirty="0"/>
              <a:t>n</a:t>
            </a:r>
            <a:r>
              <a:rPr lang="en" dirty="0"/>
              <a:t>se), on the other hand the update gate on the GRU will forget over time when new data was introduced.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30901"/>
          <a:stretch/>
        </p:blipFill>
        <p:spPr>
          <a:xfrm>
            <a:off x="459941" y="2755760"/>
            <a:ext cx="4361438" cy="17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36AABD-1510-487F-A1D7-5B8524804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31" y="2363183"/>
            <a:ext cx="3762837" cy="23939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Attempted Methods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CBDBC1-350C-4245-A5D8-6AD9EB22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22" y="1608395"/>
            <a:ext cx="3252069" cy="20757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7B112F2-4F55-440D-B28A-53DACB30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505274"/>
            <a:ext cx="5381859" cy="228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82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Results: Training on low doses and predictions for high doses (1)</a:t>
            </a:r>
            <a:endParaRPr sz="2000"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688969" y="985131"/>
            <a:ext cx="7655729" cy="516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Predictive for doses 3-10 fold higher, but not higher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Google Shape;129;p25">
            <a:extLst>
              <a:ext uri="{FF2B5EF4-FFF2-40B4-BE49-F238E27FC236}">
                <a16:creationId xmlns:a16="http://schemas.microsoft.com/office/drawing/2014/main" id="{C6C1430B-2415-4DA5-A3FA-C8B1E2A5DC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693" y="1617784"/>
            <a:ext cx="3509969" cy="175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25">
            <a:extLst>
              <a:ext uri="{FF2B5EF4-FFF2-40B4-BE49-F238E27FC236}">
                <a16:creationId xmlns:a16="http://schemas.microsoft.com/office/drawing/2014/main" id="{1886CF1D-8755-4006-9DD6-B81E9339DCE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532" y="1617784"/>
            <a:ext cx="3375751" cy="1520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1;p25">
            <a:extLst>
              <a:ext uri="{FF2B5EF4-FFF2-40B4-BE49-F238E27FC236}">
                <a16:creationId xmlns:a16="http://schemas.microsoft.com/office/drawing/2014/main" id="{21D006B8-19F9-4874-8AF0-407B4F5B00C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236" y="3486040"/>
            <a:ext cx="3168882" cy="14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p25">
            <a:extLst>
              <a:ext uri="{FF2B5EF4-FFF2-40B4-BE49-F238E27FC236}">
                <a16:creationId xmlns:a16="http://schemas.microsoft.com/office/drawing/2014/main" id="{948C60D8-5726-4D65-8F34-BE18E123603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7966" y="3435509"/>
            <a:ext cx="3168882" cy="14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2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Results: Training on low doses and predictions for high doses (2)</a:t>
            </a:r>
            <a:endParaRPr sz="2000"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688969" y="985131"/>
            <a:ext cx="7655729" cy="516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Predictive for doses 3-10 fold higher, but not higher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" name="Google Shape;137;p26">
            <a:extLst>
              <a:ext uri="{FF2B5EF4-FFF2-40B4-BE49-F238E27FC236}">
                <a16:creationId xmlns:a16="http://schemas.microsoft.com/office/drawing/2014/main" id="{576A7CC8-213A-48C9-915E-FAD44C1DD5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54" y="1501595"/>
            <a:ext cx="3591399" cy="1550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38;p26">
            <a:extLst>
              <a:ext uri="{FF2B5EF4-FFF2-40B4-BE49-F238E27FC236}">
                <a16:creationId xmlns:a16="http://schemas.microsoft.com/office/drawing/2014/main" id="{23EEA680-3F78-4F1C-9DA2-C57EEB920F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52719"/>
            <a:ext cx="3591407" cy="153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A6493-54A3-467D-9169-8F90D3715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365" y="2043184"/>
            <a:ext cx="4240911" cy="23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018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474</Words>
  <Application>Microsoft Office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AI Project Update</vt:lpstr>
      <vt:lpstr>Background - Liu’s PK/PD</vt:lpstr>
      <vt:lpstr>Objectives</vt:lpstr>
      <vt:lpstr>Methods</vt:lpstr>
      <vt:lpstr>Focus on Comb (6)</vt:lpstr>
      <vt:lpstr>AI Methods</vt:lpstr>
      <vt:lpstr>Attempted Methods</vt:lpstr>
      <vt:lpstr>Results: Training on low doses and predictions for high doses (1)</vt:lpstr>
      <vt:lpstr>Results: Training on low doses and predictions for high doses (2)</vt:lpstr>
      <vt:lpstr>Results: Training on high doses and predictions for low doses</vt:lpstr>
      <vt:lpstr>Results: Training on high and low doses and predictions for mid doses</vt:lpstr>
      <vt:lpstr>Ongoing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Huadong Tang</dc:creator>
  <cp:lastModifiedBy>Huadong Tang</cp:lastModifiedBy>
  <cp:revision>4</cp:revision>
  <dcterms:modified xsi:type="dcterms:W3CDTF">2021-12-31T04:40:11Z</dcterms:modified>
</cp:coreProperties>
</file>