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9" r:id="rId3"/>
    <p:sldId id="263" r:id="rId4"/>
    <p:sldId id="268" r:id="rId5"/>
    <p:sldId id="266" r:id="rId6"/>
    <p:sldId id="267" r:id="rId7"/>
    <p:sldId id="262" r:id="rId8"/>
    <p:sldId id="264" r:id="rId9"/>
    <p:sldId id="270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46" autoAdjust="0"/>
  </p:normalViewPr>
  <p:slideViewPr>
    <p:cSldViewPr snapToGrid="0" snapToObjects="1">
      <p:cViewPr>
        <p:scale>
          <a:sx n="100" d="100"/>
          <a:sy n="100" d="100"/>
        </p:scale>
        <p:origin x="-1880" y="-10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6F9C2-F98F-4846-8203-18069EC25730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7F7F2-D13A-3E46-9538-F09AD326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–</a:t>
            </a:r>
            <a:r>
              <a:rPr lang="en-US" baseline="0" dirty="0" smtClean="0"/>
              <a:t> Larvae and </a:t>
            </a:r>
            <a:r>
              <a:rPr lang="en-US" baseline="0" dirty="0" err="1" smtClean="0"/>
              <a:t>Pupei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F7F2-D13A-3E46-9538-F09AD326F6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9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F7F2-D13A-3E46-9538-F09AD326F6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9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7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3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5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3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0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302-5F83-784C-9E0A-605C42EFE8A4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3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5302-5F83-784C-9E0A-605C42EFE8A4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466BC-C46E-B54F-A868-3D5B8AE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15227" y="420786"/>
            <a:ext cx="7713553" cy="1790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CSCS 530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Agent-Based Modeling of Complex (Adaptive) Systems</a:t>
            </a:r>
            <a:endParaRPr lang="en-US" sz="36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42999" y="2368813"/>
            <a:ext cx="6858000" cy="1241822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/18/15</a:t>
            </a:r>
            <a:endParaRPr lang="en-US" dirty="0"/>
          </a:p>
        </p:txBody>
      </p:sp>
      <p:pic>
        <p:nvPicPr>
          <p:cNvPr id="10" name="Picture 2" descr="http://www.clipartbest.com/cliparts/7ca/agK/7caagKdcA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8" y="2368813"/>
            <a:ext cx="2156037" cy="241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30349" y="4774168"/>
            <a:ext cx="143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Sarah </a:t>
            </a:r>
            <a:r>
              <a:rPr lang="en-US" dirty="0" err="1" smtClean="0"/>
              <a:t>Cherng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3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HIV Model Parameter Sweep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nbviewer.ipython.org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mjbommar</a:t>
            </a:r>
            <a:r>
              <a:rPr lang="en-US" dirty="0"/>
              <a:t>/cscs-530-w2015/blob/master/code/003-basic-abm/003-hiv-parameter-sweep-harder.ipynb</a:t>
            </a:r>
          </a:p>
        </p:txBody>
      </p:sp>
    </p:spTree>
    <p:extLst>
      <p:ext uri="{BB962C8B-B14F-4D97-AF65-F5344CB8AC3E}">
        <p14:creationId xmlns:p14="http://schemas.microsoft.com/office/powerpoint/2010/main" val="15814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Dengue – An Emerging Disease</a:t>
            </a:r>
            <a:endParaRPr lang="en-US" dirty="0"/>
          </a:p>
        </p:txBody>
      </p:sp>
      <p:pic>
        <p:nvPicPr>
          <p:cNvPr id="4" name="圖片 3" descr="螢幕快照 2014-06-22 下午1.46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9" y="1161174"/>
            <a:ext cx="7032171" cy="3512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9300" y="4775200"/>
            <a:ext cx="204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by Yu-Han Kao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Fitting in Predictive Mathematical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Climate</a:t>
            </a:r>
            <a:r>
              <a:rPr lang="en-US" sz="2000" dirty="0" smtClean="0"/>
              <a:t>-Based Mathematical Model of Dengue by Yu-Han Kao in UM SPH Department of </a:t>
            </a:r>
            <a:r>
              <a:rPr lang="en-US" sz="2000" dirty="0" smtClean="0"/>
              <a:t>Epidemiology</a:t>
            </a:r>
          </a:p>
          <a:p>
            <a:r>
              <a:rPr lang="en-US" sz="2000" dirty="0" smtClean="0"/>
              <a:t>Dengue in Taiwan</a:t>
            </a:r>
            <a:endParaRPr lang="en-US" sz="2000" dirty="0" smtClean="0"/>
          </a:p>
        </p:txBody>
      </p:sp>
      <p:pic>
        <p:nvPicPr>
          <p:cNvPr id="5" name="圖片 3" descr="200001201406HD000000061D1R2L1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71" y="2207985"/>
            <a:ext cx="5871029" cy="29355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99300" y="4775200"/>
            <a:ext cx="204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by Yu-Han Kao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5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Climate Based Dengue Mathematical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uFillTx/>
              </a:defRPr>
            </a:pPr>
            <a:r>
              <a:rPr lang="en-US" sz="2000" dirty="0">
                <a:uFill>
                  <a:solidFill/>
                </a:uFill>
              </a:rPr>
              <a:t>Spatial heterogeneity </a:t>
            </a:r>
          </a:p>
          <a:p>
            <a:pPr lvl="1">
              <a:defRPr sz="1800">
                <a:uFillTx/>
              </a:defRPr>
            </a:pPr>
            <a:r>
              <a:rPr lang="en-US" sz="2000" dirty="0">
                <a:uFill>
                  <a:solidFill/>
                </a:uFill>
              </a:rPr>
              <a:t>Southern Taiwan: Kaohsiung, Tainan, </a:t>
            </a:r>
            <a:r>
              <a:rPr lang="en-US" sz="2000" dirty="0" err="1">
                <a:uFill>
                  <a:solidFill/>
                </a:uFill>
              </a:rPr>
              <a:t>Pingtung</a:t>
            </a:r>
            <a:endParaRPr lang="en-US" sz="20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lang="en-US" sz="2000" dirty="0">
                <a:uFill>
                  <a:solidFill/>
                </a:uFill>
              </a:rPr>
              <a:t>Seasonality</a:t>
            </a:r>
          </a:p>
          <a:p>
            <a:pPr lvl="1">
              <a:defRPr sz="1800">
                <a:uFillTx/>
              </a:defRPr>
            </a:pPr>
            <a:r>
              <a:rPr lang="en-US" sz="2000" dirty="0"/>
              <a:t>Multiple epidemics </a:t>
            </a:r>
            <a:r>
              <a:rPr lang="en-US" sz="2000" dirty="0" smtClean="0"/>
              <a:t>peaks</a:t>
            </a:r>
          </a:p>
          <a:p>
            <a:pPr>
              <a:defRPr sz="1800">
                <a:uFillTx/>
              </a:defRPr>
            </a:pPr>
            <a:r>
              <a:rPr lang="en-US" sz="2000" dirty="0" smtClean="0">
                <a:uFill>
                  <a:solidFill/>
                </a:uFill>
              </a:rPr>
              <a:t>Climate </a:t>
            </a:r>
            <a:r>
              <a:rPr lang="en-US" sz="2000" dirty="0">
                <a:uFill>
                  <a:solidFill/>
                </a:uFill>
              </a:rPr>
              <a:t>factors </a:t>
            </a:r>
          </a:p>
          <a:p>
            <a:pPr lvl="1">
              <a:defRPr sz="1800">
                <a:uFillTx/>
              </a:defRPr>
            </a:pPr>
            <a:r>
              <a:rPr lang="en-US" sz="2000" dirty="0">
                <a:uFill>
                  <a:solidFill/>
                </a:uFill>
              </a:rPr>
              <a:t>Temperature</a:t>
            </a:r>
            <a:r>
              <a:rPr lang="en-US" sz="2000" dirty="0"/>
              <a:t>, rainfall, extreme rainfall events</a:t>
            </a:r>
            <a:endParaRPr lang="en-US" sz="20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lang="en-US" sz="2000" dirty="0">
                <a:uFill>
                  <a:solidFill/>
                </a:uFill>
              </a:rPr>
              <a:t>Imported cases </a:t>
            </a:r>
          </a:p>
          <a:p>
            <a:pPr lvl="0">
              <a:defRPr sz="1800">
                <a:uFillTx/>
              </a:defRPr>
            </a:pPr>
            <a:r>
              <a:rPr lang="en-US" sz="2000" b="1" dirty="0" smtClean="0">
                <a:solidFill>
                  <a:srgbClr val="C0504D"/>
                </a:solidFill>
                <a:uFill>
                  <a:solidFill/>
                </a:uFill>
              </a:rPr>
              <a:t>Mosquito </a:t>
            </a:r>
            <a:r>
              <a:rPr lang="en-US" sz="2000" b="1" dirty="0">
                <a:solidFill>
                  <a:srgbClr val="C0504D"/>
                </a:solidFill>
                <a:uFill>
                  <a:solidFill/>
                </a:uFill>
              </a:rPr>
              <a:t>population dynamics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9300" y="4775200"/>
            <a:ext cx="204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by Yu-Han Kao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Climate Based Dengue Mathematical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Model written by Yu-Han Kao in UM SPH, Department of Epidemiology with Marisa Eisenberg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0" y="2065139"/>
            <a:ext cx="4140200" cy="27952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99300" y="4775200"/>
            <a:ext cx="204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by Yu-Han Kao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1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Fitting in Predictive Mathematical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Parameters = Mosquito reproduction rate, rate of disease transmission (human to mosquito, and mosquito to human</a:t>
            </a:r>
            <a:r>
              <a:rPr lang="en-US" sz="1800" dirty="0" smtClean="0"/>
              <a:t>), and many more  </a:t>
            </a:r>
            <a:r>
              <a:rPr lang="en-US" sz="1800" dirty="0" smtClean="0"/>
              <a:t>-- Plots are incidence, or number of new cases (y) over time (x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Fit measure: Least Squares (there are many others)</a:t>
            </a:r>
          </a:p>
          <a:p>
            <a:r>
              <a:rPr lang="en-US" sz="1800" dirty="0" smtClean="0"/>
              <a:t>Side note about “un-</a:t>
            </a:r>
            <a:r>
              <a:rPr lang="en-US" sz="1800" dirty="0" err="1" smtClean="0"/>
              <a:t>identifiability</a:t>
            </a:r>
            <a:r>
              <a:rPr lang="en-US" sz="1800" dirty="0" smtClean="0"/>
              <a:t>” of model fit</a:t>
            </a:r>
          </a:p>
        </p:txBody>
      </p:sp>
      <p:pic>
        <p:nvPicPr>
          <p:cNvPr id="6" name="Picture 5" descr="dengue_tr2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4" y="2768600"/>
            <a:ext cx="3166534" cy="2374900"/>
          </a:xfrm>
          <a:prstGeom prst="rect">
            <a:avLst/>
          </a:prstGeom>
        </p:spPr>
      </p:pic>
      <p:pic>
        <p:nvPicPr>
          <p:cNvPr id="7" name="Picture 6" descr="dengue_rain8_tem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768601"/>
            <a:ext cx="3182444" cy="237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 ABM Model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1200" dirty="0" smtClean="0"/>
              <a:t>Agents</a:t>
            </a:r>
          </a:p>
          <a:p>
            <a:pPr lvl="1">
              <a:lnSpc>
                <a:spcPct val="70000"/>
              </a:lnSpc>
            </a:pPr>
            <a:r>
              <a:rPr lang="en-US" sz="1200" dirty="0" smtClean="0"/>
              <a:t>Person</a:t>
            </a:r>
          </a:p>
          <a:p>
            <a:pPr lvl="2">
              <a:lnSpc>
                <a:spcPct val="70000"/>
              </a:lnSpc>
            </a:pPr>
            <a:r>
              <a:rPr lang="en-US" sz="1200" dirty="0" smtClean="0"/>
              <a:t>Condom budget</a:t>
            </a:r>
          </a:p>
          <a:p>
            <a:pPr lvl="2">
              <a:lnSpc>
                <a:spcPct val="70000"/>
              </a:lnSpc>
            </a:pPr>
            <a:r>
              <a:rPr lang="en-US" sz="1200" dirty="0" smtClean="0"/>
              <a:t>Infection Status</a:t>
            </a:r>
          </a:p>
          <a:p>
            <a:pPr lvl="2">
              <a:lnSpc>
                <a:spcPct val="70000"/>
              </a:lnSpc>
            </a:pPr>
            <a:r>
              <a:rPr lang="en-US" sz="1200" dirty="0" smtClean="0"/>
              <a:t>Probability of hooking up with others</a:t>
            </a:r>
          </a:p>
          <a:p>
            <a:pPr lvl="1">
              <a:lnSpc>
                <a:spcPct val="70000"/>
              </a:lnSpc>
            </a:pPr>
            <a:r>
              <a:rPr lang="en-US" sz="1200" dirty="0" smtClean="0"/>
              <a:t>Institution</a:t>
            </a:r>
          </a:p>
          <a:p>
            <a:pPr lvl="2">
              <a:lnSpc>
                <a:spcPct val="70000"/>
              </a:lnSpc>
            </a:pPr>
            <a:r>
              <a:rPr lang="en-US" sz="1200" dirty="0"/>
              <a:t>Condom </a:t>
            </a:r>
            <a:r>
              <a:rPr lang="en-US" sz="1200" dirty="0" smtClean="0"/>
              <a:t>subsidy</a:t>
            </a:r>
            <a:endParaRPr lang="en-US" sz="1200" dirty="0" smtClean="0"/>
          </a:p>
          <a:p>
            <a:pPr>
              <a:lnSpc>
                <a:spcPct val="70000"/>
              </a:lnSpc>
            </a:pPr>
            <a:r>
              <a:rPr lang="en-US" sz="1200" dirty="0" smtClean="0"/>
              <a:t>Environment</a:t>
            </a:r>
          </a:p>
          <a:p>
            <a:pPr lvl="1">
              <a:lnSpc>
                <a:spcPct val="70000"/>
              </a:lnSpc>
            </a:pPr>
            <a:r>
              <a:rPr lang="en-US" sz="1200" dirty="0" smtClean="0"/>
              <a:t>Condom cost</a:t>
            </a:r>
          </a:p>
          <a:p>
            <a:pPr lvl="1">
              <a:lnSpc>
                <a:spcPct val="70000"/>
              </a:lnSpc>
            </a:pPr>
            <a:r>
              <a:rPr lang="en-US" sz="1200" dirty="0" smtClean="0"/>
              <a:t>Probability of transmission with no condom</a:t>
            </a:r>
          </a:p>
          <a:p>
            <a:pPr lvl="1">
              <a:lnSpc>
                <a:spcPct val="70000"/>
              </a:lnSpc>
            </a:pPr>
            <a:r>
              <a:rPr lang="en-US" sz="1200" dirty="0" smtClean="0"/>
              <a:t>Probability of transmission with condom</a:t>
            </a:r>
            <a:endParaRPr lang="en-US" sz="1200" dirty="0" smtClean="0"/>
          </a:p>
          <a:p>
            <a:pPr>
              <a:lnSpc>
                <a:spcPct val="70000"/>
              </a:lnSpc>
            </a:pPr>
            <a:r>
              <a:rPr lang="en-US" sz="1200" dirty="0" smtClean="0"/>
              <a:t>Processes</a:t>
            </a:r>
          </a:p>
          <a:p>
            <a:pPr lvl="1">
              <a:lnSpc>
                <a:spcPct val="70000"/>
              </a:lnSpc>
            </a:pPr>
            <a:r>
              <a:rPr lang="en-US" sz="1200" dirty="0" smtClean="0"/>
              <a:t>Search for partner</a:t>
            </a:r>
          </a:p>
          <a:p>
            <a:pPr lvl="2">
              <a:lnSpc>
                <a:spcPct val="70000"/>
              </a:lnSpc>
            </a:pPr>
            <a:r>
              <a:rPr lang="en-US" sz="1200" dirty="0" smtClean="0"/>
              <a:t>Search neighbors</a:t>
            </a:r>
          </a:p>
          <a:p>
            <a:pPr lvl="2">
              <a:lnSpc>
                <a:spcPct val="70000"/>
              </a:lnSpc>
            </a:pPr>
            <a:r>
              <a:rPr lang="en-US" sz="1200" dirty="0" smtClean="0"/>
              <a:t>Move (between -1,0,+1 in each dimension)</a:t>
            </a:r>
          </a:p>
          <a:p>
            <a:pPr lvl="1">
              <a:lnSpc>
                <a:spcPct val="70000"/>
              </a:lnSpc>
            </a:pPr>
            <a:r>
              <a:rPr lang="en-US" sz="1200" dirty="0" smtClean="0"/>
              <a:t>Infection</a:t>
            </a:r>
          </a:p>
          <a:p>
            <a:pPr lvl="2">
              <a:lnSpc>
                <a:spcPct val="70000"/>
              </a:lnSpc>
            </a:pPr>
            <a:r>
              <a:rPr lang="en-US" sz="1200" dirty="0" smtClean="0"/>
              <a:t>Condom detection</a:t>
            </a:r>
          </a:p>
          <a:p>
            <a:pPr lvl="2">
              <a:lnSpc>
                <a:spcPct val="70000"/>
              </a:lnSpc>
            </a:pPr>
            <a:r>
              <a:rPr lang="en-US" sz="1200" dirty="0" smtClean="0"/>
              <a:t>Infect</a:t>
            </a:r>
          </a:p>
          <a:p>
            <a:pPr>
              <a:lnSpc>
                <a:spcPct val="70000"/>
              </a:lnSpc>
            </a:pPr>
            <a:r>
              <a:rPr lang="en-US" sz="1200" dirty="0" smtClean="0"/>
              <a:t>Feedbacks</a:t>
            </a:r>
          </a:p>
          <a:p>
            <a:pPr lvl="1">
              <a:lnSpc>
                <a:spcPct val="70000"/>
              </a:lnSpc>
            </a:pPr>
            <a:r>
              <a:rPr lang="en-US" sz="1200" dirty="0" smtClean="0"/>
              <a:t>More infected people - &gt; greater probability of infection</a:t>
            </a:r>
          </a:p>
          <a:p>
            <a:pPr>
              <a:lnSpc>
                <a:spcPct val="70000"/>
              </a:lnSpc>
            </a:pPr>
            <a:r>
              <a:rPr lang="en-US" sz="1200" dirty="0" smtClean="0">
                <a:solidFill>
                  <a:srgbClr val="FF0000"/>
                </a:solidFill>
              </a:rPr>
              <a:t>Results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3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</a:t>
            </a:r>
            <a:r>
              <a:rPr lang="en-US" dirty="0" smtClean="0"/>
              <a:t>Sweeps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we be interested in “sweeping” in the HIV model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and what effects do we suspect they might have?</a:t>
            </a:r>
          </a:p>
          <a:p>
            <a:pPr lvl="1"/>
            <a:r>
              <a:rPr lang="en-US" dirty="0" smtClean="0"/>
              <a:t>Remember the main “model question”! </a:t>
            </a:r>
            <a:endParaRPr lang="en-US" dirty="0" smtClean="0"/>
          </a:p>
          <a:p>
            <a:r>
              <a:rPr lang="en-US" dirty="0" smtClean="0"/>
              <a:t>How might the results be analyzed?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Sweep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I show you exactly how, what methods could we use to perform a parameter sweep in the program?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9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372</Words>
  <Application>Microsoft Macintosh PowerPoint</Application>
  <PresentationFormat>On-screen Show (16:9)</PresentationFormat>
  <Paragraphs>60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CSCS 530 Agent-Based Modeling of Complex (Adaptive) Systems</vt:lpstr>
      <vt:lpstr>Dengue – An Emerging Disease</vt:lpstr>
      <vt:lpstr>Model Fitting in Predictive Mathematical Models</vt:lpstr>
      <vt:lpstr>Climate Based Dengue Mathematical Model</vt:lpstr>
      <vt:lpstr>Climate Based Dengue Mathematical Model</vt:lpstr>
      <vt:lpstr>Model Fitting in Predictive Mathematical Models</vt:lpstr>
      <vt:lpstr>HIV ABM Model Review</vt:lpstr>
      <vt:lpstr>Parameter Sweeps</vt:lpstr>
      <vt:lpstr>Parameter Sweep Exercise</vt:lpstr>
      <vt:lpstr>HIV Model Parameter Sweep Example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CSCS 530</dc:title>
  <dc:creator>Sarah Cherng</dc:creator>
  <cp:lastModifiedBy>Sarah Cherng</cp:lastModifiedBy>
  <cp:revision>109</cp:revision>
  <dcterms:created xsi:type="dcterms:W3CDTF">2015-02-03T18:56:52Z</dcterms:created>
  <dcterms:modified xsi:type="dcterms:W3CDTF">2015-02-18T05:44:10Z</dcterms:modified>
</cp:coreProperties>
</file>