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62" r:id="rId6"/>
    <p:sldId id="263" r:id="rId7"/>
    <p:sldId id="258" r:id="rId8"/>
    <p:sldId id="267" r:id="rId9"/>
    <p:sldId id="265" r:id="rId10"/>
    <p:sldId id="264" r:id="rId11"/>
    <p:sldId id="259"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879" autoAdjust="0"/>
    <p:restoredTop sz="94660"/>
  </p:normalViewPr>
  <p:slideViewPr>
    <p:cSldViewPr snapToGrid="0">
      <p:cViewPr varScale="1">
        <p:scale>
          <a:sx n="106" d="100"/>
          <a:sy n="106" d="100"/>
        </p:scale>
        <p:origin x="114" y="5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30974A-0F26-402F-B1A4-1A0E3AE06C0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8F06F-DC08-41A3-BDFF-3131CDCFBE62}" type="slidenum">
              <a:rPr lang="en-US" smtClean="0"/>
              <a:t>‹#›</a:t>
            </a:fld>
            <a:endParaRPr lang="en-US"/>
          </a:p>
        </p:txBody>
      </p:sp>
    </p:spTree>
    <p:extLst>
      <p:ext uri="{BB962C8B-B14F-4D97-AF65-F5344CB8AC3E}">
        <p14:creationId xmlns:p14="http://schemas.microsoft.com/office/powerpoint/2010/main" val="1744688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30974A-0F26-402F-B1A4-1A0E3AE06C0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8F06F-DC08-41A3-BDFF-3131CDCFBE62}" type="slidenum">
              <a:rPr lang="en-US" smtClean="0"/>
              <a:t>‹#›</a:t>
            </a:fld>
            <a:endParaRPr lang="en-US"/>
          </a:p>
        </p:txBody>
      </p:sp>
    </p:spTree>
    <p:extLst>
      <p:ext uri="{BB962C8B-B14F-4D97-AF65-F5344CB8AC3E}">
        <p14:creationId xmlns:p14="http://schemas.microsoft.com/office/powerpoint/2010/main" val="130042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30974A-0F26-402F-B1A4-1A0E3AE06C0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8F06F-DC08-41A3-BDFF-3131CDCFBE62}" type="slidenum">
              <a:rPr lang="en-US" smtClean="0"/>
              <a:t>‹#›</a:t>
            </a:fld>
            <a:endParaRPr lang="en-US"/>
          </a:p>
        </p:txBody>
      </p:sp>
    </p:spTree>
    <p:extLst>
      <p:ext uri="{BB962C8B-B14F-4D97-AF65-F5344CB8AC3E}">
        <p14:creationId xmlns:p14="http://schemas.microsoft.com/office/powerpoint/2010/main" val="372827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30974A-0F26-402F-B1A4-1A0E3AE06C0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8F06F-DC08-41A3-BDFF-3131CDCFBE62}" type="slidenum">
              <a:rPr lang="en-US" smtClean="0"/>
              <a:t>‹#›</a:t>
            </a:fld>
            <a:endParaRPr lang="en-US"/>
          </a:p>
        </p:txBody>
      </p:sp>
    </p:spTree>
    <p:extLst>
      <p:ext uri="{BB962C8B-B14F-4D97-AF65-F5344CB8AC3E}">
        <p14:creationId xmlns:p14="http://schemas.microsoft.com/office/powerpoint/2010/main" val="317383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30974A-0F26-402F-B1A4-1A0E3AE06C0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8F06F-DC08-41A3-BDFF-3131CDCFBE62}" type="slidenum">
              <a:rPr lang="en-US" smtClean="0"/>
              <a:t>‹#›</a:t>
            </a:fld>
            <a:endParaRPr lang="en-US"/>
          </a:p>
        </p:txBody>
      </p:sp>
    </p:spTree>
    <p:extLst>
      <p:ext uri="{BB962C8B-B14F-4D97-AF65-F5344CB8AC3E}">
        <p14:creationId xmlns:p14="http://schemas.microsoft.com/office/powerpoint/2010/main" val="289715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30974A-0F26-402F-B1A4-1A0E3AE06C0B}"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8F06F-DC08-41A3-BDFF-3131CDCFBE62}" type="slidenum">
              <a:rPr lang="en-US" smtClean="0"/>
              <a:t>‹#›</a:t>
            </a:fld>
            <a:endParaRPr lang="en-US"/>
          </a:p>
        </p:txBody>
      </p:sp>
    </p:spTree>
    <p:extLst>
      <p:ext uri="{BB962C8B-B14F-4D97-AF65-F5344CB8AC3E}">
        <p14:creationId xmlns:p14="http://schemas.microsoft.com/office/powerpoint/2010/main" val="125557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30974A-0F26-402F-B1A4-1A0E3AE06C0B}"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A8F06F-DC08-41A3-BDFF-3131CDCFBE62}" type="slidenum">
              <a:rPr lang="en-US" smtClean="0"/>
              <a:t>‹#›</a:t>
            </a:fld>
            <a:endParaRPr lang="en-US"/>
          </a:p>
        </p:txBody>
      </p:sp>
    </p:spTree>
    <p:extLst>
      <p:ext uri="{BB962C8B-B14F-4D97-AF65-F5344CB8AC3E}">
        <p14:creationId xmlns:p14="http://schemas.microsoft.com/office/powerpoint/2010/main" val="371687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30974A-0F26-402F-B1A4-1A0E3AE06C0B}"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A8F06F-DC08-41A3-BDFF-3131CDCFBE62}" type="slidenum">
              <a:rPr lang="en-US" smtClean="0"/>
              <a:t>‹#›</a:t>
            </a:fld>
            <a:endParaRPr lang="en-US"/>
          </a:p>
        </p:txBody>
      </p:sp>
    </p:spTree>
    <p:extLst>
      <p:ext uri="{BB962C8B-B14F-4D97-AF65-F5344CB8AC3E}">
        <p14:creationId xmlns:p14="http://schemas.microsoft.com/office/powerpoint/2010/main" val="174267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0974A-0F26-402F-B1A4-1A0E3AE06C0B}"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A8F06F-DC08-41A3-BDFF-3131CDCFBE62}" type="slidenum">
              <a:rPr lang="en-US" smtClean="0"/>
              <a:t>‹#›</a:t>
            </a:fld>
            <a:endParaRPr lang="en-US"/>
          </a:p>
        </p:txBody>
      </p:sp>
    </p:spTree>
    <p:extLst>
      <p:ext uri="{BB962C8B-B14F-4D97-AF65-F5344CB8AC3E}">
        <p14:creationId xmlns:p14="http://schemas.microsoft.com/office/powerpoint/2010/main" val="308603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30974A-0F26-402F-B1A4-1A0E3AE06C0B}"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8F06F-DC08-41A3-BDFF-3131CDCFBE62}" type="slidenum">
              <a:rPr lang="en-US" smtClean="0"/>
              <a:t>‹#›</a:t>
            </a:fld>
            <a:endParaRPr lang="en-US"/>
          </a:p>
        </p:txBody>
      </p:sp>
    </p:spTree>
    <p:extLst>
      <p:ext uri="{BB962C8B-B14F-4D97-AF65-F5344CB8AC3E}">
        <p14:creationId xmlns:p14="http://schemas.microsoft.com/office/powerpoint/2010/main" val="230390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30974A-0F26-402F-B1A4-1A0E3AE06C0B}"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8F06F-DC08-41A3-BDFF-3131CDCFBE62}" type="slidenum">
              <a:rPr lang="en-US" smtClean="0"/>
              <a:t>‹#›</a:t>
            </a:fld>
            <a:endParaRPr lang="en-US"/>
          </a:p>
        </p:txBody>
      </p:sp>
    </p:spTree>
    <p:extLst>
      <p:ext uri="{BB962C8B-B14F-4D97-AF65-F5344CB8AC3E}">
        <p14:creationId xmlns:p14="http://schemas.microsoft.com/office/powerpoint/2010/main" val="207705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0974A-0F26-402F-B1A4-1A0E3AE06C0B}" type="datetimeFigureOut">
              <a:rPr lang="en-US" smtClean="0"/>
              <a:t>1/15/2015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8F06F-DC08-41A3-BDFF-3131CDCFBE62}" type="slidenum">
              <a:rPr lang="en-US" smtClean="0"/>
              <a:t>‹#›</a:t>
            </a:fld>
            <a:endParaRPr lang="en-US"/>
          </a:p>
        </p:txBody>
      </p:sp>
    </p:spTree>
    <p:extLst>
      <p:ext uri="{BB962C8B-B14F-4D97-AF65-F5344CB8AC3E}">
        <p14:creationId xmlns:p14="http://schemas.microsoft.com/office/powerpoint/2010/main" val="293286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ythonforbeginners.com/basics/keywords-in-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3631" y="561047"/>
            <a:ext cx="10284737" cy="2387600"/>
          </a:xfrm>
        </p:spPr>
        <p:txBody>
          <a:bodyPr>
            <a:normAutofit/>
          </a:bodyPr>
          <a:lstStyle/>
          <a:p>
            <a:r>
              <a:rPr lang="en-US" dirty="0" smtClean="0"/>
              <a:t>CSCS </a:t>
            </a:r>
            <a:r>
              <a:rPr lang="en-US" dirty="0" smtClean="0"/>
              <a:t>530</a:t>
            </a:r>
            <a:r>
              <a:rPr lang="en-US" dirty="0"/>
              <a:t/>
            </a:r>
            <a:br>
              <a:rPr lang="en-US" dirty="0"/>
            </a:br>
            <a:r>
              <a:rPr lang="en-US" sz="3600" dirty="0" smtClean="0"/>
              <a:t>Agent-Based Modeling of Complex (Adaptive) Systems</a:t>
            </a:r>
            <a:endParaRPr lang="en-US" sz="3600" dirty="0"/>
          </a:p>
        </p:txBody>
      </p:sp>
      <p:sp>
        <p:nvSpPr>
          <p:cNvPr id="3" name="Subtitle 2"/>
          <p:cNvSpPr>
            <a:spLocks noGrp="1"/>
          </p:cNvSpPr>
          <p:nvPr>
            <p:ph type="subTitle" idx="1"/>
          </p:nvPr>
        </p:nvSpPr>
        <p:spPr>
          <a:xfrm>
            <a:off x="1523999" y="3158418"/>
            <a:ext cx="9144000" cy="1655762"/>
          </a:xfrm>
        </p:spPr>
        <p:txBody>
          <a:bodyPr>
            <a:normAutofit/>
          </a:bodyPr>
          <a:lstStyle/>
          <a:p>
            <a:r>
              <a:rPr lang="en-US" dirty="0" smtClean="0"/>
              <a:t>1/14/15</a:t>
            </a:r>
            <a:endParaRPr lang="en-US" dirty="0"/>
          </a:p>
        </p:txBody>
      </p:sp>
      <p:pic>
        <p:nvPicPr>
          <p:cNvPr id="4" name="Picture 2" descr="http://www.clipartbest.com/cliparts/7ca/agK/7caagKdcA.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192" y="3088867"/>
            <a:ext cx="2936931" cy="328330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0565394" y="6372173"/>
            <a:ext cx="1433469" cy="369332"/>
          </a:xfrm>
          <a:prstGeom prst="rect">
            <a:avLst/>
          </a:prstGeom>
          <a:noFill/>
        </p:spPr>
        <p:txBody>
          <a:bodyPr wrap="none" rtlCol="0">
            <a:spAutoFit/>
          </a:bodyPr>
          <a:lstStyle/>
          <a:p>
            <a:r>
              <a:rPr lang="en-US" dirty="0" smtClean="0"/>
              <a:t>Sarah </a:t>
            </a:r>
            <a:r>
              <a:rPr lang="en-US" dirty="0" err="1" smtClean="0"/>
              <a:t>Cherng</a:t>
            </a:r>
            <a:endParaRPr lang="en-US" dirty="0"/>
          </a:p>
        </p:txBody>
      </p:sp>
    </p:spTree>
    <p:extLst>
      <p:ext uri="{BB962C8B-B14F-4D97-AF65-F5344CB8AC3E}">
        <p14:creationId xmlns:p14="http://schemas.microsoft.com/office/powerpoint/2010/main" val="3852603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Thinking</a:t>
            </a:r>
            <a:endParaRPr lang="en-US" dirty="0"/>
          </a:p>
        </p:txBody>
      </p:sp>
      <p:pic>
        <p:nvPicPr>
          <p:cNvPr id="3074" name="Picture 2" descr="stop_the_massac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9691" y="1367477"/>
            <a:ext cx="2353714" cy="539076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6644006" y="6255945"/>
            <a:ext cx="5547994" cy="369332"/>
          </a:xfrm>
          <a:prstGeom prst="rect">
            <a:avLst/>
          </a:prstGeom>
          <a:noFill/>
        </p:spPr>
        <p:txBody>
          <a:bodyPr wrap="none" rtlCol="0">
            <a:spAutoFit/>
          </a:bodyPr>
          <a:lstStyle/>
          <a:p>
            <a:r>
              <a:rPr lang="en-US" dirty="0"/>
              <a:t>http://abstrusegoose.com/strips/stop_the_massacre.png</a:t>
            </a:r>
          </a:p>
        </p:txBody>
      </p:sp>
    </p:spTree>
    <p:extLst>
      <p:ext uri="{BB962C8B-B14F-4D97-AF65-F5344CB8AC3E}">
        <p14:creationId xmlns:p14="http://schemas.microsoft.com/office/powerpoint/2010/main" val="182000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a:t>
            </a:r>
            <a:endParaRPr lang="en-US" dirty="0"/>
          </a:p>
        </p:txBody>
      </p:sp>
      <p:sp>
        <p:nvSpPr>
          <p:cNvPr id="3" name="Content Placeholder 2"/>
          <p:cNvSpPr>
            <a:spLocks noGrp="1"/>
          </p:cNvSpPr>
          <p:nvPr>
            <p:ph idx="1"/>
          </p:nvPr>
        </p:nvSpPr>
        <p:spPr/>
        <p:txBody>
          <a:bodyPr/>
          <a:lstStyle/>
          <a:p>
            <a:r>
              <a:rPr lang="en-US" dirty="0" smtClean="0"/>
              <a:t>Main variable of “uncertainty”:</a:t>
            </a:r>
          </a:p>
          <a:p>
            <a:pPr lvl="1"/>
            <a:r>
              <a:rPr lang="en-US" dirty="0" smtClean="0"/>
              <a:t>How many people in a day could I convince to do the truffle shuffle? </a:t>
            </a:r>
            <a:endParaRPr lang="en-US" dirty="0"/>
          </a:p>
        </p:txBody>
      </p:sp>
      <p:pic>
        <p:nvPicPr>
          <p:cNvPr id="5122" name="Picture 2" descr="File:Truffleshuffl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71974" y="3088562"/>
            <a:ext cx="2505075" cy="29369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7221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a:t>
            </a:r>
            <a:endParaRPr lang="en-US" dirty="0"/>
          </a:p>
        </p:txBody>
      </p:sp>
      <p:sp>
        <p:nvSpPr>
          <p:cNvPr id="3" name="Content Placeholder 2"/>
          <p:cNvSpPr>
            <a:spLocks noGrp="1"/>
          </p:cNvSpPr>
          <p:nvPr>
            <p:ph idx="1"/>
          </p:nvPr>
        </p:nvSpPr>
        <p:spPr/>
        <p:txBody>
          <a:bodyPr/>
          <a:lstStyle/>
          <a:p>
            <a:r>
              <a:rPr lang="en-US" dirty="0" smtClean="0"/>
              <a:t>What contributes to truffle shuffling?:</a:t>
            </a:r>
          </a:p>
          <a:p>
            <a:pPr lvl="1"/>
            <a:r>
              <a:rPr lang="en-US" dirty="0" smtClean="0"/>
              <a:t>Self image</a:t>
            </a:r>
          </a:p>
          <a:p>
            <a:pPr lvl="1"/>
            <a:r>
              <a:rPr lang="en-US" dirty="0" smtClean="0"/>
              <a:t>Environment</a:t>
            </a:r>
          </a:p>
          <a:p>
            <a:pPr lvl="1"/>
            <a:r>
              <a:rPr lang="en-US" dirty="0" smtClean="0"/>
              <a:t>Anything else? </a:t>
            </a:r>
          </a:p>
          <a:p>
            <a:endParaRPr lang="en-US" dirty="0"/>
          </a:p>
          <a:p>
            <a:r>
              <a:rPr lang="en-US" dirty="0" smtClean="0"/>
              <a:t>Strengths of Monte Carlo Simulation</a:t>
            </a:r>
          </a:p>
          <a:p>
            <a:pPr lvl="1"/>
            <a:r>
              <a:rPr lang="en-US" dirty="0" smtClean="0"/>
              <a:t>Probabilistic Results </a:t>
            </a:r>
          </a:p>
          <a:p>
            <a:pPr lvl="1"/>
            <a:r>
              <a:rPr lang="en-US" dirty="0" smtClean="0"/>
              <a:t>Sensitivity Analysis (which variables matter)</a:t>
            </a:r>
          </a:p>
          <a:p>
            <a:pPr lvl="1"/>
            <a:r>
              <a:rPr lang="en-US" dirty="0" smtClean="0"/>
              <a:t>Correlation of Inputs (i.e., self image and environment)</a:t>
            </a:r>
          </a:p>
        </p:txBody>
      </p:sp>
    </p:spTree>
    <p:extLst>
      <p:ext uri="{BB962C8B-B14F-4D97-AF65-F5344CB8AC3E}">
        <p14:creationId xmlns:p14="http://schemas.microsoft.com/office/powerpoint/2010/main" val="3603373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a:t>
            </a:r>
            <a:endParaRPr lang="en-US" dirty="0"/>
          </a:p>
        </p:txBody>
      </p:sp>
      <p:sp>
        <p:nvSpPr>
          <p:cNvPr id="3" name="Content Placeholder 2"/>
          <p:cNvSpPr>
            <a:spLocks noGrp="1"/>
          </p:cNvSpPr>
          <p:nvPr>
            <p:ph idx="1"/>
          </p:nvPr>
        </p:nvSpPr>
        <p:spPr/>
        <p:txBody>
          <a:bodyPr/>
          <a:lstStyle/>
          <a:p>
            <a:r>
              <a:rPr lang="en-US" dirty="0" smtClean="0"/>
              <a:t>Let’s go over the notebook </a:t>
            </a:r>
            <a:r>
              <a:rPr lang="en-US" dirty="0" smtClean="0">
                <a:sym typeface="Wingdings" panose="05000000000000000000" pitchFamily="2" charset="2"/>
              </a:rPr>
              <a:t></a:t>
            </a:r>
          </a:p>
          <a:p>
            <a:endParaRPr lang="en-US" dirty="0">
              <a:sym typeface="Wingdings" panose="05000000000000000000" pitchFamily="2" charset="2"/>
            </a:endParaRPr>
          </a:p>
          <a:p>
            <a:pPr marL="0" indent="0">
              <a:buNone/>
            </a:pPr>
            <a:r>
              <a:rPr lang="en-US" dirty="0" smtClean="0">
                <a:sym typeface="Wingdings" panose="05000000000000000000" pitchFamily="2" charset="2"/>
              </a:rPr>
              <a:t>http://nbviewer.ipython.org/github/mjbommar/cscs-530-w2015/blob/master/code/001-basic-random/002-monte_carlo.ipynb</a:t>
            </a:r>
            <a:endParaRPr lang="en-US" dirty="0" smtClean="0"/>
          </a:p>
        </p:txBody>
      </p:sp>
    </p:spTree>
    <p:extLst>
      <p:ext uri="{BB962C8B-B14F-4D97-AF65-F5344CB8AC3E}">
        <p14:creationId xmlns:p14="http://schemas.microsoft.com/office/powerpoint/2010/main" val="1353109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Concepts</a:t>
            </a:r>
            <a:endParaRPr lang="en-US" dirty="0"/>
          </a:p>
        </p:txBody>
      </p:sp>
      <p:pic>
        <p:nvPicPr>
          <p:cNvPr id="1026" name="Picture 2" descr="Good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6191" y="1484947"/>
            <a:ext cx="3317306" cy="506709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9877330" y="6367376"/>
            <a:ext cx="2227020" cy="369332"/>
          </a:xfrm>
          <a:prstGeom prst="rect">
            <a:avLst/>
          </a:prstGeom>
          <a:noFill/>
        </p:spPr>
        <p:txBody>
          <a:bodyPr wrap="none" rtlCol="0">
            <a:spAutoFit/>
          </a:bodyPr>
          <a:lstStyle/>
          <a:p>
            <a:r>
              <a:rPr lang="en-US" dirty="0"/>
              <a:t>http://xkcd.com/844/</a:t>
            </a:r>
          </a:p>
        </p:txBody>
      </p:sp>
    </p:spTree>
    <p:extLst>
      <p:ext uri="{BB962C8B-B14F-4D97-AF65-F5344CB8AC3E}">
        <p14:creationId xmlns:p14="http://schemas.microsoft.com/office/powerpoint/2010/main" val="289487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Concepts</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smtClean="0"/>
              <a:t>"Debugging is twice as hard as writing the code in the first place. Therefore, if you write the code as cleverly as possible, you are, by definition, not smart enough to debug it."</a:t>
            </a:r>
          </a:p>
          <a:p>
            <a:pPr marL="0" indent="0" algn="ctr">
              <a:buNone/>
            </a:pPr>
            <a:r>
              <a:rPr lang="en-US" dirty="0" smtClean="0"/>
              <a:t>-Brian Kernighan</a:t>
            </a:r>
          </a:p>
          <a:p>
            <a:pPr marL="0" indent="0">
              <a:buNone/>
            </a:pPr>
            <a:r>
              <a:rPr lang="en-US" dirty="0" smtClean="0"/>
              <a:t>Programming </a:t>
            </a:r>
            <a:r>
              <a:rPr lang="en-US" dirty="0" smtClean="0"/>
              <a:t>as a </a:t>
            </a:r>
            <a:r>
              <a:rPr lang="en-US" dirty="0" smtClean="0"/>
              <a:t>relationship:</a:t>
            </a:r>
            <a:endParaRPr lang="en-US" dirty="0" smtClean="0"/>
          </a:p>
          <a:p>
            <a:r>
              <a:rPr lang="en-US" dirty="0" smtClean="0"/>
              <a:t>Your program will do exactly what you tell it to, no more, no less</a:t>
            </a:r>
          </a:p>
          <a:p>
            <a:pPr lvl="1"/>
            <a:r>
              <a:rPr lang="en-US" dirty="0" smtClean="0"/>
              <a:t>When there are errors, they are usually because we did something confusing (though, unlike in successful relationships, you are </a:t>
            </a:r>
            <a:r>
              <a:rPr lang="en-US" dirty="0" smtClean="0"/>
              <a:t>almost </a:t>
            </a:r>
            <a:r>
              <a:rPr lang="en-US" i="1" dirty="0" smtClean="0"/>
              <a:t>always</a:t>
            </a:r>
            <a:r>
              <a:rPr lang="en-US" dirty="0" smtClean="0"/>
              <a:t> </a:t>
            </a:r>
            <a:r>
              <a:rPr lang="en-US" dirty="0" smtClean="0"/>
              <a:t>wrong) </a:t>
            </a:r>
            <a:r>
              <a:rPr lang="en-US" dirty="0" smtClean="0">
                <a:sym typeface="Wingdings" panose="05000000000000000000" pitchFamily="2" charset="2"/>
              </a:rPr>
              <a:t> </a:t>
            </a:r>
          </a:p>
          <a:p>
            <a:r>
              <a:rPr lang="en-US" dirty="0" smtClean="0"/>
              <a:t>Python is very good at communicating errors, if you listen carefully, it can make all of your dreams</a:t>
            </a:r>
            <a:r>
              <a:rPr lang="en-US" i="1" dirty="0" smtClean="0"/>
              <a:t> </a:t>
            </a:r>
            <a:r>
              <a:rPr lang="en-US" dirty="0" smtClean="0"/>
              <a:t>come true (and give you very important hints about where you went wrong)</a:t>
            </a:r>
          </a:p>
          <a:p>
            <a:r>
              <a:rPr lang="en-US" dirty="0" smtClean="0"/>
              <a:t>Be patient, debugging is a science</a:t>
            </a:r>
          </a:p>
        </p:txBody>
      </p:sp>
    </p:spTree>
    <p:extLst>
      <p:ext uri="{BB962C8B-B14F-4D97-AF65-F5344CB8AC3E}">
        <p14:creationId xmlns:p14="http://schemas.microsoft.com/office/powerpoint/2010/main" val="3893702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Concepts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Variables</a:t>
            </a:r>
          </a:p>
          <a:p>
            <a:pPr lvl="1"/>
            <a:r>
              <a:rPr lang="en-US" dirty="0" smtClean="0"/>
              <a:t>X, </a:t>
            </a:r>
            <a:r>
              <a:rPr lang="en-US" dirty="0" err="1" smtClean="0"/>
              <a:t>snowcone</a:t>
            </a:r>
            <a:r>
              <a:rPr lang="en-US" dirty="0" smtClean="0"/>
              <a:t>, </a:t>
            </a:r>
            <a:r>
              <a:rPr lang="en-US" dirty="0" err="1" smtClean="0"/>
              <a:t>numAgents</a:t>
            </a:r>
            <a:endParaRPr lang="en-US" dirty="0"/>
          </a:p>
          <a:p>
            <a:r>
              <a:rPr lang="en-US" dirty="0" smtClean="0"/>
              <a:t>Types</a:t>
            </a:r>
          </a:p>
          <a:p>
            <a:pPr lvl="1"/>
            <a:r>
              <a:rPr lang="en-US" dirty="0" smtClean="0"/>
              <a:t>Integer, float, string</a:t>
            </a:r>
          </a:p>
          <a:p>
            <a:r>
              <a:rPr lang="en-US" dirty="0" smtClean="0"/>
              <a:t>Operators</a:t>
            </a:r>
          </a:p>
          <a:p>
            <a:pPr lvl="1"/>
            <a:r>
              <a:rPr lang="en-US" dirty="0" smtClean="0"/>
              <a:t>+, -, *, /, **, ++</a:t>
            </a:r>
          </a:p>
          <a:p>
            <a:pPr lvl="2"/>
            <a:r>
              <a:rPr lang="en-US" dirty="0" smtClean="0"/>
              <a:t>And more! </a:t>
            </a:r>
          </a:p>
          <a:p>
            <a:pPr lvl="2"/>
            <a:r>
              <a:rPr lang="en-US" dirty="0" smtClean="0"/>
              <a:t>http://www.tutorialspoint.com/python/python_basic_operators.htm</a:t>
            </a:r>
            <a:endParaRPr lang="en-US" dirty="0"/>
          </a:p>
          <a:p>
            <a:r>
              <a:rPr lang="en-US" dirty="0" smtClean="0"/>
              <a:t>Expressions and Statements</a:t>
            </a:r>
          </a:p>
          <a:p>
            <a:pPr lvl="1"/>
            <a:r>
              <a:rPr lang="en-US" dirty="0" smtClean="0"/>
              <a:t>x+2, </a:t>
            </a:r>
            <a:r>
              <a:rPr lang="en-US" dirty="0" err="1" smtClean="0"/>
              <a:t>snowcone</a:t>
            </a:r>
            <a:r>
              <a:rPr lang="en-US" dirty="0" smtClean="0"/>
              <a:t>**</a:t>
            </a:r>
            <a:r>
              <a:rPr lang="en-US" dirty="0" err="1" smtClean="0"/>
              <a:t>snowcone</a:t>
            </a:r>
            <a:endParaRPr lang="en-US" dirty="0" smtClean="0"/>
          </a:p>
          <a:p>
            <a:r>
              <a:rPr lang="en-US" dirty="0" smtClean="0"/>
              <a:t>Comments</a:t>
            </a:r>
          </a:p>
          <a:p>
            <a:pPr lvl="1"/>
            <a:r>
              <a:rPr lang="en-US" dirty="0" smtClean="0"/>
              <a:t>#use me often!</a:t>
            </a:r>
          </a:p>
        </p:txBody>
      </p:sp>
    </p:spTree>
    <p:extLst>
      <p:ext uri="{BB962C8B-B14F-4D97-AF65-F5344CB8AC3E}">
        <p14:creationId xmlns:p14="http://schemas.microsoft.com/office/powerpoint/2010/main" val="1436706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Concepts</a:t>
            </a:r>
            <a:endParaRPr lang="en-US" dirty="0"/>
          </a:p>
        </p:txBody>
      </p:sp>
      <p:sp>
        <p:nvSpPr>
          <p:cNvPr id="3" name="Content Placeholder 2"/>
          <p:cNvSpPr>
            <a:spLocks noGrp="1"/>
          </p:cNvSpPr>
          <p:nvPr>
            <p:ph idx="1"/>
          </p:nvPr>
        </p:nvSpPr>
        <p:spPr/>
        <p:txBody>
          <a:bodyPr>
            <a:normAutofit/>
          </a:bodyPr>
          <a:lstStyle/>
          <a:p>
            <a:r>
              <a:rPr lang="en-US" dirty="0" smtClean="0"/>
              <a:t>Invalid Things</a:t>
            </a:r>
          </a:p>
          <a:p>
            <a:pPr lvl="1"/>
            <a:r>
              <a:rPr lang="en-US" dirty="0" smtClean="0"/>
              <a:t>Variable names that have invalid characters ($,#,@,etc.)</a:t>
            </a:r>
          </a:p>
          <a:p>
            <a:pPr lvl="1"/>
            <a:r>
              <a:rPr lang="en-US" dirty="0" smtClean="0"/>
              <a:t>Variable names that start with numbers</a:t>
            </a:r>
          </a:p>
          <a:p>
            <a:pPr lvl="1"/>
            <a:r>
              <a:rPr lang="en-US" dirty="0" smtClean="0"/>
              <a:t>Variable names that are keywords</a:t>
            </a:r>
          </a:p>
          <a:p>
            <a:pPr lvl="1"/>
            <a:r>
              <a:rPr lang="en-US" dirty="0" smtClean="0"/>
              <a:t>Things you’ll discover as you learn more Python </a:t>
            </a:r>
            <a:r>
              <a:rPr lang="en-US" dirty="0" smtClean="0">
                <a:sym typeface="Wingdings" panose="05000000000000000000" pitchFamily="2" charset="2"/>
              </a:rPr>
              <a:t></a:t>
            </a:r>
            <a:endParaRPr lang="en-US" dirty="0"/>
          </a:p>
          <a:p>
            <a:r>
              <a:rPr lang="en-US" dirty="0" smtClean="0"/>
              <a:t>Python keywords:</a:t>
            </a:r>
            <a:endParaRPr lang="en-US" dirty="0"/>
          </a:p>
          <a:p>
            <a:pPr lvl="1"/>
            <a:r>
              <a:rPr lang="en-US" dirty="0" smtClean="0"/>
              <a:t>And, </a:t>
            </a:r>
            <a:r>
              <a:rPr lang="en-US" dirty="0" err="1" smtClean="0"/>
              <a:t>elif</a:t>
            </a:r>
            <a:r>
              <a:rPr lang="en-US" dirty="0" smtClean="0"/>
              <a:t>, if, while, or</a:t>
            </a:r>
          </a:p>
          <a:p>
            <a:pPr lvl="1"/>
            <a:r>
              <a:rPr lang="en-US" dirty="0" smtClean="0"/>
              <a:t>And more! </a:t>
            </a:r>
            <a:r>
              <a:rPr lang="en-US" dirty="0" smtClean="0">
                <a:hlinkClick r:id="rId2"/>
              </a:rPr>
              <a:t>http://www.pythonforbeginners.com/basics/keywords-in-python</a:t>
            </a:r>
            <a:endParaRPr lang="en-US" dirty="0"/>
          </a:p>
        </p:txBody>
      </p:sp>
    </p:spTree>
    <p:extLst>
      <p:ext uri="{BB962C8B-B14F-4D97-AF65-F5344CB8AC3E}">
        <p14:creationId xmlns:p14="http://schemas.microsoft.com/office/powerpoint/2010/main" val="720113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Concepts and Model Thinking</a:t>
            </a:r>
            <a:endParaRPr lang="en-US" dirty="0"/>
          </a:p>
        </p:txBody>
      </p:sp>
      <p:sp>
        <p:nvSpPr>
          <p:cNvPr id="3" name="Content Placeholder 2"/>
          <p:cNvSpPr>
            <a:spLocks noGrp="1"/>
          </p:cNvSpPr>
          <p:nvPr>
            <p:ph idx="1"/>
          </p:nvPr>
        </p:nvSpPr>
        <p:spPr/>
        <p:txBody>
          <a:bodyPr/>
          <a:lstStyle/>
          <a:p>
            <a:r>
              <a:rPr lang="en-US" dirty="0" smtClean="0"/>
              <a:t>Programming is basically 4 things:</a:t>
            </a:r>
          </a:p>
          <a:p>
            <a:pPr lvl="1"/>
            <a:r>
              <a:rPr lang="en-US" dirty="0" err="1" smtClean="0"/>
              <a:t>Input/Output</a:t>
            </a:r>
            <a:endParaRPr lang="en-US" dirty="0"/>
          </a:p>
          <a:p>
            <a:pPr lvl="1"/>
            <a:r>
              <a:rPr lang="en-US" dirty="0" smtClean="0"/>
              <a:t>Math</a:t>
            </a:r>
          </a:p>
          <a:p>
            <a:pPr lvl="1"/>
            <a:r>
              <a:rPr lang="en-US" dirty="0" smtClean="0"/>
              <a:t>Conditional Selection</a:t>
            </a:r>
          </a:p>
          <a:p>
            <a:pPr lvl="1"/>
            <a:r>
              <a:rPr lang="en-US" dirty="0" smtClean="0"/>
              <a:t>Repetition</a:t>
            </a:r>
            <a:endParaRPr lang="en-US" dirty="0"/>
          </a:p>
          <a:p>
            <a:endParaRPr lang="en-US" dirty="0" smtClean="0"/>
          </a:p>
          <a:p>
            <a:r>
              <a:rPr lang="en-US" dirty="0" smtClean="0"/>
              <a:t>Why is computer programming useful for modeling?</a:t>
            </a:r>
          </a:p>
        </p:txBody>
      </p:sp>
    </p:spTree>
    <p:extLst>
      <p:ext uri="{BB962C8B-B14F-4D97-AF65-F5344CB8AC3E}">
        <p14:creationId xmlns:p14="http://schemas.microsoft.com/office/powerpoint/2010/main" val="2442880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Thinking – George Box</a:t>
            </a:r>
            <a:endParaRPr lang="en-US" dirty="0"/>
          </a:p>
        </p:txBody>
      </p:sp>
      <p:sp>
        <p:nvSpPr>
          <p:cNvPr id="3" name="Content Placeholder 2"/>
          <p:cNvSpPr>
            <a:spLocks noGrp="1"/>
          </p:cNvSpPr>
          <p:nvPr>
            <p:ph idx="1"/>
          </p:nvPr>
        </p:nvSpPr>
        <p:spPr/>
        <p:txBody>
          <a:bodyPr>
            <a:normAutofit fontScale="92500"/>
          </a:bodyPr>
          <a:lstStyle/>
          <a:p>
            <a:r>
              <a:rPr lang="en-US" dirty="0" smtClean="0"/>
              <a:t>“All models are wrong, but some are useful.” </a:t>
            </a:r>
          </a:p>
          <a:p>
            <a:r>
              <a:rPr lang="en-US" dirty="0" smtClean="0"/>
              <a:t>“Since </a:t>
            </a:r>
            <a:r>
              <a:rPr lang="en-US" dirty="0"/>
              <a:t>all models are wrong the scientist cannot obtain a "correct" one by excessive </a:t>
            </a:r>
            <a:r>
              <a:rPr lang="en-US" dirty="0" smtClean="0"/>
              <a:t>elaboration… Just </a:t>
            </a:r>
            <a:r>
              <a:rPr lang="en-US" dirty="0"/>
              <a:t>as the ability to devise simple but evocative models is the signature of the great scientist so overelaboration and </a:t>
            </a:r>
            <a:r>
              <a:rPr lang="en-US" dirty="0" err="1"/>
              <a:t>overparameterization</a:t>
            </a:r>
            <a:r>
              <a:rPr lang="en-US" dirty="0"/>
              <a:t> is often the mark of mediocrity</a:t>
            </a:r>
            <a:r>
              <a:rPr lang="en-US" dirty="0" smtClean="0"/>
              <a:t>.”</a:t>
            </a:r>
          </a:p>
          <a:p>
            <a:endParaRPr lang="en-US" dirty="0"/>
          </a:p>
          <a:p>
            <a:r>
              <a:rPr lang="en-US" dirty="0" smtClean="0"/>
              <a:t>Just model philosophy, some very complex models have been used throughout history and are very good</a:t>
            </a:r>
          </a:p>
          <a:p>
            <a:pPr lvl="1"/>
            <a:r>
              <a:rPr lang="en-US" dirty="0" smtClean="0"/>
              <a:t>Archimedes Diabetes Complication Model</a:t>
            </a:r>
          </a:p>
          <a:p>
            <a:r>
              <a:rPr lang="en-US" dirty="0" smtClean="0"/>
              <a:t>Apply the right modeling technique and philosophy for your own purposes!</a:t>
            </a:r>
          </a:p>
        </p:txBody>
      </p:sp>
    </p:spTree>
    <p:extLst>
      <p:ext uri="{BB962C8B-B14F-4D97-AF65-F5344CB8AC3E}">
        <p14:creationId xmlns:p14="http://schemas.microsoft.com/office/powerpoint/2010/main" val="3052484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Thinking – ABMs</a:t>
            </a:r>
            <a:endParaRPr lang="en-US" dirty="0"/>
          </a:p>
        </p:txBody>
      </p:sp>
      <p:sp>
        <p:nvSpPr>
          <p:cNvPr id="3" name="Content Placeholder 2"/>
          <p:cNvSpPr>
            <a:spLocks noGrp="1"/>
          </p:cNvSpPr>
          <p:nvPr>
            <p:ph idx="1"/>
          </p:nvPr>
        </p:nvSpPr>
        <p:spPr/>
        <p:txBody>
          <a:bodyPr/>
          <a:lstStyle/>
          <a:p>
            <a:r>
              <a:rPr lang="en-US" dirty="0" smtClean="0"/>
              <a:t>What are Agent-Based Models?</a:t>
            </a:r>
          </a:p>
          <a:p>
            <a:pPr lvl="1"/>
            <a:r>
              <a:rPr lang="en-US" dirty="0" smtClean="0"/>
              <a:t>Why ABMs?</a:t>
            </a:r>
          </a:p>
          <a:p>
            <a:pPr lvl="1"/>
            <a:r>
              <a:rPr lang="en-US" dirty="0" smtClean="0"/>
              <a:t>What can they do more effectively than other modeling methods?</a:t>
            </a:r>
          </a:p>
          <a:p>
            <a:r>
              <a:rPr lang="en-US" dirty="0" smtClean="0"/>
              <a:t>ABM structures</a:t>
            </a:r>
          </a:p>
          <a:p>
            <a:pPr lvl="1"/>
            <a:r>
              <a:rPr lang="en-US" dirty="0" smtClean="0"/>
              <a:t>Mechanisms and Processes</a:t>
            </a:r>
            <a:endParaRPr lang="en-US" dirty="0"/>
          </a:p>
        </p:txBody>
      </p:sp>
    </p:spTree>
    <p:extLst>
      <p:ext uri="{BB962C8B-B14F-4D97-AF65-F5344CB8AC3E}">
        <p14:creationId xmlns:p14="http://schemas.microsoft.com/office/powerpoint/2010/main" val="1530210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Thinking</a:t>
            </a:r>
            <a:endParaRPr lang="en-US" dirty="0"/>
          </a:p>
        </p:txBody>
      </p:sp>
      <p:sp>
        <p:nvSpPr>
          <p:cNvPr id="3" name="Content Placeholder 2"/>
          <p:cNvSpPr>
            <a:spLocks noGrp="1"/>
          </p:cNvSpPr>
          <p:nvPr>
            <p:ph idx="1"/>
          </p:nvPr>
        </p:nvSpPr>
        <p:spPr/>
        <p:txBody>
          <a:bodyPr/>
          <a:lstStyle/>
          <a:p>
            <a:r>
              <a:rPr lang="en-US" dirty="0" smtClean="0"/>
              <a:t>Segregation</a:t>
            </a:r>
          </a:p>
          <a:p>
            <a:pPr lvl="1"/>
            <a:r>
              <a:rPr lang="en-US" dirty="0" smtClean="0"/>
              <a:t>Schelling Model</a:t>
            </a:r>
          </a:p>
          <a:p>
            <a:pPr lvl="2"/>
            <a:r>
              <a:rPr lang="en-US" dirty="0" smtClean="0"/>
              <a:t>Rules: 1) Move until you are happy</a:t>
            </a:r>
          </a:p>
          <a:p>
            <a:pPr lvl="2"/>
            <a:r>
              <a:rPr lang="en-US" dirty="0" smtClean="0"/>
              <a:t>Outcome: Happiness, Segregation</a:t>
            </a:r>
          </a:p>
          <a:p>
            <a:pPr marL="457200" lvl="1" indent="0">
              <a:buNone/>
            </a:pPr>
            <a:endParaRPr lang="en-US" dirty="0" smtClean="0"/>
          </a:p>
          <a:p>
            <a:r>
              <a:rPr lang="en-US" dirty="0" smtClean="0"/>
              <a:t>Choice Optimization</a:t>
            </a:r>
          </a:p>
          <a:p>
            <a:pPr lvl="1"/>
            <a:r>
              <a:rPr lang="en-US" dirty="0" smtClean="0"/>
              <a:t>El </a:t>
            </a:r>
            <a:r>
              <a:rPr lang="en-US" dirty="0" err="1" smtClean="0"/>
              <a:t>Farol</a:t>
            </a:r>
            <a:r>
              <a:rPr lang="en-US" dirty="0" smtClean="0"/>
              <a:t> Bar (Thursday night Irish music!)</a:t>
            </a:r>
          </a:p>
          <a:p>
            <a:pPr lvl="2"/>
            <a:r>
              <a:rPr lang="en-US" dirty="0" smtClean="0"/>
              <a:t>Rules: 1) History of crowding, 2) Weight of history (-1,1)</a:t>
            </a:r>
          </a:p>
          <a:p>
            <a:pPr lvl="2"/>
            <a:r>
              <a:rPr lang="en-US" dirty="0" smtClean="0"/>
              <a:t>Outcome: Go to the bar, Crowding</a:t>
            </a:r>
          </a:p>
          <a:p>
            <a:pPr lvl="1"/>
            <a:endParaRPr lang="en-US" dirty="0" smtClean="0"/>
          </a:p>
          <a:p>
            <a:pPr marL="0" indent="0">
              <a:buNone/>
            </a:pPr>
            <a:endParaRPr lang="en-US" dirty="0" smtClean="0"/>
          </a:p>
        </p:txBody>
      </p:sp>
    </p:spTree>
    <p:extLst>
      <p:ext uri="{BB962C8B-B14F-4D97-AF65-F5344CB8AC3E}">
        <p14:creationId xmlns:p14="http://schemas.microsoft.com/office/powerpoint/2010/main" val="3231416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522</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CSCS 530 Agent-Based Modeling of Complex (Adaptive) Systems</vt:lpstr>
      <vt:lpstr>Programming Concepts</vt:lpstr>
      <vt:lpstr>Programming Concepts</vt:lpstr>
      <vt:lpstr>Programming Concepts</vt:lpstr>
      <vt:lpstr>Programming Concepts</vt:lpstr>
      <vt:lpstr>Programming Concepts and Model Thinking</vt:lpstr>
      <vt:lpstr>Model Thinking – George Box</vt:lpstr>
      <vt:lpstr>Model Thinking – ABMs</vt:lpstr>
      <vt:lpstr>Model Thinking</vt:lpstr>
      <vt:lpstr>Model Thinking</vt:lpstr>
      <vt:lpstr>Monte Carlo Simulation</vt:lpstr>
      <vt:lpstr>Monte Carlo Simulation</vt:lpstr>
      <vt:lpstr>Monte Carlo Simulation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CSCS 530</dc:title>
  <dc:creator>Sarah</dc:creator>
  <cp:lastModifiedBy>Sarah</cp:lastModifiedBy>
  <cp:revision>104</cp:revision>
  <dcterms:created xsi:type="dcterms:W3CDTF">2015-01-14T04:03:22Z</dcterms:created>
  <dcterms:modified xsi:type="dcterms:W3CDTF">2015-01-15T19:38:19Z</dcterms:modified>
</cp:coreProperties>
</file>