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46" autoAdjust="0"/>
  </p:normalViewPr>
  <p:slideViewPr>
    <p:cSldViewPr snapToGrid="0" snapToObjects="1">
      <p:cViewPr>
        <p:scale>
          <a:sx n="100" d="100"/>
          <a:sy n="100" d="100"/>
        </p:scale>
        <p:origin x="-1488" y="-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6F9C2-F98F-4846-8203-18069EC25730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F7F2-D13A-3E46-9538-F09AD32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AB81-F5D3-524C-B61A-35F9DC379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</a:p>
          <a:p>
            <a:r>
              <a:rPr lang="en-US" dirty="0" smtClean="0"/>
              <a:t>	- Edges are added at random between a fixed number X </a:t>
            </a:r>
            <a:r>
              <a:rPr lang="en-US" dirty="0" err="1" smtClean="0"/>
              <a:t>verticies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baseline="0" dirty="0" smtClean="0"/>
              <a:t> Begins with an unconnected set of nodes, and iteratively connects two randomly at every time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Small-World Graphs</a:t>
            </a:r>
          </a:p>
          <a:p>
            <a:r>
              <a:rPr lang="en-US" baseline="0" dirty="0" smtClean="0"/>
              <a:t>	- This builds on the concept of “6 degrees of separation” where a person is only a couple of connections away from any other person in the world</a:t>
            </a:r>
          </a:p>
          <a:p>
            <a:r>
              <a:rPr lang="en-US" dirty="0" smtClean="0"/>
              <a:t>	- Grid-like</a:t>
            </a:r>
            <a:r>
              <a:rPr lang="en-US" baseline="0" dirty="0" smtClean="0"/>
              <a:t> structure, where you build a ring of </a:t>
            </a:r>
            <a:r>
              <a:rPr lang="en-US" baseline="0" dirty="0" err="1" smtClean="0"/>
              <a:t>verticies</a:t>
            </a:r>
            <a:r>
              <a:rPr lang="en-US" baseline="0" dirty="0" smtClean="0"/>
              <a:t> and connect each vertex with its neighbors, and rewire each edge at a probability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Scale-Free</a:t>
            </a:r>
          </a:p>
          <a:p>
            <a:r>
              <a:rPr lang="en-US" baseline="0" dirty="0" smtClean="0"/>
              <a:t>	- Power-law degree distribution – this suggests that very popular or famous people are very well connected, and much more connected than the average </a:t>
            </a:r>
            <a:r>
              <a:rPr lang="en-US" baseline="0" dirty="0" err="1" smtClean="0"/>
              <a:t>joe</a:t>
            </a:r>
            <a:r>
              <a:rPr lang="en-US" baseline="0" dirty="0" smtClean="0"/>
              <a:t>. Think about it as a positive feedback cycle, where the more connected you are, the more likely you are to gain more connections. </a:t>
            </a:r>
            <a:r>
              <a:rPr lang="en-US" baseline="0" dirty="0" err="1" smtClean="0"/>
              <a:t>Netowrk</a:t>
            </a:r>
            <a:r>
              <a:rPr lang="en-US" baseline="0" dirty="0" smtClean="0"/>
              <a:t> begins with initially connected number of nodes, for which new nodes are added, and linked to other nodes at a probability of how linked they are to other nodes. Highly linked nodes tend to accumulate even more links.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AB81-F5D3-524C-B61A-35F9DC379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5302-5F83-784C-9E0A-605C42EFE8A4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x.heroku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5227" y="420786"/>
            <a:ext cx="7713553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CSCS 530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Agent-Based Modeling of Complex (Adaptive) Systems</a:t>
            </a:r>
            <a:endParaRPr lang="en-US" sz="36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2999" y="2368813"/>
            <a:ext cx="6858000" cy="1241822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/04/</a:t>
            </a: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10" name="Picture 2" descr="http://www.clipartbest.com/cliparts/7ca/agK/7caagKdc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8" y="2368813"/>
            <a:ext cx="2156037" cy="241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30349" y="4774168"/>
            <a:ext cx="143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Cherng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Edges</a:t>
            </a:r>
          </a:p>
          <a:p>
            <a:pPr lvl="2"/>
            <a:r>
              <a:rPr lang="en-US" dirty="0" smtClean="0"/>
              <a:t>Directed</a:t>
            </a:r>
          </a:p>
          <a:p>
            <a:pPr lvl="2"/>
            <a:r>
              <a:rPr lang="en-US" dirty="0" smtClean="0"/>
              <a:t>Undirected</a:t>
            </a:r>
          </a:p>
          <a:p>
            <a:pPr lvl="2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Connected vs. Not Connected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911963" y="1338276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2358" y="1334493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7080" y="1917036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4"/>
            <a:endCxn id="6" idx="2"/>
          </p:cNvCxnSpPr>
          <p:nvPr/>
        </p:nvCxnSpPr>
        <p:spPr>
          <a:xfrm>
            <a:off x="5081203" y="1700397"/>
            <a:ext cx="385874" cy="39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3"/>
          </p:cNvCxnSpPr>
          <p:nvPr/>
        </p:nvCxnSpPr>
        <p:spPr>
          <a:xfrm flipV="1">
            <a:off x="5805565" y="1643583"/>
            <a:ext cx="246363" cy="4545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09371" y="1039438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7"/>
            <a:endCxn id="11" idx="2"/>
          </p:cNvCxnSpPr>
          <p:nvPr/>
        </p:nvCxnSpPr>
        <p:spPr>
          <a:xfrm flipV="1">
            <a:off x="6291270" y="1220499"/>
            <a:ext cx="518098" cy="167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70883" y="3082121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11991" y="3641046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91306" y="3645136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86948" y="3956241"/>
            <a:ext cx="338485" cy="3621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16" idx="7"/>
          </p:cNvCxnSpPr>
          <p:nvPr/>
        </p:nvCxnSpPr>
        <p:spPr>
          <a:xfrm flipH="1">
            <a:off x="6200907" y="3391212"/>
            <a:ext cx="319547" cy="302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9" idx="0"/>
          </p:cNvCxnSpPr>
          <p:nvPr/>
        </p:nvCxnSpPr>
        <p:spPr>
          <a:xfrm>
            <a:off x="6640124" y="3444242"/>
            <a:ext cx="16064" cy="51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5"/>
            <a:endCxn id="17" idx="1"/>
          </p:cNvCxnSpPr>
          <p:nvPr/>
        </p:nvCxnSpPr>
        <p:spPr>
          <a:xfrm>
            <a:off x="6759798" y="3391211"/>
            <a:ext cx="481079" cy="306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5"/>
            <a:endCxn id="19" idx="2"/>
          </p:cNvCxnSpPr>
          <p:nvPr/>
        </p:nvCxnSpPr>
        <p:spPr>
          <a:xfrm>
            <a:off x="6200903" y="3950135"/>
            <a:ext cx="286042" cy="18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17" idx="3"/>
          </p:cNvCxnSpPr>
          <p:nvPr/>
        </p:nvCxnSpPr>
        <p:spPr>
          <a:xfrm flipV="1">
            <a:off x="6825429" y="3954226"/>
            <a:ext cx="415445" cy="18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Average Path Length</a:t>
            </a:r>
          </a:p>
          <a:p>
            <a:pPr lvl="1"/>
            <a:r>
              <a:rPr lang="en-US" dirty="0" smtClean="0"/>
              <a:t>The average length of the shortest path between all possible nodes </a:t>
            </a:r>
          </a:p>
          <a:p>
            <a:r>
              <a:rPr lang="en-US" dirty="0" smtClean="0"/>
              <a:t>Degree Distribution</a:t>
            </a:r>
          </a:p>
          <a:p>
            <a:pPr lvl="1"/>
            <a:r>
              <a:rPr lang="en-US" dirty="0" smtClean="0"/>
              <a:t>The distribution of the number of connections one node has to others</a:t>
            </a:r>
          </a:p>
          <a:p>
            <a:pPr lvl="2"/>
            <a:r>
              <a:rPr lang="en-US" dirty="0" smtClean="0"/>
              <a:t>For directed graphs, in-degree and out-degree distinction</a:t>
            </a:r>
          </a:p>
          <a:p>
            <a:r>
              <a:rPr lang="en-US" dirty="0" smtClean="0"/>
              <a:t>Clustering Coefficient</a:t>
            </a:r>
          </a:p>
          <a:p>
            <a:pPr lvl="1"/>
            <a:r>
              <a:rPr lang="en-US" dirty="0" smtClean="0"/>
              <a:t>The amount that nodes tend to cluster (based on triplets of nodes)</a:t>
            </a:r>
          </a:p>
          <a:p>
            <a:pPr lvl="2"/>
            <a:r>
              <a:rPr lang="en-US" dirty="0" smtClean="0"/>
              <a:t>Global</a:t>
            </a:r>
          </a:p>
          <a:p>
            <a:pPr lvl="3"/>
            <a:r>
              <a:rPr lang="en-US" dirty="0" smtClean="0"/>
              <a:t>Entire network</a:t>
            </a:r>
          </a:p>
          <a:p>
            <a:pPr lvl="3"/>
            <a:r>
              <a:rPr lang="en-US" dirty="0" smtClean="0"/>
              <a:t>Number of closed triplets over total number of triplets</a:t>
            </a:r>
          </a:p>
          <a:p>
            <a:pPr lvl="2"/>
            <a:r>
              <a:rPr lang="en-US" dirty="0" smtClean="0"/>
              <a:t>Local</a:t>
            </a:r>
          </a:p>
          <a:p>
            <a:pPr lvl="3"/>
            <a:r>
              <a:rPr lang="en-US" dirty="0" smtClean="0"/>
              <a:t>Single nodes</a:t>
            </a:r>
          </a:p>
          <a:p>
            <a:pPr lvl="3"/>
            <a:r>
              <a:rPr lang="en-US" dirty="0" smtClean="0"/>
              <a:t>Proportion of links within a neighborhood (immediately connected neighbors) divided by the number of links that could possibly exist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5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Random (Using random graph generation)</a:t>
            </a:r>
          </a:p>
          <a:p>
            <a:pPr lvl="1"/>
            <a:r>
              <a:rPr lang="en-US" dirty="0" err="1"/>
              <a:t>Erdös-Rényi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Small-World (Using random graph generation)</a:t>
            </a:r>
          </a:p>
          <a:p>
            <a:pPr lvl="1"/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Scale-Free (Using preferential attachment and </a:t>
            </a:r>
            <a:r>
              <a:rPr lang="en-US" dirty="0" smtClean="0"/>
              <a:t>growth)</a:t>
            </a:r>
          </a:p>
          <a:p>
            <a:pPr lvl="1"/>
            <a:r>
              <a:rPr lang="en-US" dirty="0" err="1" smtClean="0"/>
              <a:t>Barabási</a:t>
            </a:r>
            <a:r>
              <a:rPr lang="en-US" dirty="0" smtClean="0"/>
              <a:t>-Albert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73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 of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fun: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http://vax.herokuapp.com/</a:t>
            </a:r>
            <a:endParaRPr lang="en-US" dirty="0" smtClean="0"/>
          </a:p>
          <a:p>
            <a:r>
              <a:rPr lang="en-US" dirty="0" smtClean="0"/>
              <a:t>Capturing relationships between individual people (or genes, communities) by encoding as a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2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nbviewer.ipython.org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mjbommar</a:t>
            </a:r>
            <a:r>
              <a:rPr lang="en-US" dirty="0" smtClean="0"/>
              <a:t>/cscs-530-w2015/blob/master/code/002-basic-space/004-sir_model.ipynb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5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(and grading rubric)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Question (15%)</a:t>
            </a:r>
          </a:p>
          <a:p>
            <a:r>
              <a:rPr lang="en-US" dirty="0" smtClean="0"/>
              <a:t>Agents (20%)</a:t>
            </a:r>
          </a:p>
          <a:p>
            <a:pPr lvl="1"/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Feedback</a:t>
            </a:r>
          </a:p>
          <a:p>
            <a:r>
              <a:rPr lang="en-US" dirty="0" smtClean="0"/>
              <a:t>Environment </a:t>
            </a:r>
            <a:r>
              <a:rPr lang="en-US" smtClean="0"/>
              <a:t>/ Space (</a:t>
            </a:r>
            <a:r>
              <a:rPr lang="en-US" dirty="0" smtClean="0"/>
              <a:t>20%)</a:t>
            </a:r>
          </a:p>
          <a:p>
            <a:pPr lvl="1"/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Feedback</a:t>
            </a:r>
          </a:p>
          <a:p>
            <a:r>
              <a:rPr lang="en-US" dirty="0" smtClean="0"/>
              <a:t>Model (20%)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Step Method</a:t>
            </a:r>
          </a:p>
          <a:p>
            <a:r>
              <a:rPr lang="en-US" dirty="0" smtClean="0"/>
              <a:t>Analysis (25%)</a:t>
            </a:r>
          </a:p>
          <a:p>
            <a:pPr lvl="1"/>
            <a:r>
              <a:rPr lang="en-US" dirty="0" smtClean="0"/>
              <a:t>What to measure</a:t>
            </a:r>
          </a:p>
          <a:p>
            <a:pPr lvl="1"/>
            <a:r>
              <a:rPr lang="en-US" dirty="0" smtClean="0"/>
              <a:t>How to measure</a:t>
            </a:r>
            <a:endParaRPr lang="en-US" dirty="0"/>
          </a:p>
          <a:p>
            <a:pPr lvl="1"/>
            <a:r>
              <a:rPr lang="en-US" dirty="0" smtClean="0"/>
              <a:t>Justification for measurements</a:t>
            </a:r>
          </a:p>
        </p:txBody>
      </p:sp>
    </p:spTree>
    <p:extLst>
      <p:ext uri="{BB962C8B-B14F-4D97-AF65-F5344CB8AC3E}">
        <p14:creationId xmlns:p14="http://schemas.microsoft.com/office/powerpoint/2010/main" val="248953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282</Words>
  <Application>Microsoft Macintosh PowerPoint</Application>
  <PresentationFormat>On-screen Show (16:9)</PresentationFormat>
  <Paragraphs>70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CSCS 530 Agent-Based Modeling of Complex (Adaptive) Systems</vt:lpstr>
      <vt:lpstr>Basic Graphs </vt:lpstr>
      <vt:lpstr>Basic Graph Measures</vt:lpstr>
      <vt:lpstr>Basic Graph Generation</vt:lpstr>
      <vt:lpstr>Network Models of Behavior</vt:lpstr>
      <vt:lpstr>Network Model Notebook</vt:lpstr>
      <vt:lpstr>Class Exercise (and grading rubric)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CSCS 530</dc:title>
  <dc:creator>Sarah Cherng</dc:creator>
  <cp:lastModifiedBy>Sarah Cherng</cp:lastModifiedBy>
  <cp:revision>18</cp:revision>
  <dcterms:created xsi:type="dcterms:W3CDTF">2015-02-03T18:56:52Z</dcterms:created>
  <dcterms:modified xsi:type="dcterms:W3CDTF">2015-02-03T19:41:39Z</dcterms:modified>
</cp:coreProperties>
</file>