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73759" autoAdjust="0"/>
  </p:normalViewPr>
  <p:slideViewPr>
    <p:cSldViewPr snapToGrid="0">
      <p:cViewPr varScale="1">
        <p:scale>
          <a:sx n="111" d="100"/>
          <a:sy n="111" d="100"/>
        </p:scale>
        <p:origin x="-4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9CE2-2949-E54C-A50C-268DEF4F7210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2AB81-F5D3-524C-B61A-35F9DC379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7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2AB81-F5D3-524C-B61A-35F9DC379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2AB81-F5D3-524C-B61A-35F9DC379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</a:p>
          <a:p>
            <a:r>
              <a:rPr lang="en-US" dirty="0" smtClean="0"/>
              <a:t>	- Edges are added at random between a fixed number X </a:t>
            </a:r>
            <a:r>
              <a:rPr lang="en-US" dirty="0" err="1" smtClean="0"/>
              <a:t>verticies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baseline="0" dirty="0" smtClean="0"/>
              <a:t> Begins with an unconnected set of nodes, and iteratively connects two randomly at every time step</a:t>
            </a:r>
          </a:p>
          <a:p>
            <a:endParaRPr lang="en-US" baseline="0" dirty="0" smtClean="0"/>
          </a:p>
          <a:p>
            <a:r>
              <a:rPr lang="en-US" baseline="0" dirty="0" smtClean="0"/>
              <a:t>Small-World Graphs</a:t>
            </a:r>
          </a:p>
          <a:p>
            <a:r>
              <a:rPr lang="en-US" baseline="0" dirty="0" smtClean="0"/>
              <a:t>	- This builds on the concept of “6 degrees of separation” where a person is only a couple of connections away from any other person in the world</a:t>
            </a:r>
          </a:p>
          <a:p>
            <a:r>
              <a:rPr lang="en-US" dirty="0" smtClean="0"/>
              <a:t>	- Grid-like</a:t>
            </a:r>
            <a:r>
              <a:rPr lang="en-US" baseline="0" dirty="0" smtClean="0"/>
              <a:t> structure, where you build a ring of </a:t>
            </a:r>
            <a:r>
              <a:rPr lang="en-US" baseline="0" dirty="0" err="1" smtClean="0"/>
              <a:t>verticies</a:t>
            </a:r>
            <a:r>
              <a:rPr lang="en-US" baseline="0" dirty="0" smtClean="0"/>
              <a:t> and connect each vertex with its neighbors, and rewire each edge at a probability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Scale-Free</a:t>
            </a:r>
          </a:p>
          <a:p>
            <a:r>
              <a:rPr lang="en-US" baseline="0" dirty="0" smtClean="0"/>
              <a:t>	- Power-law degree distribution – this suggests that very popular or famous people are very well connected, and much more connected than the average </a:t>
            </a:r>
            <a:r>
              <a:rPr lang="en-US" baseline="0" dirty="0" err="1" smtClean="0"/>
              <a:t>joe</a:t>
            </a:r>
            <a:r>
              <a:rPr lang="en-US" baseline="0" dirty="0" smtClean="0"/>
              <a:t>. Think about it as a positive feedback cycle, where the more connected you are, the more likely you are to gain more connections. </a:t>
            </a:r>
            <a:r>
              <a:rPr lang="en-US" baseline="0" dirty="0" err="1" smtClean="0"/>
              <a:t>Netowrk</a:t>
            </a:r>
            <a:r>
              <a:rPr lang="en-US" baseline="0" dirty="0" smtClean="0"/>
              <a:t> begins with initially connected number of nodes, for which new nodes are added, and linked to other nodes at a probability of how linked they are to other nodes. Highly linked nodes tend to accumulate even more links.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2AB81-F5D3-524C-B61A-35F9DC379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54C4-C206-4C79-9A3F-172F79936750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FDD1-2F7E-4402-92DA-9F80202E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functions.html%23list" TargetMode="External"/><Relationship Id="rId3" Type="http://schemas.openxmlformats.org/officeDocument/2006/relationships/hyperlink" Target="https://docs.python.org/2.7/library/stdtypes.html%23di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953631" y="561047"/>
            <a:ext cx="10284737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CSCS 530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Agent-Based Modeling of Complex (Adaptive) Systems</a:t>
            </a:r>
            <a:endParaRPr lang="en-US" sz="36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3999" y="31584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/</a:t>
            </a:r>
            <a:r>
              <a:rPr lang="en-US" dirty="0" smtClean="0"/>
              <a:t>21</a:t>
            </a:r>
            <a:r>
              <a:rPr lang="en-US" dirty="0" smtClean="0"/>
              <a:t>/</a:t>
            </a: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10" name="Picture 2" descr="http://www.clipartbest.com/cliparts/7ca/agK/7caagKdc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3" y="3158418"/>
            <a:ext cx="2874716" cy="32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565394" y="6372173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Sarah </a:t>
            </a:r>
            <a:r>
              <a:rPr lang="en-US" dirty="0" err="1" smtClean="0"/>
              <a:t>Cherng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Space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nbviewer.ipython.org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mjbommar</a:t>
            </a:r>
            <a:r>
              <a:rPr lang="en-US" dirty="0"/>
              <a:t>/cscs-530-w2015/blob/master/code/002-basic-space/001-basic_grid.ipynb</a:t>
            </a:r>
          </a:p>
        </p:txBody>
      </p:sp>
    </p:spTree>
    <p:extLst>
      <p:ext uri="{BB962C8B-B14F-4D97-AF65-F5344CB8AC3E}">
        <p14:creationId xmlns:p14="http://schemas.microsoft.com/office/powerpoint/2010/main" val="76160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Edges</a:t>
            </a:r>
          </a:p>
          <a:p>
            <a:pPr lvl="2"/>
            <a:r>
              <a:rPr lang="en-US" dirty="0" smtClean="0"/>
              <a:t>Directed</a:t>
            </a:r>
          </a:p>
          <a:p>
            <a:pPr lvl="2"/>
            <a:r>
              <a:rPr lang="en-US" dirty="0" smtClean="0"/>
              <a:t>Undirected</a:t>
            </a:r>
          </a:p>
          <a:p>
            <a:pPr lvl="2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Connected vs. Not Connected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549280" y="1784366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03140" y="1779322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89436" y="2556046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4"/>
            <a:endCxn id="6" idx="2"/>
          </p:cNvCxnSpPr>
          <p:nvPr/>
        </p:nvCxnSpPr>
        <p:spPr>
          <a:xfrm>
            <a:off x="6774937" y="2267195"/>
            <a:ext cx="514499" cy="530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3"/>
          </p:cNvCxnSpPr>
          <p:nvPr/>
        </p:nvCxnSpPr>
        <p:spPr>
          <a:xfrm flipV="1">
            <a:off x="7740749" y="2191442"/>
            <a:ext cx="328484" cy="606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079157" y="1385916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7"/>
            <a:endCxn id="11" idx="2"/>
          </p:cNvCxnSpPr>
          <p:nvPr/>
        </p:nvCxnSpPr>
        <p:spPr>
          <a:xfrm flipV="1">
            <a:off x="8388360" y="1627331"/>
            <a:ext cx="690797" cy="22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709262" y="4350908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964072" y="5096142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69827" y="5101595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30681" y="5516401"/>
            <a:ext cx="451313" cy="482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16" idx="7"/>
          </p:cNvCxnSpPr>
          <p:nvPr/>
        </p:nvCxnSpPr>
        <p:spPr>
          <a:xfrm flipH="1">
            <a:off x="7349292" y="4763028"/>
            <a:ext cx="426063" cy="403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4"/>
            <a:endCxn id="19" idx="0"/>
          </p:cNvCxnSpPr>
          <p:nvPr/>
        </p:nvCxnSpPr>
        <p:spPr>
          <a:xfrm>
            <a:off x="7934919" y="4833737"/>
            <a:ext cx="21419" cy="682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5"/>
            <a:endCxn id="17" idx="1"/>
          </p:cNvCxnSpPr>
          <p:nvPr/>
        </p:nvCxnSpPr>
        <p:spPr>
          <a:xfrm>
            <a:off x="8094482" y="4763028"/>
            <a:ext cx="641438" cy="40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5"/>
            <a:endCxn id="19" idx="2"/>
          </p:cNvCxnSpPr>
          <p:nvPr/>
        </p:nvCxnSpPr>
        <p:spPr>
          <a:xfrm>
            <a:off x="7349292" y="5508262"/>
            <a:ext cx="381389" cy="24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17" idx="3"/>
          </p:cNvCxnSpPr>
          <p:nvPr/>
        </p:nvCxnSpPr>
        <p:spPr>
          <a:xfrm flipV="1">
            <a:off x="8181994" y="5513715"/>
            <a:ext cx="553926" cy="244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Average Path Length</a:t>
            </a:r>
          </a:p>
          <a:p>
            <a:pPr lvl="1"/>
            <a:r>
              <a:rPr lang="en-US" dirty="0" smtClean="0"/>
              <a:t>The average length of the shortest path between all possible nodes </a:t>
            </a:r>
          </a:p>
          <a:p>
            <a:r>
              <a:rPr lang="en-US" dirty="0" smtClean="0"/>
              <a:t>Degree Distribution</a:t>
            </a:r>
          </a:p>
          <a:p>
            <a:pPr lvl="1"/>
            <a:r>
              <a:rPr lang="en-US" dirty="0" smtClean="0"/>
              <a:t>The distribution of the number of connections one node has to others</a:t>
            </a:r>
          </a:p>
          <a:p>
            <a:pPr lvl="2"/>
            <a:r>
              <a:rPr lang="en-US" dirty="0" smtClean="0"/>
              <a:t>For directed graphs, in-degree and out-degree distinction</a:t>
            </a:r>
          </a:p>
          <a:p>
            <a:r>
              <a:rPr lang="en-US" dirty="0" smtClean="0"/>
              <a:t>Clustering Coefficient</a:t>
            </a:r>
          </a:p>
          <a:p>
            <a:pPr lvl="1"/>
            <a:r>
              <a:rPr lang="en-US" dirty="0" smtClean="0"/>
              <a:t>The amount that nodes tend to cluster (based on triplets of nodes)</a:t>
            </a:r>
          </a:p>
          <a:p>
            <a:pPr lvl="2"/>
            <a:r>
              <a:rPr lang="en-US" dirty="0" smtClean="0"/>
              <a:t>Global</a:t>
            </a:r>
          </a:p>
          <a:p>
            <a:pPr lvl="3"/>
            <a:r>
              <a:rPr lang="en-US" dirty="0" smtClean="0"/>
              <a:t>Entire network</a:t>
            </a:r>
          </a:p>
          <a:p>
            <a:pPr lvl="3"/>
            <a:r>
              <a:rPr lang="en-US" dirty="0" smtClean="0"/>
              <a:t>Number of closed triplets over total number of triplets</a:t>
            </a:r>
          </a:p>
          <a:p>
            <a:pPr lvl="2"/>
            <a:r>
              <a:rPr lang="en-US" dirty="0" smtClean="0"/>
              <a:t>Local</a:t>
            </a:r>
          </a:p>
          <a:p>
            <a:pPr lvl="3"/>
            <a:r>
              <a:rPr lang="en-US" dirty="0" smtClean="0"/>
              <a:t>Single nodes</a:t>
            </a:r>
          </a:p>
          <a:p>
            <a:pPr lvl="3"/>
            <a:r>
              <a:rPr lang="en-US" dirty="0" smtClean="0"/>
              <a:t>Proportion of links within a neighborhood (immediately connected neighbors) divided by the number of links that could possibly exist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(Using random graph generation)</a:t>
            </a:r>
          </a:p>
          <a:p>
            <a:pPr lvl="1"/>
            <a:r>
              <a:rPr lang="en-US" dirty="0" err="1"/>
              <a:t>Erdös-Rényi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Small-World (Using random graph generation)</a:t>
            </a:r>
          </a:p>
          <a:p>
            <a:pPr lvl="1"/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Scale-Free (Using preferential attachment and growth)</a:t>
            </a:r>
          </a:p>
          <a:p>
            <a:pPr lvl="1"/>
            <a:r>
              <a:rPr lang="en-US" dirty="0" err="1" smtClean="0"/>
              <a:t>Barabási</a:t>
            </a:r>
            <a:r>
              <a:rPr lang="en-US" dirty="0" smtClean="0"/>
              <a:t>-Albert</a:t>
            </a:r>
          </a:p>
        </p:txBody>
      </p:sp>
    </p:spTree>
    <p:extLst>
      <p:ext uri="{BB962C8B-B14F-4D97-AF65-F5344CB8AC3E}">
        <p14:creationId xmlns:p14="http://schemas.microsoft.com/office/powerpoint/2010/main" val="379136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Review</a:t>
            </a:r>
          </a:p>
          <a:p>
            <a:r>
              <a:rPr lang="en-US" dirty="0" smtClean="0"/>
              <a:t>Using functions to interact with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Conditionals </a:t>
            </a:r>
            <a:r>
              <a:rPr lang="en-US" dirty="0" smtClean="0"/>
              <a:t>(if, else) and </a:t>
            </a:r>
            <a:r>
              <a:rPr lang="en-US" dirty="0" smtClean="0"/>
              <a:t>Loops (for, while)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Basic Grid Space</a:t>
            </a:r>
          </a:p>
          <a:p>
            <a:r>
              <a:rPr lang="en-US" dirty="0" smtClean="0"/>
              <a:t>Quick notes on basic graphs for next time (If </a:t>
            </a:r>
            <a:r>
              <a:rPr lang="en-US" smtClean="0"/>
              <a:t>there’s time!)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3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Function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are anything that performs some procedure or routine on some input or argument</a:t>
            </a:r>
          </a:p>
          <a:p>
            <a:pPr lvl="1"/>
            <a:r>
              <a:rPr lang="en-US" dirty="0" smtClean="0"/>
              <a:t>Can be programmer defined, or built into python packages, or python itself (e.g., </a:t>
            </a:r>
            <a:r>
              <a:rPr lang="en-US" dirty="0" err="1" smtClean="0"/>
              <a:t>numpy</a:t>
            </a:r>
            <a:r>
              <a:rPr lang="en-US" dirty="0" smtClean="0"/>
              <a:t>, math, etc.)</a:t>
            </a:r>
          </a:p>
          <a:p>
            <a:pPr marL="914400" lvl="2" indent="0">
              <a:buNone/>
            </a:pPr>
            <a:r>
              <a:rPr lang="en-US" dirty="0" err="1" smtClean="0"/>
              <a:t>numpy.random.normal</a:t>
            </a:r>
            <a:r>
              <a:rPr lang="en-US" dirty="0" smtClean="0"/>
              <a:t>(1,0.5)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where 1 and 0.5 are function “arguments”</a:t>
            </a:r>
          </a:p>
          <a:p>
            <a:pPr lvl="1"/>
            <a:r>
              <a:rPr lang="en-US" dirty="0" smtClean="0"/>
              <a:t>Help you maintain organization of your code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/>
              <a:t>Can return a value (or it can return </a:t>
            </a:r>
            <a:r>
              <a:rPr lang="en-US" dirty="0" smtClean="0"/>
              <a:t>nothing)</a:t>
            </a:r>
            <a:endParaRPr lang="en-US" dirty="0"/>
          </a:p>
          <a:p>
            <a:r>
              <a:rPr lang="en-US" dirty="0" smtClean="0"/>
              <a:t>Programming with the interactive function in class notebook from the class Monte Carlo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 Notebook: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Relational Operators</a:t>
            </a:r>
          </a:p>
          <a:p>
            <a:pPr lvl="1"/>
            <a:r>
              <a:rPr lang="en-US" dirty="0" smtClean="0"/>
              <a:t>!=, ==, &gt;, &lt; , &gt;=, &lt;=</a:t>
            </a:r>
          </a:p>
          <a:p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and, or</a:t>
            </a:r>
          </a:p>
          <a:p>
            <a:r>
              <a:rPr lang="en-US" dirty="0" smtClean="0"/>
              <a:t>Conditionals</a:t>
            </a:r>
          </a:p>
          <a:p>
            <a:pPr marL="457200" lvl="1" indent="0">
              <a:buNone/>
            </a:pPr>
            <a:r>
              <a:rPr lang="en-US" dirty="0" smtClean="0"/>
              <a:t>if x &gt; 10: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 “x &gt; 10!” </a:t>
            </a:r>
          </a:p>
          <a:p>
            <a:r>
              <a:rPr lang="en-US" dirty="0" smtClean="0"/>
              <a:t>Chained Conditionals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x &gt; 10: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print “x &gt; 10!”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elif</a:t>
            </a:r>
            <a:r>
              <a:rPr lang="en-US" dirty="0" smtClean="0"/>
              <a:t> x == 0: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print “x = 0!”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else: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print “x is less than 10 and not equal to 0”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15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–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Conditionals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x &gt; 10: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	print “x &gt; 10”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else: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if x &lt; 0: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print “x is less than 10 and negative”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else: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print “x is less than 10 and positive or 0”</a:t>
            </a:r>
          </a:p>
        </p:txBody>
      </p:sp>
    </p:spTree>
    <p:extLst>
      <p:ext uri="{BB962C8B-B14F-4D97-AF65-F5344CB8AC3E}">
        <p14:creationId xmlns:p14="http://schemas.microsoft.com/office/powerpoint/2010/main" val="7962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</a:t>
            </a:r>
            <a:r>
              <a:rPr lang="en-US" dirty="0" err="1" smtClean="0"/>
              <a:t>xrange</a:t>
            </a:r>
            <a:r>
              <a:rPr lang="en-US" dirty="0" smtClean="0"/>
              <a:t> (10):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print x </a:t>
            </a:r>
          </a:p>
          <a:p>
            <a:pPr marL="0" indent="0">
              <a:buNone/>
            </a:pPr>
            <a:r>
              <a:rPr lang="en-US" sz="1800" dirty="0" smtClean="0"/>
              <a:t>aside: </a:t>
            </a:r>
            <a:r>
              <a:rPr lang="en-US" sz="1800" dirty="0" err="1" smtClean="0"/>
              <a:t>xrange</a:t>
            </a:r>
            <a:r>
              <a:rPr lang="en-US" sz="1800" dirty="0" smtClean="0"/>
              <a:t> vs. range are basically interchangeable, but you’ll see </a:t>
            </a:r>
            <a:r>
              <a:rPr lang="en-US" sz="1800" dirty="0" err="1" smtClean="0"/>
              <a:t>xrange</a:t>
            </a:r>
            <a:r>
              <a:rPr lang="en-US" sz="1800" dirty="0" smtClean="0"/>
              <a:t> more because it uses fewer resources (i.e., </a:t>
            </a:r>
            <a:r>
              <a:rPr lang="en-US" sz="1800" dirty="0" err="1" smtClean="0"/>
              <a:t>xrange</a:t>
            </a:r>
            <a:r>
              <a:rPr lang="en-US" sz="1800" dirty="0" smtClean="0"/>
              <a:t> generates numbers as you need them, as compared to range, which generates numbers at the beginning)</a:t>
            </a:r>
            <a:endParaRPr lang="en-US" dirty="0" smtClean="0"/>
          </a:p>
          <a:p>
            <a:r>
              <a:rPr lang="en-US" dirty="0" smtClean="0"/>
              <a:t>While</a:t>
            </a:r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 err="1"/>
              <a:t>currentTime</a:t>
            </a:r>
            <a:r>
              <a:rPr lang="en-US" dirty="0"/>
              <a:t> &lt; </a:t>
            </a:r>
            <a:r>
              <a:rPr lang="en-US" dirty="0" err="1"/>
              <a:t>maxTimeStep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currentTime</a:t>
            </a:r>
            <a:r>
              <a:rPr lang="en-US" dirty="0" smtClean="0"/>
              <a:t>+=1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634" y="6066844"/>
            <a:ext cx="981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FYI – I messed up! </a:t>
            </a:r>
            <a:r>
              <a:rPr lang="en-US" dirty="0" err="1" smtClean="0"/>
              <a:t>currentTime</a:t>
            </a:r>
            <a:r>
              <a:rPr lang="en-US" dirty="0" smtClean="0"/>
              <a:t>++ will not work in python (like I said it would last class). Stick with += 1. </a:t>
            </a:r>
          </a:p>
          <a:p>
            <a:r>
              <a:rPr lang="en-US" dirty="0" smtClean="0"/>
              <a:t>Note: The ++ operator does work in other programming languages such as java and C++.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Lists and Dictionaries (and their iteration / Modification)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8814" cy="4351338"/>
          </a:xfrm>
        </p:spPr>
        <p:txBody>
          <a:bodyPr/>
          <a:lstStyle/>
          <a:p>
            <a:r>
              <a:rPr lang="en-US" dirty="0" smtClean="0"/>
              <a:t>Class notebook for examples and walkthrough 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For Lists, see website for methods of list modification:</a:t>
            </a:r>
          </a:p>
          <a:p>
            <a:pPr marL="0" indent="0">
              <a:buNone/>
            </a:pPr>
            <a:r>
              <a:rPr lang="en-US" dirty="0">
                <a:sym typeface="Wingdings"/>
                <a:hlinkClick r:id="rId2"/>
              </a:rPr>
              <a:t>https://docs.python.org/2/library/functions.html#</a:t>
            </a:r>
            <a:r>
              <a:rPr lang="en-US" dirty="0" smtClean="0">
                <a:sym typeface="Wingdings"/>
                <a:hlinkClick r:id="rId2"/>
              </a:rPr>
              <a:t>list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For Dictionaries, see website for methods of dictionary modification: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https://docs.python.org/2.7/library/stdtypes.html#</a:t>
            </a:r>
            <a:r>
              <a:rPr lang="en-US" dirty="0" smtClean="0">
                <a:hlinkClick r:id="rId3"/>
              </a:rPr>
              <a:t>dict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9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Wrapping Space or Non-Wrapping Space</a:t>
            </a:r>
          </a:p>
          <a:p>
            <a:pPr lvl="1"/>
            <a:r>
              <a:rPr lang="en-US" dirty="0" err="1" smtClean="0"/>
              <a:t>Torodial</a:t>
            </a:r>
            <a:r>
              <a:rPr lang="en-US" dirty="0" smtClean="0"/>
              <a:t> Space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Discrete Space (Grid)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15" y="2757630"/>
            <a:ext cx="2575033" cy="1880373"/>
          </a:xfrm>
          <a:prstGeom prst="rect">
            <a:avLst/>
          </a:prstGeom>
        </p:spPr>
      </p:pic>
      <p:pic>
        <p:nvPicPr>
          <p:cNvPr id="6" name="Picture 5" descr="Screen Shot 2015-01-21 at 8.35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09" y="5053308"/>
            <a:ext cx="1657740" cy="1657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1813" y="5678481"/>
            <a:ext cx="769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From:</a:t>
            </a:r>
          </a:p>
          <a:p>
            <a:pPr algn="ctr"/>
            <a:r>
              <a:rPr lang="en-US" dirty="0"/>
              <a:t>http://www.harismind.com/</a:t>
            </a:r>
            <a:r>
              <a:rPr lang="en-US" dirty="0" smtClean="0"/>
              <a:t>euniverse.html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code.google.com</a:t>
            </a:r>
            <a:r>
              <a:rPr lang="en-US" dirty="0"/>
              <a:t>/p/</a:t>
            </a:r>
            <a:r>
              <a:rPr lang="en-US" dirty="0" err="1"/>
              <a:t>gama</a:t>
            </a:r>
            <a:r>
              <a:rPr lang="en-US" dirty="0"/>
              <a:t>-platform/wiki/Tutorial__</a:t>
            </a:r>
            <a:r>
              <a:rPr lang="en-US" dirty="0" err="1"/>
              <a:t>PredatorPreyTutorial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2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Neighborhoods</a:t>
            </a:r>
          </a:p>
          <a:p>
            <a:r>
              <a:rPr lang="en-US" dirty="0" smtClean="0"/>
              <a:t>Movement</a:t>
            </a:r>
          </a:p>
          <a:p>
            <a:r>
              <a:rPr lang="en-US" dirty="0" smtClean="0"/>
              <a:t>Targets</a:t>
            </a:r>
          </a:p>
          <a:p>
            <a:r>
              <a:rPr lang="en-US" dirty="0" smtClean="0"/>
              <a:t>Sensory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Very difficult to utilize in mathematical models, but simpler in ABMs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Simplified Realism</a:t>
            </a:r>
          </a:p>
          <a:p>
            <a:r>
              <a:rPr lang="en-US" dirty="0" smtClean="0"/>
              <a:t>Coordinate System (Longitude, Latitude, X,Y, etc.)</a:t>
            </a:r>
          </a:p>
        </p:txBody>
      </p:sp>
    </p:spTree>
    <p:extLst>
      <p:ext uri="{BB962C8B-B14F-4D97-AF65-F5344CB8AC3E}">
        <p14:creationId xmlns:p14="http://schemas.microsoft.com/office/powerpoint/2010/main" val="358548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572</Words>
  <Application>Microsoft Macintosh PowerPoint</Application>
  <PresentationFormat>Custom</PresentationFormat>
  <Paragraphs>129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CSCS 530 Agent-Based Modeling of Complex (Adaptive) Systems</vt:lpstr>
      <vt:lpstr>Today’s Course Outline</vt:lpstr>
      <vt:lpstr>Programming – Function Review</vt:lpstr>
      <vt:lpstr>Programming – Conditionals</vt:lpstr>
      <vt:lpstr>Programming – Conditionals</vt:lpstr>
      <vt:lpstr>Programming – Loops</vt:lpstr>
      <vt:lpstr>Programming – Lists and Dictionaries (and their iteration / Modification)</vt:lpstr>
      <vt:lpstr>Basic Space</vt:lpstr>
      <vt:lpstr>Basic Space</vt:lpstr>
      <vt:lpstr>Basic Space Notebook</vt:lpstr>
      <vt:lpstr>Basic Graphs </vt:lpstr>
      <vt:lpstr>Basic Graph Measures</vt:lpstr>
      <vt:lpstr>Basic Graph Generation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CSCS 530 Agent-Based Modeling of Complex (Adaptive) Systems</dc:title>
  <dc:creator>Sarah</dc:creator>
  <cp:lastModifiedBy>Sarah Cherng</cp:lastModifiedBy>
  <cp:revision>144</cp:revision>
  <dcterms:created xsi:type="dcterms:W3CDTF">2015-01-16T03:56:23Z</dcterms:created>
  <dcterms:modified xsi:type="dcterms:W3CDTF">2015-01-21T15:55:39Z</dcterms:modified>
</cp:coreProperties>
</file>