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64" r:id="rId4"/>
    <p:sldId id="263" r:id="rId5"/>
    <p:sldId id="258" r:id="rId6"/>
    <p:sldId id="257" r:id="rId7"/>
    <p:sldId id="259" r:id="rId8"/>
    <p:sldId id="262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440" y="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E5A67-CB1B-6B42-91F3-FD36019FCC95}" type="datetimeFigureOut">
              <a:rPr lang="en-US" smtClean="0"/>
              <a:t>2/10/15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73449-1E3D-3F4D-A8AC-236F5EB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40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73449-1E3D-3F4D-A8AC-236F5EBD1B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Interdisciplinary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73449-1E3D-3F4D-A8AC-236F5EBD1B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28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Everyone is a modeler. Close your eyes and imagine</a:t>
            </a:r>
            <a:r>
              <a:rPr lang="en-US" baseline="0" dirty="0" smtClean="0"/>
              <a:t> how arthritis affects your joints. That’s a model!</a:t>
            </a:r>
            <a:r>
              <a:rPr lang="en-US" dirty="0" smtClean="0"/>
              <a:t> The choice isn’t whether or not to model, it’s whether or not to build explicit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73449-1E3D-3F4D-A8AC-236F5EBD1B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28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CDC</a:t>
            </a:r>
            <a:r>
              <a:rPr lang="en-US" baseline="0" dirty="0" smtClean="0"/>
              <a:t> model estimated 1.4 million </a:t>
            </a:r>
            <a:r>
              <a:rPr lang="en-US" baseline="0" dirty="0" err="1" smtClean="0"/>
              <a:t>ebola</a:t>
            </a:r>
            <a:r>
              <a:rPr lang="en-US" baseline="0" dirty="0" smtClean="0"/>
              <a:t> reported cases, by 1/20/2015, there were a total of 22,000</a:t>
            </a:r>
          </a:p>
          <a:p>
            <a:endParaRPr lang="en-US" baseline="0" dirty="0" smtClean="0"/>
          </a:p>
          <a:p>
            <a:r>
              <a:rPr lang="en-US" baseline="0" dirty="0" smtClean="0"/>
              <a:t>Robert Axelrod (who just won the National Medal of Science) and Rick </a:t>
            </a:r>
            <a:r>
              <a:rPr lang="en-US" baseline="0" dirty="0" err="1" smtClean="0"/>
              <a:t>Riolo</a:t>
            </a:r>
            <a:r>
              <a:rPr lang="en-US" baseline="0" dirty="0" smtClean="0"/>
              <a:t> were able to demonstrate, through an agent-based model, that cooperation can emerge without memory of history nor reciprocity, only signal-detection capabilities (that individuals are generous or donate to others similar to themselves).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73449-1E3D-3F4D-A8AC-236F5EBD1B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74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Rumsfeld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73449-1E3D-3F4D-A8AC-236F5EBD1B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24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73449-1E3D-3F4D-A8AC-236F5EBD1B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32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E6030-24CC-FD47-A8F5-546ED67CBCF5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594-73F9-A646-86E2-0D5AF1FD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3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E6030-24CC-FD47-A8F5-546ED67CBCF5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594-73F9-A646-86E2-0D5AF1FD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2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E6030-24CC-FD47-A8F5-546ED67CBCF5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594-73F9-A646-86E2-0D5AF1FD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8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E6030-24CC-FD47-A8F5-546ED67CBCF5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594-73F9-A646-86E2-0D5AF1FD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0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E6030-24CC-FD47-A8F5-546ED67CBCF5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594-73F9-A646-86E2-0D5AF1FD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E6030-24CC-FD47-A8F5-546ED67CBCF5}" type="datetimeFigureOut">
              <a:rPr lang="en-US" smtClean="0"/>
              <a:t>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594-73F9-A646-86E2-0D5AF1FD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9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E6030-24CC-FD47-A8F5-546ED67CBCF5}" type="datetimeFigureOut">
              <a:rPr lang="en-US" smtClean="0"/>
              <a:t>2/10/15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594-73F9-A646-86E2-0D5AF1FD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7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E6030-24CC-FD47-A8F5-546ED67CBCF5}" type="datetimeFigureOut">
              <a:rPr lang="en-US" smtClean="0"/>
              <a:t>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594-73F9-A646-86E2-0D5AF1FD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0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E6030-24CC-FD47-A8F5-546ED67CBCF5}" type="datetimeFigureOut">
              <a:rPr lang="en-US" smtClean="0"/>
              <a:t>2/10/15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594-73F9-A646-86E2-0D5AF1FD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E6030-24CC-FD47-A8F5-546ED67CBCF5}" type="datetimeFigureOut">
              <a:rPr lang="en-US" smtClean="0"/>
              <a:t>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594-73F9-A646-86E2-0D5AF1FD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4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E6030-24CC-FD47-A8F5-546ED67CBCF5}" type="datetimeFigureOut">
              <a:rPr lang="en-US" smtClean="0"/>
              <a:t>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594-73F9-A646-86E2-0D5AF1FD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3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E6030-24CC-FD47-A8F5-546ED67CBCF5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FE594-73F9-A646-86E2-0D5AF1FD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4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Epidemiology 890</a:t>
            </a:r>
            <a:br>
              <a:rPr lang="en-US" dirty="0" smtClean="0"/>
            </a:br>
            <a:r>
              <a:rPr lang="en-US" dirty="0" smtClean="0"/>
              <a:t>Computational Modeling of Health Care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Sarah Cherng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06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Delivery of Care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Question</a:t>
            </a:r>
          </a:p>
          <a:p>
            <a:pPr lvl="1"/>
            <a:r>
              <a:rPr lang="en-US" dirty="0" smtClean="0"/>
              <a:t>How might the various processes of health care delivery change population health and health equity outcomes?</a:t>
            </a:r>
          </a:p>
          <a:p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Agent-Based Model (ABM)</a:t>
            </a:r>
          </a:p>
          <a:p>
            <a:pPr lvl="2"/>
            <a:r>
              <a:rPr lang="en-US" dirty="0" smtClean="0"/>
              <a:t>Micro-level patterns produce Macro-Level (Population) Results</a:t>
            </a:r>
            <a:endParaRPr lang="en-US" dirty="0"/>
          </a:p>
          <a:p>
            <a:pPr lvl="1"/>
            <a:r>
              <a:rPr lang="en-US" dirty="0" smtClean="0"/>
              <a:t>Why ABM?</a:t>
            </a:r>
          </a:p>
          <a:p>
            <a:pPr lvl="2"/>
            <a:r>
              <a:rPr lang="en-US" dirty="0" smtClean="0"/>
              <a:t>Non-random, nonlinear interactions between adaptive agents</a:t>
            </a:r>
          </a:p>
          <a:p>
            <a:pPr lvl="2"/>
            <a:r>
              <a:rPr lang="en-US" dirty="0" smtClean="0"/>
              <a:t>Computational, flexible, and allows us to study health care delivery in a formal and unambiguous context that can be replicated</a:t>
            </a:r>
          </a:p>
          <a:p>
            <a:pPr lvl="2"/>
            <a:r>
              <a:rPr lang="en-US" dirty="0" smtClean="0"/>
              <a:t>Modular and mechanistic</a:t>
            </a:r>
          </a:p>
        </p:txBody>
      </p:sp>
    </p:spTree>
    <p:extLst>
      <p:ext uri="{BB962C8B-B14F-4D97-AF65-F5344CB8AC3E}">
        <p14:creationId xmlns:p14="http://schemas.microsoft.com/office/powerpoint/2010/main" val="2151967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Delivery of Care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Agents</a:t>
            </a:r>
          </a:p>
          <a:p>
            <a:pPr lvl="1"/>
            <a:r>
              <a:rPr lang="en-US" dirty="0" smtClean="0"/>
              <a:t>Diseases	</a:t>
            </a:r>
          </a:p>
          <a:p>
            <a:pPr lvl="2"/>
            <a:r>
              <a:rPr lang="en-US" dirty="0" smtClean="0"/>
              <a:t>Severity</a:t>
            </a:r>
          </a:p>
          <a:p>
            <a:pPr lvl="2"/>
            <a:r>
              <a:rPr lang="en-US" dirty="0" smtClean="0"/>
              <a:t>Probability of contraction</a:t>
            </a:r>
          </a:p>
          <a:p>
            <a:pPr lvl="1"/>
            <a:r>
              <a:rPr lang="en-US" dirty="0" smtClean="0"/>
              <a:t>Providers </a:t>
            </a:r>
          </a:p>
          <a:p>
            <a:pPr lvl="2"/>
            <a:r>
              <a:rPr lang="en-US" dirty="0" smtClean="0"/>
              <a:t>Effectiveness</a:t>
            </a:r>
          </a:p>
          <a:p>
            <a:pPr lvl="1"/>
            <a:r>
              <a:rPr lang="en-US" dirty="0" smtClean="0"/>
              <a:t>People</a:t>
            </a:r>
          </a:p>
          <a:p>
            <a:pPr lvl="2"/>
            <a:r>
              <a:rPr lang="en-US" dirty="0" smtClean="0"/>
              <a:t>Health</a:t>
            </a:r>
          </a:p>
          <a:p>
            <a:pPr lvl="2"/>
            <a:r>
              <a:rPr lang="en-US" dirty="0" smtClean="0"/>
              <a:t>Diseases contracted</a:t>
            </a:r>
          </a:p>
          <a:p>
            <a:pPr lvl="2"/>
            <a:r>
              <a:rPr lang="en-US" dirty="0" smtClean="0"/>
              <a:t>SES</a:t>
            </a:r>
          </a:p>
          <a:p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Disease-specific Treatment</a:t>
            </a:r>
          </a:p>
          <a:p>
            <a:pPr lvl="2"/>
            <a:r>
              <a:rPr lang="en-US" dirty="0" smtClean="0"/>
              <a:t>Amount of health you actually lost instead of what you could have lost as a result of treatment</a:t>
            </a:r>
          </a:p>
          <a:p>
            <a:pPr lvl="1"/>
            <a:r>
              <a:rPr lang="en-US" dirty="0" smtClean="0"/>
              <a:t>Access (tied to SES)</a:t>
            </a:r>
          </a:p>
          <a:p>
            <a:pPr lvl="2"/>
            <a:r>
              <a:rPr lang="en-US" dirty="0" smtClean="0"/>
              <a:t>The probability that you see a care provider</a:t>
            </a:r>
          </a:p>
          <a:p>
            <a:pPr lvl="2"/>
            <a:r>
              <a:rPr lang="en-US" dirty="0" smtClean="0"/>
              <a:t>The amount of health you have to lose before you see a care provider</a:t>
            </a:r>
          </a:p>
          <a:p>
            <a:pPr lvl="1"/>
            <a:r>
              <a:rPr lang="en-US" dirty="0" smtClean="0"/>
              <a:t>Disease Prevention</a:t>
            </a:r>
          </a:p>
          <a:p>
            <a:pPr lvl="2"/>
            <a:r>
              <a:rPr lang="en-US" dirty="0" smtClean="0"/>
              <a:t>Loss to the probability that you contract a disease</a:t>
            </a:r>
          </a:p>
          <a:p>
            <a:pPr lvl="1"/>
            <a:r>
              <a:rPr lang="en-US" dirty="0" smtClean="0"/>
              <a:t>Health Promotion</a:t>
            </a:r>
          </a:p>
          <a:p>
            <a:pPr lvl="2"/>
            <a:r>
              <a:rPr lang="en-US" dirty="0" smtClean="0"/>
              <a:t>Bump in health as a result of seeing a care provider</a:t>
            </a:r>
          </a:p>
        </p:txBody>
      </p:sp>
    </p:spTree>
    <p:extLst>
      <p:ext uri="{BB962C8B-B14F-4D97-AF65-F5344CB8AC3E}">
        <p14:creationId xmlns:p14="http://schemas.microsoft.com/office/powerpoint/2010/main" val="2421479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Overview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68" y="2184399"/>
            <a:ext cx="7559780" cy="273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27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Results</a:t>
            </a:r>
            <a:endParaRPr lang="en-US" dirty="0"/>
          </a:p>
        </p:txBody>
      </p:sp>
      <p:pic>
        <p:nvPicPr>
          <p:cNvPr id="4" name="Picture 3" descr="Screen Shot 2015-02-10 at 10.13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2" y="2177656"/>
            <a:ext cx="8517467" cy="299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84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Results</a:t>
            </a:r>
            <a:endParaRPr lang="en-US" dirty="0"/>
          </a:p>
        </p:txBody>
      </p:sp>
      <p:pic>
        <p:nvPicPr>
          <p:cNvPr id="4" name="Picture 3" descr="Screen Shot 2015-02-10 at 10.15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778000"/>
            <a:ext cx="5820040" cy="431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66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Results</a:t>
            </a:r>
            <a:endParaRPr lang="en-US" dirty="0"/>
          </a:p>
        </p:txBody>
      </p:sp>
      <p:pic>
        <p:nvPicPr>
          <p:cNvPr id="5" name="Picture 4" descr="Screen Shot 2015-02-10 at 10.16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91" y="1417638"/>
            <a:ext cx="5839326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77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Thanks to 890 class for feedback and patience</a:t>
            </a:r>
          </a:p>
          <a:p>
            <a:r>
              <a:rPr lang="en-US" dirty="0" smtClean="0"/>
              <a:t>Members of the Network on Inequality, Complexity, and Health feedback and support</a:t>
            </a:r>
          </a:p>
          <a:p>
            <a:r>
              <a:rPr lang="en-US" dirty="0" smtClean="0"/>
              <a:t>Rafael Meza for putting up with me doing stuff that he isn’t involved with</a:t>
            </a:r>
          </a:p>
          <a:p>
            <a:r>
              <a:rPr lang="en-US" dirty="0" smtClean="0"/>
              <a:t>Co-authors:</a:t>
            </a:r>
          </a:p>
          <a:p>
            <a:pPr lvl="1"/>
            <a:r>
              <a:rPr lang="en-US" dirty="0" smtClean="0"/>
              <a:t>Rick </a:t>
            </a:r>
            <a:r>
              <a:rPr lang="en-US" dirty="0" err="1" smtClean="0"/>
              <a:t>Riolo</a:t>
            </a:r>
            <a:r>
              <a:rPr lang="en-US" dirty="0" smtClean="0"/>
              <a:t>, PhD</a:t>
            </a:r>
          </a:p>
          <a:p>
            <a:pPr lvl="1"/>
            <a:r>
              <a:rPr lang="en-US" dirty="0" err="1" smtClean="0"/>
              <a:t>Johnie</a:t>
            </a:r>
            <a:r>
              <a:rPr lang="en-US" dirty="0" smtClean="0"/>
              <a:t> Rose, MD PhD</a:t>
            </a:r>
          </a:p>
          <a:p>
            <a:pPr lvl="1"/>
            <a:r>
              <a:rPr lang="en-US" dirty="0" smtClean="0"/>
              <a:t>Kurt </a:t>
            </a:r>
            <a:r>
              <a:rPr lang="en-US" dirty="0" err="1" smtClean="0"/>
              <a:t>Stange</a:t>
            </a:r>
            <a:r>
              <a:rPr lang="en-US" dirty="0" smtClean="0"/>
              <a:t> , MD PhD</a:t>
            </a:r>
          </a:p>
          <a:p>
            <a:pPr lvl="1"/>
            <a:r>
              <a:rPr lang="en-US" dirty="0" smtClean="0"/>
              <a:t>Kala </a:t>
            </a:r>
            <a:r>
              <a:rPr lang="en-US" dirty="0" err="1" smtClean="0"/>
              <a:t>Groscurth</a:t>
            </a:r>
            <a:r>
              <a:rPr lang="en-US" dirty="0" smtClean="0"/>
              <a:t>, BA</a:t>
            </a:r>
          </a:p>
          <a:p>
            <a:r>
              <a:rPr lang="en-US" dirty="0" smtClean="0"/>
              <a:t>Meza / Eisenberg / Eisenberg lab for listening to me complain about my life</a:t>
            </a:r>
          </a:p>
          <a:p>
            <a:r>
              <a:rPr lang="en-US" dirty="0" smtClean="0"/>
              <a:t>University of Michigan Department of Epidemiology for being a great place to work</a:t>
            </a:r>
          </a:p>
          <a:p>
            <a:r>
              <a:rPr lang="en-US" dirty="0" smtClean="0"/>
              <a:t>All of the scientists before us that make interdisciplinary research and freedom to doubt possible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627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Hi, my name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1) Center for the Study of Complex Systems</a:t>
            </a:r>
          </a:p>
          <a:p>
            <a:pPr marL="0" indent="0">
              <a:buNone/>
            </a:pPr>
            <a:r>
              <a:rPr lang="en-US" dirty="0" smtClean="0"/>
              <a:t>2) Confused 21 year old </a:t>
            </a:r>
            <a:r>
              <a:rPr lang="en-US" dirty="0" smtClean="0">
                <a:sym typeface="Wingdings"/>
              </a:rPr>
              <a:t> HMP! 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3) Law School Wannabe / Corporate Sellout </a:t>
            </a:r>
          </a:p>
          <a:p>
            <a:pPr marL="0" indent="0">
              <a:buNone/>
            </a:pPr>
            <a:r>
              <a:rPr lang="en-US" dirty="0"/>
              <a:t>4</a:t>
            </a:r>
            <a:r>
              <a:rPr lang="en-US" dirty="0" smtClean="0"/>
              <a:t>) Network on Inequality, Complexity, and Health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) PhD Student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6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Bouncy ball</a:t>
            </a:r>
          </a:p>
          <a:p>
            <a:pPr marL="0" indent="0">
              <a:buNone/>
            </a:pPr>
            <a:r>
              <a:rPr lang="en-US" dirty="0"/>
              <a:t>7</a:t>
            </a:r>
            <a:r>
              <a:rPr lang="en-US" dirty="0" smtClean="0"/>
              <a:t>) ???</a:t>
            </a:r>
          </a:p>
          <a:p>
            <a:pPr marL="0" indent="0">
              <a:buNone/>
            </a:pPr>
            <a:r>
              <a:rPr lang="en-US" dirty="0" smtClean="0"/>
              <a:t>8) Happy and contributing human</a:t>
            </a:r>
          </a:p>
        </p:txBody>
      </p:sp>
    </p:spTree>
    <p:extLst>
      <p:ext uri="{BB962C8B-B14F-4D97-AF65-F5344CB8AC3E}">
        <p14:creationId xmlns:p14="http://schemas.microsoft.com/office/powerpoint/2010/main" val="213916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Sarah’s opinions only … there are many others!</a:t>
            </a:r>
          </a:p>
          <a:p>
            <a:r>
              <a:rPr lang="en-US" sz="2000" dirty="0" smtClean="0"/>
              <a:t>My first time giving this presentation </a:t>
            </a:r>
            <a:r>
              <a:rPr lang="en-US" sz="2000" dirty="0" smtClean="0">
                <a:sym typeface="Wingdings"/>
              </a:rPr>
              <a:t></a:t>
            </a: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267" y="2794530"/>
            <a:ext cx="2149928" cy="300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9129" y="2794529"/>
            <a:ext cx="2286000" cy="3009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133" y="2794528"/>
            <a:ext cx="2438400" cy="298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9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2315633"/>
            <a:ext cx="63500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25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We all model</a:t>
            </a:r>
          </a:p>
          <a:p>
            <a:r>
              <a:rPr lang="en-US" dirty="0" smtClean="0"/>
              <a:t>Predictive models are most popular in Epidemiology and other disciplines (also more widely understood)</a:t>
            </a:r>
          </a:p>
          <a:p>
            <a:pPr lvl="1"/>
            <a:r>
              <a:rPr lang="en-US" dirty="0" smtClean="0"/>
              <a:t>I don’t love them</a:t>
            </a:r>
          </a:p>
          <a:p>
            <a:pPr lvl="2"/>
            <a:r>
              <a:rPr lang="en-US" dirty="0" smtClean="0"/>
              <a:t>“Non-</a:t>
            </a:r>
            <a:r>
              <a:rPr lang="en-US" dirty="0" err="1" smtClean="0"/>
              <a:t>identifiability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Data</a:t>
            </a:r>
          </a:p>
          <a:p>
            <a:pPr lvl="2"/>
            <a:r>
              <a:rPr lang="en-US" dirty="0" smtClean="0"/>
              <a:t>Mechanisms (Cholera vs. Forest Fires)</a:t>
            </a:r>
          </a:p>
          <a:p>
            <a:r>
              <a:rPr lang="en-US" dirty="0" smtClean="0"/>
              <a:t>Epstein has 16 other reasons other than prediction to model </a:t>
            </a:r>
          </a:p>
          <a:p>
            <a:pPr lvl="1"/>
            <a:r>
              <a:rPr lang="en-US" dirty="0" smtClean="0"/>
              <a:t>Guide data collection</a:t>
            </a:r>
          </a:p>
          <a:p>
            <a:pPr lvl="1"/>
            <a:r>
              <a:rPr lang="en-US" dirty="0" smtClean="0"/>
              <a:t>Illuminate core dynamics</a:t>
            </a:r>
          </a:p>
          <a:p>
            <a:pPr lvl="1"/>
            <a:r>
              <a:rPr lang="en-US" dirty="0" smtClean="0"/>
              <a:t>Discover new </a:t>
            </a:r>
            <a:r>
              <a:rPr lang="en-US" dirty="0" err="1" smtClean="0"/>
              <a:t>questionsReveal</a:t>
            </a:r>
            <a:r>
              <a:rPr lang="en-US" dirty="0" smtClean="0"/>
              <a:t> the apparently simple (complex) to be complex (simple)</a:t>
            </a:r>
          </a:p>
          <a:p>
            <a:pPr lvl="1"/>
            <a:r>
              <a:rPr lang="en-US" dirty="0" smtClean="0"/>
              <a:t>And many </a:t>
            </a:r>
            <a:r>
              <a:rPr lang="en-US" dirty="0" err="1" smtClean="0"/>
              <a:t>moooooreeee</a:t>
            </a:r>
            <a:r>
              <a:rPr lang="en-US" dirty="0" smtClean="0"/>
              <a:t>! </a:t>
            </a:r>
          </a:p>
          <a:p>
            <a:r>
              <a:rPr lang="en-US" b="1" dirty="0" smtClean="0"/>
              <a:t>Explanation != Prediction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81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“Bad” and “Good”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79333"/>
            <a:ext cx="8229600" cy="2146830"/>
          </a:xfrm>
        </p:spPr>
        <p:txBody>
          <a:bodyPr>
            <a:normAutofit/>
          </a:bodyPr>
          <a:lstStyle/>
          <a:p>
            <a:r>
              <a:rPr lang="en-US" dirty="0" smtClean="0"/>
              <a:t>CDC Ebola prediction model </a:t>
            </a:r>
          </a:p>
          <a:p>
            <a:r>
              <a:rPr lang="en-US" dirty="0" smtClean="0"/>
              <a:t>Supreme court prediction models</a:t>
            </a:r>
          </a:p>
          <a:p>
            <a:r>
              <a:rPr lang="en-US" dirty="0" smtClean="0"/>
              <a:t>Evolution of cooperation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476" y="1417638"/>
            <a:ext cx="3943048" cy="221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9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Modeling Principles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KISS Principle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815" y="2389498"/>
            <a:ext cx="5020376" cy="373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39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modeling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the spherical cow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2405063"/>
            <a:ext cx="41910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23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Primary Care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“There are known </a:t>
            </a:r>
            <a:r>
              <a:rPr lang="en-US" sz="1800" dirty="0" err="1" smtClean="0"/>
              <a:t>knowns</a:t>
            </a:r>
            <a:r>
              <a:rPr lang="en-US" sz="1800" dirty="0" smtClean="0"/>
              <a:t>”</a:t>
            </a:r>
          </a:p>
          <a:p>
            <a:pPr lvl="1"/>
            <a:r>
              <a:rPr lang="en-US" sz="1800" dirty="0" smtClean="0"/>
              <a:t>Primary care is associated, worldwide, with greater health equity and population health</a:t>
            </a:r>
          </a:p>
          <a:p>
            <a:pPr lvl="1"/>
            <a:r>
              <a:rPr lang="en-US" sz="1800" dirty="0" smtClean="0"/>
              <a:t>Primary care is associated with lower concordance with evidence-based medicine as compared to specialty care</a:t>
            </a:r>
          </a:p>
          <a:p>
            <a:r>
              <a:rPr lang="en-US" sz="1800" dirty="0" smtClean="0"/>
              <a:t>“There are known unknowns”</a:t>
            </a:r>
          </a:p>
          <a:p>
            <a:pPr lvl="1"/>
            <a:r>
              <a:rPr lang="en-US" sz="1800" dirty="0" smtClean="0"/>
              <a:t>Why, when primary care is associated with lower disease-specific care quality, is it associated with greater health equity and population health?</a:t>
            </a:r>
          </a:p>
          <a:p>
            <a:r>
              <a:rPr lang="en-US" sz="1800" dirty="0" smtClean="0"/>
              <a:t>“There are unknown unknowns”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127" y="4688617"/>
            <a:ext cx="3509340" cy="195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42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2722</TotalTime>
  <Words>593</Words>
  <Application>Microsoft Macintosh PowerPoint</Application>
  <PresentationFormat>On-screen Show (4:3)</PresentationFormat>
  <Paragraphs>101</Paragraphs>
  <Slides>16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Epidemiology 890 Computational Modeling of Health Care Systems</vt:lpstr>
      <vt:lpstr>Hi, my name is</vt:lpstr>
      <vt:lpstr>Disclaimer</vt:lpstr>
      <vt:lpstr>PowerPoint Presentation</vt:lpstr>
      <vt:lpstr>Why Model? </vt:lpstr>
      <vt:lpstr>“Bad” and “Good” Models</vt:lpstr>
      <vt:lpstr>Basic Modeling Principles </vt:lpstr>
      <vt:lpstr>Basic modeling Principles</vt:lpstr>
      <vt:lpstr>The Primary Care Question</vt:lpstr>
      <vt:lpstr>Delivery of Care Model</vt:lpstr>
      <vt:lpstr>Delivery of Care Model</vt:lpstr>
      <vt:lpstr>Model Overview</vt:lpstr>
      <vt:lpstr>Model Results</vt:lpstr>
      <vt:lpstr>Model Results</vt:lpstr>
      <vt:lpstr>Model Results</vt:lpstr>
      <vt:lpstr>The End!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Epidemiology 890 Computational Modeling and Epidemiology</dc:title>
  <dc:creator>Sarah Cherng</dc:creator>
  <cp:lastModifiedBy>Sarah Cherng</cp:lastModifiedBy>
  <cp:revision>240</cp:revision>
  <dcterms:created xsi:type="dcterms:W3CDTF">2015-02-09T06:09:20Z</dcterms:created>
  <dcterms:modified xsi:type="dcterms:W3CDTF">2015-02-11T03:42:12Z</dcterms:modified>
</cp:coreProperties>
</file>