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3B8-FB22-49CD-B478-E826E50899EF}" type="slidenum">
              <a:rPr lang="en-US">
                <a:solidFill>
                  <a:srgbClr val="000000"/>
                </a:solidFill>
                <a:latin typeface="Arial Narrow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Narrow"/>
              </a:rPr>
              <a:t>Month 00, 2002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847991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2" descr="Jll_footer_11300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876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50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15100"/>
            <a:ext cx="360362" cy="15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AD3534DC-3782-4473-8210-837AE2B638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2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21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3" name="Rectangle 6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73075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6528" name="Rectangle 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32588" y="6515100"/>
            <a:ext cx="17272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Month 00, 2002</a:t>
            </a:r>
          </a:p>
        </p:txBody>
      </p:sp>
      <p:sp>
        <p:nvSpPr>
          <p:cNvPr id="446529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2388" y="6515100"/>
            <a:ext cx="39592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</a:defRPr>
      </a:lvl9pPr>
    </p:titleStyle>
    <p:bodyStyle>
      <a:lvl1pPr marL="195263" indent="-1952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 New Roman" pitchFamily="18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35083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</a:defRPr>
      </a:lvl2pPr>
      <a:lvl3pPr marL="506413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400">
          <a:solidFill>
            <a:schemeClr val="tx1"/>
          </a:solidFill>
          <a:latin typeface="+mn-lt"/>
        </a:defRPr>
      </a:lvl3pPr>
      <a:lvl4pPr marL="661988" indent="-15398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600">
          <a:solidFill>
            <a:schemeClr val="tx1"/>
          </a:solidFill>
          <a:latin typeface="+mn-lt"/>
        </a:defRPr>
      </a:lvl4pPr>
      <a:lvl5pPr marL="798513" indent="-134938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5pPr>
      <a:lvl6pPr marL="12557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6pPr>
      <a:lvl7pPr marL="17129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7pPr>
      <a:lvl8pPr marL="21701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8pPr>
      <a:lvl9pPr marL="2627313" indent="-134938" algn="l" rtl="0" fontAlgn="base">
        <a:spcBef>
          <a:spcPct val="3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648" y="356616"/>
            <a:ext cx="7921625" cy="457200"/>
          </a:xfrm>
        </p:spPr>
        <p:txBody>
          <a:bodyPr/>
          <a:lstStyle/>
          <a:p>
            <a:r>
              <a:rPr lang="en-US" sz="2400" dirty="0" smtClean="0"/>
              <a:t>Access to a scalable platform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49749"/>
            <a:ext cx="8991600" cy="5216696"/>
            <a:chOff x="152400" y="849749"/>
            <a:chExt cx="8991600" cy="521669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8600" y="3269099"/>
              <a:ext cx="2286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3395430" y="5512469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27116" y="1893756"/>
              <a:ext cx="2045813" cy="105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5416" y="4710366"/>
              <a:ext cx="2595569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4767030" y="5453856"/>
              <a:ext cx="838152" cy="90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99625" y="5886450"/>
              <a:ext cx="295377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2269" y="5936051"/>
              <a:ext cx="3077731" cy="15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43600" y="3116699"/>
              <a:ext cx="19812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86400" y="1897499"/>
              <a:ext cx="21336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29" idx="2"/>
            </p:cNvCxnSpPr>
            <p:nvPr/>
          </p:nvCxnSpPr>
          <p:spPr>
            <a:xfrm flipV="1">
              <a:off x="5943600" y="4551462"/>
              <a:ext cx="1944412" cy="130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Documents and Settings\tracy.smith\My Documents\servicewheel\wheel pieces with no text\servicewheel individual pieces no text-0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7" name="Picture 3" descr="C:\Documents and Settings\tracy.smith\My Documents\servicewheel\wheel pieces with no text\servicewheel individual pieces no text-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13640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28" name="Picture 4" descr="C:\Documents and Settings\tracy.smith\My Documents\servicewheel\wheel pieces with no text\servicewheel individual pieces no text-0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8836" y="1915971"/>
              <a:ext cx="2187575" cy="1597025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tracy.smith\My Documents\servicewheel\wheel pieces with no text\servicewheel individual pieces no text-0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4272" y="3460755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1" name="Picture 7" descr="C:\Documents and Settings\tracy.smith\My Documents\servicewheel\wheel pieces with no text\servicewheel individual pieces no text-09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29164" y="3469991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2" name="Picture 8" descr="C:\Documents and Settings\tracy.smith\My Documents\servicewheel\wheel pieces with no text\servicewheel individual pieces no text-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52800" y="1135499"/>
              <a:ext cx="2182812" cy="542925"/>
            </a:xfrm>
            <a:prstGeom prst="rect">
              <a:avLst/>
            </a:prstGeom>
            <a:noFill/>
          </p:spPr>
        </p:pic>
        <p:pic>
          <p:nvPicPr>
            <p:cNvPr id="1033" name="Picture 9" descr="C:\Documents and Settings\tracy.smith\My Documents\servicewheel\wheel pieces with no text\servicewheel individual pieces no text-1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480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4" name="Picture 10" descr="C:\Documents and Settings\tracy.smith\My Documents\servicewheel\wheel pieces with no text\servicewheel individual pieces no text-1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5800" y="349769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1035" name="Picture 11" descr="C:\Documents and Settings\tracy.smith\My Documents\servicewheel\wheel pieces with no text\servicewheel individual pieces no text-1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38400" y="2012955"/>
              <a:ext cx="2024062" cy="143192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5720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Transaction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260177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Project &amp; Development Services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Lease Administration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2582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Facility Management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45644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Energy &amp; Sustainability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3650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International Desk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200" y="2659499"/>
              <a:ext cx="7620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Capital Markets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1745099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dirty="0">
                  <a:solidFill>
                    <a:srgbClr val="000000"/>
                  </a:solidFill>
                </a:rPr>
                <a:t>Strategic Consulting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52400" y="2249924"/>
              <a:ext cx="291810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Dispositions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Access to debt financing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Expertise in accounting, tax and finance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Sale/leaseback structuring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Mergers and acquisitions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$22.7in </a:t>
              </a:r>
              <a:r>
                <a:rPr lang="en-US" sz="1000" dirty="0">
                  <a:solidFill>
                    <a:srgbClr val="C00000"/>
                  </a:solidFill>
                </a:rPr>
                <a:t>capital market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  <a:endParaRPr lang="en-US" sz="1000" dirty="0">
                <a:solidFill>
                  <a:srgbClr val="BC141A"/>
                </a:solidFill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04819" y="3866206"/>
              <a:ext cx="2257603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Centralised </a:t>
              </a:r>
              <a:r>
                <a:rPr lang="en-US" sz="1000" dirty="0">
                  <a:solidFill>
                    <a:srgbClr val="000000"/>
                  </a:solidFill>
                </a:rPr>
                <a:t>leadership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Domestic points of contact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In-country execution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Global platform of owned offices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200+ owned </a:t>
              </a:r>
              <a:r>
                <a:rPr lang="en-US" sz="1000" dirty="0">
                  <a:solidFill>
                    <a:srgbClr val="C00000"/>
                  </a:solidFill>
                </a:rPr>
                <a:t>offices globally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32269" y="4896894"/>
              <a:ext cx="2835899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Portfolio-wide energy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Industry benchmarking of energy consumption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LEED project and development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Carbon reduction strategies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ENERGY STAR and Green Globes ratings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1,257+ </a:t>
              </a:r>
              <a:r>
                <a:rPr lang="en-US" sz="1000" dirty="0">
                  <a:solidFill>
                    <a:srgbClr val="C00000"/>
                  </a:solidFill>
                </a:rPr>
                <a:t>accredited professionals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6272742" y="4724400"/>
              <a:ext cx="2414058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</a:rPr>
                <a:t>IFM On Demand</a:t>
              </a:r>
            </a:p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Mobile </a:t>
              </a:r>
              <a:r>
                <a:rPr lang="en-US" sz="1000" dirty="0">
                  <a:solidFill>
                    <a:srgbClr val="000000"/>
                  </a:solidFill>
                </a:rPr>
                <a:t>engineering services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Predictive and preventative maintenance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sourcing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Call Center work order management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Baseline energy management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BC141A"/>
                  </a:solidFill>
                </a:rPr>
                <a:t> </a:t>
              </a:r>
              <a:r>
                <a:rPr lang="en-US" sz="1000" dirty="0">
                  <a:solidFill>
                    <a:srgbClr val="BC141A"/>
                  </a:solidFill>
                </a:rPr>
                <a:t>1.5B </a:t>
              </a:r>
              <a:r>
                <a:rPr lang="en-US" sz="1000" dirty="0">
                  <a:solidFill>
                    <a:srgbClr val="BC141A"/>
                  </a:solidFill>
                </a:rPr>
                <a:t>s.f. facilities under </a:t>
              </a:r>
              <a:r>
                <a:rPr lang="en-US" sz="1000" dirty="0">
                  <a:solidFill>
                    <a:srgbClr val="BC141A"/>
                  </a:solidFill>
                </a:rPr>
                <a:t>management globally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632023" y="3535799"/>
              <a:ext cx="251197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Accurate lease data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Certified SOX compliant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Auditable accounts payable/receivable process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Reliable management reports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Lease audit services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$8.8B spend managed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705600" y="2101036"/>
              <a:ext cx="2133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7150" indent="-57150"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Variable resources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 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Schedule and budget controls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LEED certification and gap assessments</a:t>
              </a:r>
            </a:p>
            <a:p>
              <a:pPr marL="57150" indent="-57150" defTabSz="457200"/>
              <a:r>
                <a:rPr lang="en-US" sz="1000" dirty="0">
                  <a:solidFill>
                    <a:srgbClr val="000000"/>
                  </a:solidFill>
                </a:rPr>
                <a:t>• Move management</a:t>
              </a:r>
            </a:p>
            <a:p>
              <a:pPr marL="57150" indent="-57150"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12,000 projects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6192443" y="849749"/>
              <a:ext cx="25705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Renewal and relocation strategy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Financial analysis of occupancy alternatives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Long-term occupancy aligned with business goals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Consistent standard of delivery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Better deal economics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7,600 transactions </a:t>
              </a:r>
              <a:r>
                <a:rPr lang="en-US" sz="1000" dirty="0">
                  <a:solidFill>
                    <a:srgbClr val="C00000"/>
                  </a:solidFill>
                </a:rPr>
                <a:t>annually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143000" y="906899"/>
              <a:ext cx="249943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>
                <a:buFontTx/>
                <a:buChar char="•"/>
              </a:pPr>
              <a:r>
                <a:rPr lang="en-US" sz="1000" dirty="0">
                  <a:solidFill>
                    <a:srgbClr val="000000"/>
                  </a:solidFill>
                </a:rPr>
                <a:t> Business and economic incentives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Strategic occupancy planning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Location advisory / Labor analytics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Supply chain and logistics</a:t>
              </a:r>
            </a:p>
            <a:p>
              <a:pPr defTabSz="457200"/>
              <a:r>
                <a:rPr lang="en-US" sz="1000" dirty="0">
                  <a:solidFill>
                    <a:srgbClr val="000000"/>
                  </a:solidFill>
                </a:rPr>
                <a:t>• “Six Sigma” process solutions</a:t>
              </a:r>
            </a:p>
            <a:p>
              <a:pPr defTabSz="457200">
                <a:buFont typeface="Arial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  360 consultants</a:t>
              </a:r>
            </a:p>
            <a:p>
              <a:pPr defTabSz="457200"/>
              <a:endParaRPr lang="en-US" sz="1000" dirty="0">
                <a:solidFill>
                  <a:srgbClr val="000000"/>
                </a:solidFill>
              </a:endParaRPr>
            </a:p>
          </p:txBody>
        </p:sp>
        <p:pic>
          <p:nvPicPr>
            <p:cNvPr id="40" name="Picture 3" descr="C:\Documents and Settings\tracy.smith\My Documents\servicewheel\servicewheel individual pieces-1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12618" y="3455776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2" name="Picture 4" descr="C:\Documents and Settings\tracy.smith\My Documents\servicewheel\servicewheel individual pieces-16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033163" y="1379049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48" name="Picture 7" descr="C:\Documents and Settings\tracy.smith\My Documents\servicewheel\servicewheel individual pieces-03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39928" y="3458503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49" name="Picture 8" descr="C:\Documents and Settings\tracy.smith\My Documents\servicewheel\servicewheel individual pieces-04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07015" y="1368968"/>
              <a:ext cx="1431925" cy="2024063"/>
            </a:xfrm>
            <a:prstGeom prst="rect">
              <a:avLst/>
            </a:prstGeom>
            <a:noFill/>
          </p:spPr>
        </p:pic>
        <p:pic>
          <p:nvPicPr>
            <p:cNvPr id="50" name="Picture 9" descr="C:\Documents and Settings\tracy.smith\My Documents\servicewheel\servicewheel individual pieces-0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38431" y="1987752"/>
              <a:ext cx="2024062" cy="1431925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tracy.smith\My Documents\servicewheel\wheel pieces with no text\servicewheel individual pieces no text-08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810000" y="2659499"/>
              <a:ext cx="1438275" cy="1511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9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JLL Black">
  <a:themeElements>
    <a:clrScheme name="1_JLL Black 1">
      <a:dk1>
        <a:srgbClr val="000000"/>
      </a:dk1>
      <a:lt1>
        <a:srgbClr val="FFFFFF"/>
      </a:lt1>
      <a:dk2>
        <a:srgbClr val="BC141A"/>
      </a:dk2>
      <a:lt2>
        <a:srgbClr val="6D716A"/>
      </a:lt2>
      <a:accent1>
        <a:srgbClr val="6D7174"/>
      </a:accent1>
      <a:accent2>
        <a:srgbClr val="AEAFB0"/>
      </a:accent2>
      <a:accent3>
        <a:srgbClr val="FFFFFF"/>
      </a:accent3>
      <a:accent4>
        <a:srgbClr val="000000"/>
      </a:accent4>
      <a:accent5>
        <a:srgbClr val="BABBBC"/>
      </a:accent5>
      <a:accent6>
        <a:srgbClr val="9D9E9F"/>
      </a:accent6>
      <a:hlink>
        <a:srgbClr val="D1D5D5"/>
      </a:hlink>
      <a:folHlink>
        <a:srgbClr val="ECBEC0"/>
      </a:folHlink>
    </a:clrScheme>
    <a:fontScheme name="1_JLL Black">
      <a:majorFont>
        <a:latin typeface="Times New Roman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LL Black 1">
        <a:dk1>
          <a:srgbClr val="000000"/>
        </a:dk1>
        <a:lt1>
          <a:srgbClr val="FFFFFF"/>
        </a:lt1>
        <a:dk2>
          <a:srgbClr val="BC141A"/>
        </a:dk2>
        <a:lt2>
          <a:srgbClr val="6D716A"/>
        </a:lt2>
        <a:accent1>
          <a:srgbClr val="6D7174"/>
        </a:accent1>
        <a:accent2>
          <a:srgbClr val="AEAFB0"/>
        </a:accent2>
        <a:accent3>
          <a:srgbClr val="FFFFFF"/>
        </a:accent3>
        <a:accent4>
          <a:srgbClr val="000000"/>
        </a:accent4>
        <a:accent5>
          <a:srgbClr val="BABBBC"/>
        </a:accent5>
        <a:accent6>
          <a:srgbClr val="9D9E9F"/>
        </a:accent6>
        <a:hlink>
          <a:srgbClr val="D1D5D5"/>
        </a:hlink>
        <a:folHlink>
          <a:srgbClr val="ECBE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9_JLL Black</vt:lpstr>
      <vt:lpstr>Access to a scalable platform</vt:lpstr>
    </vt:vector>
  </TitlesOfParts>
  <Company>Jones Lang Lasalle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a scalable platform</dc:title>
  <dc:creator>Doyle, Kimberley (Australia)</dc:creator>
  <cp:lastModifiedBy>Doyle, Kimberley (Australia)</cp:lastModifiedBy>
  <cp:revision>1</cp:revision>
  <dcterms:created xsi:type="dcterms:W3CDTF">2013-05-21T02:51:50Z</dcterms:created>
  <dcterms:modified xsi:type="dcterms:W3CDTF">2013-05-21T02:52:38Z</dcterms:modified>
</cp:coreProperties>
</file>