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  <p:sldMasterId id="2147483684" r:id="rId3"/>
  </p:sldMasterIdLst>
  <p:notesMasterIdLst>
    <p:notesMasterId r:id="rId16"/>
  </p:notesMasterIdLst>
  <p:sldIdLst>
    <p:sldId id="256" r:id="rId4"/>
    <p:sldId id="385" r:id="rId5"/>
    <p:sldId id="387" r:id="rId6"/>
    <p:sldId id="384" r:id="rId7"/>
    <p:sldId id="388" r:id="rId8"/>
    <p:sldId id="389" r:id="rId9"/>
    <p:sldId id="392" r:id="rId10"/>
    <p:sldId id="391" r:id="rId11"/>
    <p:sldId id="390" r:id="rId12"/>
    <p:sldId id="393" r:id="rId13"/>
    <p:sldId id="394" r:id="rId14"/>
    <p:sldId id="395" r:id="rId15"/>
  </p:sldIdLst>
  <p:sldSz cx="9144000" cy="5143500" type="screen16x9"/>
  <p:notesSz cx="6858000" cy="9144000"/>
  <p:embeddedFontLst>
    <p:embeddedFont>
      <p:font typeface="Amiko" panose="020B0604020202020204" charset="0"/>
      <p:regular r:id="rId17"/>
      <p:bold r:id="rId18"/>
    </p:embeddedFont>
    <p:embeddedFont>
      <p:font typeface="Barlow ExtraBold" panose="00000900000000000000" pitchFamily="2" charset="0"/>
      <p:bold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2"/>
    <a:srgbClr val="ED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A70A6-49AE-4855-A014-09526D44CFEB}">
  <a:tblStyle styleId="{E41A70A6-49AE-4855-A014-09526D44C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0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ddcdd35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ddcdd35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14" name="Google Shape;14;p2"/>
            <p:cNvSpPr/>
            <p:nvPr/>
          </p:nvSpPr>
          <p:spPr>
            <a:xfrm>
              <a:off x="2544700" y="238000"/>
              <a:ext cx="2510025" cy="5225125"/>
            </a:xfrm>
            <a:custGeom>
              <a:avLst/>
              <a:gdLst/>
              <a:ahLst/>
              <a:cxnLst/>
              <a:rect l="l" t="t" r="r" b="b"/>
              <a:pathLst>
                <a:path w="100401" h="209005" extrusionOk="0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5325" y="1073925"/>
              <a:ext cx="204350" cy="203325"/>
            </a:xfrm>
            <a:custGeom>
              <a:avLst/>
              <a:gdLst/>
              <a:ahLst/>
              <a:cxnLst/>
              <a:rect l="l" t="t" r="r" b="b"/>
              <a:pathLst>
                <a:path w="8174" h="8133" extrusionOk="0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80300" y="1075800"/>
              <a:ext cx="203300" cy="201500"/>
            </a:xfrm>
            <a:custGeom>
              <a:avLst/>
              <a:gdLst/>
              <a:ahLst/>
              <a:cxnLst/>
              <a:rect l="l" t="t" r="r" b="b"/>
              <a:pathLst>
                <a:path w="8132" h="8060" extrusionOk="0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5825" y="2750150"/>
              <a:ext cx="202800" cy="201325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0300" y="2749950"/>
              <a:ext cx="202800" cy="201075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825" y="4423850"/>
              <a:ext cx="203825" cy="201550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80800" y="4423700"/>
              <a:ext cx="202800" cy="201525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3275" y="238000"/>
              <a:ext cx="204850" cy="203450"/>
            </a:xfrm>
            <a:custGeom>
              <a:avLst/>
              <a:gdLst/>
              <a:ahLst/>
              <a:cxnLst/>
              <a:rect l="l" t="t" r="r" b="b"/>
              <a:pathLst>
                <a:path w="8194" h="8138" extrusionOk="0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9250" y="238125"/>
              <a:ext cx="204875" cy="201775"/>
            </a:xfrm>
            <a:custGeom>
              <a:avLst/>
              <a:gdLst/>
              <a:ahLst/>
              <a:cxnLst/>
              <a:rect l="l" t="t" r="r" b="b"/>
              <a:pathLst>
                <a:path w="8195" h="8071" extrusionOk="0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5325" y="1912200"/>
              <a:ext cx="202800" cy="202025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8750" y="1912300"/>
              <a:ext cx="205875" cy="203850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48825" y="2750175"/>
              <a:ext cx="203325" cy="201300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6275" y="2747625"/>
              <a:ext cx="206400" cy="203850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750" y="3584975"/>
              <a:ext cx="205900" cy="20387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79775" y="3587025"/>
              <a:ext cx="204350" cy="201800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5325" y="5261225"/>
              <a:ext cx="203325" cy="201800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0275" y="5259700"/>
              <a:ext cx="206925" cy="203425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8300" y="238450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6775" y="23860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8300" y="1075475"/>
              <a:ext cx="203850" cy="201800"/>
            </a:xfrm>
            <a:custGeom>
              <a:avLst/>
              <a:gdLst/>
              <a:ahLst/>
              <a:cxnLst/>
              <a:rect l="l" t="t" r="r" b="b"/>
              <a:pathLst>
                <a:path w="8154" h="8072" extrusionOk="0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7300" y="1075475"/>
              <a:ext cx="204350" cy="201775"/>
            </a:xfrm>
            <a:custGeom>
              <a:avLst/>
              <a:gdLst/>
              <a:ahLst/>
              <a:cxnLst/>
              <a:rect l="l" t="t" r="r" b="b"/>
              <a:pathLst>
                <a:path w="8174" h="8071" extrusionOk="0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47275" y="1912825"/>
              <a:ext cx="205375" cy="201275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7300" y="1912650"/>
              <a:ext cx="207425" cy="201750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44700" y="3586725"/>
              <a:ext cx="207450" cy="201750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4225" y="3587375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300" y="4423850"/>
              <a:ext cx="203850" cy="201325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7300" y="442385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45225" y="5261050"/>
              <a:ext cx="207425" cy="201575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6775" y="5261225"/>
              <a:ext cx="205400" cy="201300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48D4-CD6F-4D96-AC49-73EC80E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6C2-7ADE-43D9-9B30-808C6F1D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708F-F1B1-4BDD-91F5-2FAD26F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58C0-6BF4-4A76-AB77-4BDE8DF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AE0B-197D-42FA-ADB1-EA6D05F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E1C-4743-4C4F-ADB4-56D1ED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B290-DBCE-41B8-A47A-E517F55B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0060-5793-4A88-A362-53480BF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BE82-0637-46DC-9530-3463D93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11F3-0E30-4270-AF70-19EB02A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6586-2EBB-40A2-9607-3A74003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058D-5931-414D-BFD9-CC4812B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8DD9-485B-44C8-AB38-D3E1762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4C2A-012D-41F2-A4A8-788FDE3B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B1201-D9FF-415A-84B3-E0B4356A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AC74A-3ECE-4EA3-B89D-BECE83F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AD02-D5D5-485F-9CD4-ACD9615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F8AF-260C-42A2-8F21-2D03053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FF7E7-2CB3-404D-BF0C-7469E2E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6FB-C00E-407C-A1AB-36699FC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D0FD-43BD-4031-88C6-F186C42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DF44-D303-4B0C-AB41-9467338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FE7C-C827-497E-AFB5-7F99145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2B55-2C86-4004-9C20-7748A62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C3F-56F3-480F-92F0-F120763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8D9-4312-4C45-8D8D-AE51B06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948-E5FE-4F3B-9ADF-F899A52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47EA-54E3-4C0B-9789-E57F85C8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EE17-BE9C-4773-9377-4CF22105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6D39-9DEE-4AB1-A672-2C31DA0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2BA4-CE9E-4782-8AE9-290AC2E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F020-688B-4438-A47D-7710B01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0D0-9449-44A7-BF4E-F411EAF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3DDC-6B44-4F45-B2F4-E20364AC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0BA-3215-4278-94C0-075FD22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D025-CB8B-4657-833D-E656D2A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534A-FF15-434A-BA4E-F14079A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4D1-909E-437A-BF85-A33BD24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AC0-64F5-4BD2-8EC9-D097CC9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2EB3-1A0D-42DC-BB03-952A02C1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4432-365A-474F-8A7D-77DED72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F80D-DB6F-46FC-93A0-02F60E9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36C-0853-4359-A49C-558A919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30E1-40BA-4C53-B7EE-49E1E575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4AC8-BDDA-4FB0-9307-5D272539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4E0-739C-43B9-9680-8AB2CAD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B6E-3F1A-4080-8B17-08CF997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039F-67F0-42A4-8DFD-FE0406C3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02" name="Google Shape;402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15" name="Google Shape;415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29" name="Google Shape;429;p28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43" name="Google Shape;443;p29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0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457" name="Google Shape;457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0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474" name="Google Shape;474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492" name="Google Shape;492;p31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0475043" y="3376088"/>
              <a:ext cx="52726" cy="51674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0278283" y="3375696"/>
              <a:ext cx="53118" cy="52219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081920" y="3376088"/>
              <a:ext cx="52194" cy="51802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884236" y="3376043"/>
              <a:ext cx="53246" cy="51744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7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C2A-D035-4B05-A965-DE0E4CA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22F2-F981-49B4-ADB6-051B319A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7DD5-706A-4E4A-AC35-34175B1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5A0-5541-4EF6-81C9-CF5AC2F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DC8-FAB4-4C26-90C5-D19F31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38C-ED75-451C-8720-0274C2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919-1BAF-432C-BC86-C5D02D1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F7D7-4D94-44B3-9959-9335732C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077-3243-4740-8D3E-19D5542A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A6A-4EBF-417D-9810-51BE77A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A8F23C-D8D5-3DF3-4FAE-100A940FF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059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8" imgH="499" progId="TCLayout.ActiveDocument.1">
                  <p:embed/>
                </p:oleObj>
              </mc:Choice>
              <mc:Fallback>
                <p:oleObj name="think-cell Slide" r:id="rId9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sz="3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2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9E76-F830-4633-9D2F-032AFBC5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056-AED7-4C02-A463-0AF27CC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CCD1-A4FC-43C9-9349-50C5CBC3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CC4-8D9E-451B-A36E-68D2E5BC6906}" type="datetimeFigureOut">
              <a:rPr lang="en-US" smtClean="0"/>
              <a:t>10-Jun-23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6DF-2B01-4261-9353-A64EB085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0F46-851F-412E-9634-8981ECF9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uno.mahesworo@binus.ac.id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33680-4853-D341-8E6B-B4DC1EBDF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857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Google Shape;523;p35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35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Bharuno Mahesworo</a:t>
            </a:r>
            <a:endParaRPr dirty="0"/>
          </a:p>
        </p:txBody>
      </p:sp>
      <p:sp>
        <p:nvSpPr>
          <p:cNvPr id="525" name="Google Shape;525;p35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Machine Learning</a:t>
            </a:r>
            <a:endParaRPr sz="3150" dirty="0"/>
          </a:p>
        </p:txBody>
      </p:sp>
      <p:cxnSp>
        <p:nvCxnSpPr>
          <p:cNvPr id="526" name="Google Shape;526;p35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3. From dataset 2,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3 different model (5 clusters).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AC8F-280A-9CAF-E7D5-00E2A58E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65" y="1002506"/>
            <a:ext cx="5618446" cy="37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3. From dataset 2,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3 different model (5 clusters).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163D0-BBFC-4FFF-6644-5E9194C2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002506"/>
            <a:ext cx="6981371" cy="38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1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3. From dataset 2,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3 different model (5 clusters).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7DBFD-8EAD-C8A6-3DA3-69A86B6C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0" y="1361906"/>
            <a:ext cx="547763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How to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this PPT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instruction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 shoot your code and its result of </a:t>
            </a:r>
            <a:r>
              <a:rPr lang="en-US" sz="1800" b="1" dirty="0">
                <a:solidFill>
                  <a:srgbClr val="C00000"/>
                </a:solidFill>
              </a:rPr>
              <a:t>each instruction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put it on the instruction slide.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 your slide deck and notebook file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Googling is permitted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Communication platform (email, discord, social media, etc.) is prohibited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Submit to: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bharuno.mahesworo@binus.ac.id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Before the end of the LAB.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File name format: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Print Hello World 5 times using loops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CC9F-A346-FEC7-61E7-52DAD2FB237E}"/>
              </a:ext>
            </a:extLst>
          </p:cNvPr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D912A-800A-5D8C-39B0-97B6A7C4B148}"/>
              </a:ext>
            </a:extLst>
          </p:cNvPr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0A42-8BFC-F9AE-1386-901545468143}"/>
              </a:ext>
            </a:extLst>
          </p:cNvPr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Your compiled 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FAFD4-AD02-61AF-DE82-6160F1BC0F51}"/>
              </a:ext>
            </a:extLst>
          </p:cNvPr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A4B-3A0D-7900-BC11-65F7F9264917}"/>
              </a:ext>
            </a:extLst>
          </p:cNvPr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321242-DBD4-8080-450D-6419BF0AB181}"/>
              </a:ext>
            </a:extLst>
          </p:cNvPr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165B-C664-664D-A552-3D60F52D0A35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loops or while loops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5509C-4F30-CA55-7685-28BD40319870}"/>
              </a:ext>
            </a:extLst>
          </p:cNvPr>
          <p:cNvCxnSpPr>
            <a:cxnSpLocks/>
          </p:cNvCxnSpPr>
          <p:nvPr/>
        </p:nvCxnSpPr>
        <p:spPr>
          <a:xfrm flipV="1">
            <a:off x="7843837" y="3991867"/>
            <a:ext cx="0" cy="491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3CEA7-BF42-1ABF-142A-C26F756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0" y="1185859"/>
            <a:ext cx="3581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39" y="342900"/>
            <a:ext cx="6678485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LAB 5 – Unsupervised Learning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objective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to cluster samples. “LAB_5_1.xlsx” and “LAB_5_2.xlsx” can be downloaded from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binusmaya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1. From dataset 1, find the most effective “K” using elbow method. Show the elbow chart!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B859B-9347-A724-4497-3B223112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0" y="821442"/>
            <a:ext cx="5029965" cy="39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2. From dataset 1,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the predicted cluster.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6E9AC4-5790-4112-1879-15B6A7FF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6056"/>
              </p:ext>
            </p:extLst>
          </p:nvPr>
        </p:nvGraphicFramePr>
        <p:xfrm>
          <a:off x="1524000" y="1282269"/>
          <a:ext cx="6096000" cy="3165978"/>
        </p:xfrm>
        <a:graphic>
          <a:graphicData uri="http://schemas.openxmlformats.org/drawingml/2006/table">
            <a:tbl>
              <a:tblPr firstRow="1" bandRow="1">
                <a:tableStyleId>{E41A70A6-49AE-4855-A014-09526D44CFEB}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254360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58771017"/>
                    </a:ext>
                  </a:extLst>
                </a:gridCol>
              </a:tblGrid>
              <a:tr h="15829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A vs Col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B vs Col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775369"/>
                  </a:ext>
                </a:extLst>
              </a:tr>
              <a:tr h="15829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C vs Col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D vs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11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2. From dataset 1,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the predicted cluster.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63876-673E-65F8-3E92-FC48C6CA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3" y="1066257"/>
            <a:ext cx="724001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2. From dataset 1,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the predicted cluster.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25D8B-1DB8-005C-FC11-043DD3F6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9" y="1002506"/>
            <a:ext cx="6284685" cy="39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3. From dataset 2, create the scatterplot using </a:t>
            </a:r>
            <a:r>
              <a:rPr lang="en-US" sz="2000" b="1" dirty="0">
                <a:solidFill>
                  <a:srgbClr val="C00000"/>
                </a:solidFill>
              </a:rPr>
              <a:t>subplots</a:t>
            </a:r>
            <a:r>
              <a:rPr lang="en-US" sz="2000" b="1" dirty="0"/>
              <a:t> with the following layout, and give color based on 3 different model (5 clusters).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6E9AC4-5790-4112-1879-15B6A7FF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78933"/>
              </p:ext>
            </p:extLst>
          </p:nvPr>
        </p:nvGraphicFramePr>
        <p:xfrm>
          <a:off x="983152" y="1282269"/>
          <a:ext cx="7356450" cy="2904720"/>
        </p:xfrm>
        <a:graphic>
          <a:graphicData uri="http://schemas.openxmlformats.org/drawingml/2006/table">
            <a:tbl>
              <a:tblPr firstRow="1" bandRow="1">
                <a:tableStyleId>{E41A70A6-49AE-4855-A014-09526D44CFEB}</a:tableStyleId>
              </a:tblPr>
              <a:tblGrid>
                <a:gridCol w="2452150">
                  <a:extLst>
                    <a:ext uri="{9D8B030D-6E8A-4147-A177-3AD203B41FA5}">
                      <a16:colId xmlns:a16="http://schemas.microsoft.com/office/drawing/2014/main" val="2625436040"/>
                    </a:ext>
                  </a:extLst>
                </a:gridCol>
                <a:gridCol w="2452150">
                  <a:extLst>
                    <a:ext uri="{9D8B030D-6E8A-4147-A177-3AD203B41FA5}">
                      <a16:colId xmlns:a16="http://schemas.microsoft.com/office/drawing/2014/main" val="4158771017"/>
                    </a:ext>
                  </a:extLst>
                </a:gridCol>
                <a:gridCol w="2452150">
                  <a:extLst>
                    <a:ext uri="{9D8B030D-6E8A-4147-A177-3AD203B41FA5}">
                      <a16:colId xmlns:a16="http://schemas.microsoft.com/office/drawing/2014/main" val="1843262595"/>
                    </a:ext>
                  </a:extLst>
                </a:gridCol>
              </a:tblGrid>
              <a:tr h="2904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Gaussian Mixture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DBSCAN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77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36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402</Words>
  <Application>Microsoft Office PowerPoint</Application>
  <PresentationFormat>On-screen Show (16:9)</PresentationFormat>
  <Paragraphs>47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Helvetica</vt:lpstr>
      <vt:lpstr>Calibri Light</vt:lpstr>
      <vt:lpstr>Barlow ExtraBold</vt:lpstr>
      <vt:lpstr>Open Sans</vt:lpstr>
      <vt:lpstr>Bebas Neue</vt:lpstr>
      <vt:lpstr>Arial</vt:lpstr>
      <vt:lpstr>Amiko</vt:lpstr>
      <vt:lpstr>Calibri</vt:lpstr>
      <vt:lpstr>Urban Construction Company Profile by Slidesgo</vt:lpstr>
      <vt:lpstr>Template PresentationGo</vt:lpstr>
      <vt:lpstr>1_Office Theme</vt:lpstr>
      <vt:lpstr>think-cell Slide</vt:lpstr>
      <vt:lpstr>MATH</vt:lpstr>
      <vt:lpstr>How to LAB?</vt:lpstr>
      <vt:lpstr>Print Hello World 5 times using loops </vt:lpstr>
      <vt:lpstr>LAB 5 – Unsupervised Learning - Clustering</vt:lpstr>
      <vt:lpstr>1. From dataset 1, find the most effective “K” using elbow method. Show the elbow chart!</vt:lpstr>
      <vt:lpstr>2. From dataset 1, create the scatterplot using subplots with the following layout, and give color based on the predicted cluster.</vt:lpstr>
      <vt:lpstr>2. From dataset 1, create the scatterplot using subplots with the following layout, and give color based on the predicted cluster.</vt:lpstr>
      <vt:lpstr>2. From dataset 1, create the scatterplot using subplots with the following layout, and give color based on the predicted cluster.</vt:lpstr>
      <vt:lpstr>3. From dataset 2, create the scatterplot using subplots with the following layout, and give color based on 3 different model (5 clusters).</vt:lpstr>
      <vt:lpstr>3. From dataset 2, create the scatterplot using subplots with the following layout, and give color based on 3 different model (5 clusters).</vt:lpstr>
      <vt:lpstr>3. From dataset 2, create the scatterplot using subplots with the following layout, and give color based on 3 different model (5 clusters).</vt:lpstr>
      <vt:lpstr>3. From dataset 2, create the scatterplot using subplots with the following layout, and give color based on 3 different model (5 clusters).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BHARUNO PC</dc:creator>
  <cp:lastModifiedBy>ALBERT GABRIEL TUWAN</cp:lastModifiedBy>
  <cp:revision>43</cp:revision>
  <dcterms:modified xsi:type="dcterms:W3CDTF">2023-06-10T04:00:32Z</dcterms:modified>
</cp:coreProperties>
</file>