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embeddings/Microsoft_Excel_Worksheet.xlsx" ContentType="application/vnd.openxmlformats-officedocument.spreadsheetml.sheet"/>
  <Override PartName="/ppt/charts/chart3.xml" ContentType="application/vnd.openxmlformats-officedocument.drawingml.chart+xml"/>
  <Override PartName="/ppt/embeddings/Microsoft_Excel_Worksheet2.xlsx" ContentType="application/vnd.openxmlformats-officedocument.spreadsheetml.sheet"/>
  <Override PartName="/ppt/charts/chart4.xml" ContentType="application/vnd.openxmlformats-officedocument.drawingml.chart+xml"/>
  <Override PartName="/ppt/embeddings/Microsoft_Excel_Worksheet3.xlsx" ContentType="application/vnd.openxmlformats-officedocument.spreadsheetml.sheet"/>
  <Override PartName="/ppt/charts/chart5.xml" ContentType="application/vnd.openxmlformats-officedocument.drawingml.chart+xml"/>
  <Override PartName="/ppt/embeddings/Microsoft_Excel_Worksheet4.xlsx" ContentType="application/vnd.openxmlformats-officedocument.spreadsheetml.sheet"/>
  <Override PartName="/ppt/charts/chart6.xml" ContentType="application/vnd.openxmlformats-officedocument.drawingml.chart+xml"/>
  <Override PartName="/ppt/embeddings/Microsoft_Excel_Worksheet5.xlsx" ContentType="application/vnd.openxmlformats-officedocument.spreadsheetml.sheet"/>
  <Override PartName="/ppt/charts/chart7.xml" ContentType="application/vnd.openxmlformats-officedocument.drawingml.chart+xml"/>
  <Override PartName="/ppt/embeddings/Microsoft_Excel_Worksheet6.xlsx" ContentType="application/vnd.openxmlformats-officedocument.spreadsheetml.sheet"/>
  <Override PartName="/ppt/charts/chart8.xml" ContentType="application/vnd.openxmlformats-officedocument.drawingml.chart+xml"/>
  <Override PartName="/ppt/embeddings/Microsoft_Excel_Worksheet7.xlsx" ContentType="application/vnd.openxmlformats-officedocument.spreadsheetml.sheet"/>
  <Override PartName="/ppt/charts/chart9.xml" ContentType="application/vnd.openxmlformats-officedocument.drawingml.chart+xml"/>
  <Override PartName="/ppt/embeddings/Microsoft_Excel_Worksheet8.xlsx" ContentType="application/vnd.openxmlformats-officedocument.spreadsheetml.sheet"/>
  <Override PartName="/ppt/charts/chart10.xml" ContentType="application/vnd.openxmlformats-officedocument.drawingml.chart+xml"/>
  <Override PartName="/ppt/embeddings/Microsoft_Excel_Worksheet9.xlsx" ContentType="application/vnd.openxmlformats-officedocument.spreadsheetml.sheet"/>
  <Override PartName="/ppt/charts/chart11.xml" ContentType="application/vnd.openxmlformats-officedocument.drawingml.chart+xml"/>
  <Override PartName="/ppt/embeddings/Microsoft_Excel_Worksheet10.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1" r:id="rId6"/>
    <p:sldId id="305" r:id="rId7"/>
    <p:sldId id="266" r:id="rId8"/>
    <p:sldId id="272" r:id="rId9"/>
    <p:sldId id="286" r:id="rId10"/>
    <p:sldId id="302" r:id="rId11"/>
    <p:sldId id="303" r:id="rId12"/>
    <p:sldId id="304" r:id="rId13"/>
    <p:sldId id="275" r:id="rId14"/>
    <p:sldId id="280" r:id="rId15"/>
    <p:sldId id="291" r:id="rId16"/>
    <p:sldId id="290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us Freddi" initials="AF" lastIdx="1" clrIdx="0">
    <p:extLst>
      <p:ext uri="{19B8F6BF-5375-455C-9EA6-DF929625EA0E}">
        <p15:presenceInfo xmlns:p15="http://schemas.microsoft.com/office/powerpoint/2012/main" userId="Albertus Fred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72.34</c:v>
                </c:pt>
                <c:pt idx="1">
                  <c:v>27.66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72.34</c:v>
                </c:pt>
                <c:pt idx="1">
                  <c:v>27.66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B16-4B64-AAC2-DB0307CE1AC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B16-4B64-AAC2-DB0307CE1AC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64.95</c:v>
                </c:pt>
                <c:pt idx="1">
                  <c:v>35.049999999999997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6-4B64-AAC2-DB0307CE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92B-47DE-8DA2-2A54F298832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92B-47DE-8DA2-2A54F29883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64.95</c:v>
                </c:pt>
                <c:pt idx="1">
                  <c:v>35.049999999999997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B-47DE-8DA2-2A54F2988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A15-46A6-9FA4-6E1736617DA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15-46A6-9FA4-6E1736617DA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71.62</c:v>
                </c:pt>
                <c:pt idx="1">
                  <c:v>28.38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5-46A6-9FA4-6E1736617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BD5-4D20-9CD3-64E16C12EF80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BD5-4D20-9CD3-64E16C12E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71.62</c:v>
                </c:pt>
                <c:pt idx="1">
                  <c:v>28.38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D5-4D20-9CD3-64E16C12E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72.97</c:v>
                </c:pt>
                <c:pt idx="1">
                  <c:v>27.03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72.97</c:v>
                </c:pt>
                <c:pt idx="1">
                  <c:v>27.03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7E-4D61-85BB-498A1D3628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7E-4D61-85BB-498A1D3628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66.849999999999994</c:v>
                </c:pt>
                <c:pt idx="1">
                  <c:v>33.15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E-4D61-85BB-498A1D362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8B4-4096-BCE6-596F890BCA4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8B4-4096-BCE6-596F890BCA4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66.849999999999994</c:v>
                </c:pt>
                <c:pt idx="1">
                  <c:v>33.85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B4-4096-BCE6-596F890BC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exmo.com/voice/voice-api/guides/record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practicalcryptography.com/miscellaneous/machine-learning/guide-mel-frequency-cepstral-coefficients-mfccs/" TargetMode="Externa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Voice Emotions Recognitions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Created by Freddi </a:t>
            </a:r>
            <a:r>
              <a:rPr lang="en-US" altLang="ko-KR" b="1" dirty="0" err="1"/>
              <a:t>Setiono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2674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© Freddi </a:t>
            </a:r>
            <a:endParaRPr lang="ko-KR" altLang="en-US" sz="16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Sound Analysis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4D00B9-2621-4E81-B131-2A64C76BA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Chroma ( Line Plot )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9DE6354-4E82-4366-9D07-D1C76F9D829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4" y="1533998"/>
            <a:ext cx="4104456" cy="1067713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D197B84-A0EA-4A92-942C-0A5F1DBCBCA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52" y="1549616"/>
            <a:ext cx="3834968" cy="1036478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9A6B81C4-2C77-4D78-B404-499C6254C2C6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88" y="3396934"/>
            <a:ext cx="3852695" cy="1056592"/>
          </a:xfr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68ADDD-4C3A-4AB7-B175-F4928D7B5C11}"/>
              </a:ext>
            </a:extLst>
          </p:cNvPr>
          <p:cNvSpPr txBox="1"/>
          <p:nvPr/>
        </p:nvSpPr>
        <p:spPr>
          <a:xfrm>
            <a:off x="429445" y="3147814"/>
            <a:ext cx="40705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Conclusion Chroma :</a:t>
            </a:r>
          </a:p>
          <a:p>
            <a:r>
              <a:rPr lang="en-US" sz="1100" dirty="0"/>
              <a:t>Angry </a:t>
            </a:r>
            <a:r>
              <a:rPr lang="en-US" sz="1100" dirty="0" err="1"/>
              <a:t>memiliki</a:t>
            </a:r>
            <a:r>
              <a:rPr lang="en-US" sz="1100" dirty="0"/>
              <a:t> pitch yang paling </a:t>
            </a:r>
            <a:r>
              <a:rPr lang="en-US" sz="1100" dirty="0" err="1"/>
              <a:t>tinggi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happy</a:t>
            </a:r>
          </a:p>
          <a:p>
            <a:endParaRPr lang="en-US" sz="1100" dirty="0"/>
          </a:p>
          <a:p>
            <a:r>
              <a:rPr lang="en-US" sz="1100" dirty="0"/>
              <a:t>-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rendah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Chroma </a:t>
            </a:r>
            <a:r>
              <a:rPr lang="en-US" sz="1100" dirty="0" err="1"/>
              <a:t>maka</a:t>
            </a:r>
            <a:r>
              <a:rPr lang="en-US" sz="1100" dirty="0"/>
              <a:t> pitch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748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Emotions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37926" y="1502663"/>
            <a:ext cx="413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Neutral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7926" y="2211710"/>
            <a:ext cx="413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Happpy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7926" y="2870815"/>
            <a:ext cx="413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Angry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9415" y="3574930"/>
            <a:ext cx="413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Saya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mengambil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3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emosi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diatas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pertimbangan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bahwa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percakapan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customer service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seputar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3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emosi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diatas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Yang mana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potensi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terbesar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23928" y="28114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2295" y="2869426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Classifier Machine Learning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Presentase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setiap</a:t>
            </a:r>
            <a:r>
              <a:rPr lang="en-US" altLang="ko-KR" dirty="0"/>
              <a:t> </a:t>
            </a:r>
            <a:r>
              <a:rPr lang="en-US" altLang="ko-KR" dirty="0" err="1"/>
              <a:t>algoritma</a:t>
            </a:r>
            <a:r>
              <a:rPr lang="en-US" altLang="ko-KR" dirty="0"/>
              <a:t> machine learning.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2102" y="3869380"/>
            <a:ext cx="12491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64.95%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688" y="3955509"/>
            <a:ext cx="14965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71.62%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462" y="1256851"/>
            <a:ext cx="15490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66.85%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4806" y="1254631"/>
            <a:ext cx="13209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72.97%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258" y="1665178"/>
            <a:ext cx="149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err="1">
                <a:solidFill>
                  <a:schemeClr val="bg1"/>
                </a:solidFill>
                <a:cs typeface="Arial" pitchFamily="34" charset="0"/>
              </a:rPr>
              <a:t>Sklearn</a:t>
            </a:r>
            <a:r>
              <a:rPr lang="en-US" altLang="ko-KR" sz="1600" b="1" u="sng" dirty="0">
                <a:solidFill>
                  <a:schemeClr val="bg1"/>
                </a:solidFill>
                <a:cs typeface="Arial" pitchFamily="34" charset="0"/>
              </a:rPr>
              <a:t> SVM</a:t>
            </a:r>
            <a:endParaRPr lang="ko-KR" altLang="en-US" sz="1600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1" name="Chart 7">
            <a:extLst>
              <a:ext uri="{FF2B5EF4-FFF2-40B4-BE49-F238E27FC236}">
                <a16:creationId xmlns:a16="http://schemas.microsoft.com/office/drawing/2014/main" id="{B4AE8B5A-8A45-4DBD-AB23-EE0F3E3AA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114456"/>
              </p:ext>
            </p:extLst>
          </p:nvPr>
        </p:nvGraphicFramePr>
        <p:xfrm>
          <a:off x="849735" y="349072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36047BC-B5F1-4016-BCF7-4CAFF2D37308}"/>
              </a:ext>
            </a:extLst>
          </p:cNvPr>
          <p:cNvGrpSpPr/>
          <p:nvPr/>
        </p:nvGrpSpPr>
        <p:grpSpPr>
          <a:xfrm>
            <a:off x="5842822" y="3557274"/>
            <a:ext cx="1320964" cy="1369102"/>
            <a:chOff x="5893987" y="2980908"/>
            <a:chExt cx="1518975" cy="1574329"/>
          </a:xfrm>
        </p:grpSpPr>
        <p:graphicFrame>
          <p:nvGraphicFramePr>
            <p:cNvPr id="32" name="Chart 5">
              <a:extLst>
                <a:ext uri="{FF2B5EF4-FFF2-40B4-BE49-F238E27FC236}">
                  <a16:creationId xmlns:a16="http://schemas.microsoft.com/office/drawing/2014/main" id="{FAA7B932-D590-4F98-8B92-421AE2DDFC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1199028"/>
                </p:ext>
              </p:extLst>
            </p:nvPr>
          </p:nvGraphicFramePr>
          <p:xfrm>
            <a:off x="5893987" y="2980908"/>
            <a:ext cx="1518975" cy="1574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3" name="Chart 10">
              <a:extLst>
                <a:ext uri="{FF2B5EF4-FFF2-40B4-BE49-F238E27FC236}">
                  <a16:creationId xmlns:a16="http://schemas.microsoft.com/office/drawing/2014/main" id="{582E8B0B-553C-4889-8D47-EAD9E49E64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0822149"/>
                </p:ext>
              </p:extLst>
            </p:nvPr>
          </p:nvGraphicFramePr>
          <p:xfrm>
            <a:off x="6086824" y="3170631"/>
            <a:ext cx="1137368" cy="1119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0670B-4448-44C3-876C-8D229D99D040}"/>
              </a:ext>
            </a:extLst>
          </p:cNvPr>
          <p:cNvGrpSpPr/>
          <p:nvPr/>
        </p:nvGrpSpPr>
        <p:grpSpPr>
          <a:xfrm>
            <a:off x="443923" y="3650920"/>
            <a:ext cx="1320964" cy="1369102"/>
            <a:chOff x="656898" y="2980908"/>
            <a:chExt cx="1518975" cy="1574329"/>
          </a:xfrm>
        </p:grpSpPr>
        <p:graphicFrame>
          <p:nvGraphicFramePr>
            <p:cNvPr id="34" name="Chart 5">
              <a:extLst>
                <a:ext uri="{FF2B5EF4-FFF2-40B4-BE49-F238E27FC236}">
                  <a16:creationId xmlns:a16="http://schemas.microsoft.com/office/drawing/2014/main" id="{004143DF-6997-4420-95B2-E2501CC446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3505226"/>
                </p:ext>
              </p:extLst>
            </p:nvPr>
          </p:nvGraphicFramePr>
          <p:xfrm>
            <a:off x="656898" y="2980908"/>
            <a:ext cx="1518975" cy="1574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5" name="Chart 10">
              <a:extLst>
                <a:ext uri="{FF2B5EF4-FFF2-40B4-BE49-F238E27FC236}">
                  <a16:creationId xmlns:a16="http://schemas.microsoft.com/office/drawing/2014/main" id="{EF21B58F-FBF1-40FE-948C-A2B855B9B8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77498715"/>
                </p:ext>
              </p:extLst>
            </p:nvPr>
          </p:nvGraphicFramePr>
          <p:xfrm>
            <a:off x="849735" y="3170631"/>
            <a:ext cx="1137369" cy="1119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aphicFrame>
        <p:nvGraphicFramePr>
          <p:cNvPr id="36" name="Chart 5">
            <a:extLst>
              <a:ext uri="{FF2B5EF4-FFF2-40B4-BE49-F238E27FC236}">
                <a16:creationId xmlns:a16="http://schemas.microsoft.com/office/drawing/2014/main" id="{0328F59C-F151-43E3-96BD-1AB3287F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647481"/>
              </p:ext>
            </p:extLst>
          </p:nvPr>
        </p:nvGraphicFramePr>
        <p:xfrm>
          <a:off x="5799674" y="1059582"/>
          <a:ext cx="1320964" cy="136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id="{45FD6428-34E9-42B2-91F7-45E2B044D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215398"/>
              </p:ext>
            </p:extLst>
          </p:nvPr>
        </p:nvGraphicFramePr>
        <p:xfrm>
          <a:off x="5967373" y="1224573"/>
          <a:ext cx="989103" cy="97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7F3D93A-EAAC-4E48-9E3E-6A7C9AD3066B}"/>
              </a:ext>
            </a:extLst>
          </p:cNvPr>
          <p:cNvGrpSpPr/>
          <p:nvPr/>
        </p:nvGrpSpPr>
        <p:grpSpPr>
          <a:xfrm>
            <a:off x="437469" y="1059582"/>
            <a:ext cx="1320964" cy="1369102"/>
            <a:chOff x="656898" y="940527"/>
            <a:chExt cx="1518975" cy="1574329"/>
          </a:xfrm>
        </p:grpSpPr>
        <p:graphicFrame>
          <p:nvGraphicFramePr>
            <p:cNvPr id="38" name="Chart 5">
              <a:extLst>
                <a:ext uri="{FF2B5EF4-FFF2-40B4-BE49-F238E27FC236}">
                  <a16:creationId xmlns:a16="http://schemas.microsoft.com/office/drawing/2014/main" id="{0887585D-C859-4DB6-89D5-F63ED9A0FF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6219852"/>
                </p:ext>
              </p:extLst>
            </p:nvPr>
          </p:nvGraphicFramePr>
          <p:xfrm>
            <a:off x="656898" y="940527"/>
            <a:ext cx="1518975" cy="1574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39" name="Chart 10">
              <a:extLst>
                <a:ext uri="{FF2B5EF4-FFF2-40B4-BE49-F238E27FC236}">
                  <a16:creationId xmlns:a16="http://schemas.microsoft.com/office/drawing/2014/main" id="{7ED1DF4A-EAA5-4482-885E-E74A4AC235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5820915"/>
                </p:ext>
              </p:extLst>
            </p:nvPr>
          </p:nvGraphicFramePr>
          <p:xfrm>
            <a:off x="849735" y="1130250"/>
            <a:ext cx="1137368" cy="1119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EBFECA4-40F6-48F7-9057-DF7D2158530E}"/>
              </a:ext>
            </a:extLst>
          </p:cNvPr>
          <p:cNvSpPr txBox="1"/>
          <p:nvPr/>
        </p:nvSpPr>
        <p:spPr>
          <a:xfrm>
            <a:off x="1907613" y="4353020"/>
            <a:ext cx="1413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err="1">
                <a:solidFill>
                  <a:schemeClr val="bg1"/>
                </a:solidFill>
                <a:cs typeface="Arial" pitchFamily="34" charset="0"/>
              </a:rPr>
              <a:t>Sklearn</a:t>
            </a:r>
            <a:r>
              <a:rPr lang="en-US" altLang="ko-KR" sz="1600" b="1" u="sng" dirty="0">
                <a:solidFill>
                  <a:schemeClr val="bg1"/>
                </a:solidFill>
                <a:cs typeface="Arial" pitchFamily="34" charset="0"/>
              </a:rPr>
              <a:t> KNN</a:t>
            </a:r>
            <a:endParaRPr lang="ko-KR" altLang="en-US" sz="1600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0069E7-41C6-4FE0-8919-CD90D6A2F311}"/>
              </a:ext>
            </a:extLst>
          </p:cNvPr>
          <p:cNvSpPr txBox="1"/>
          <p:nvPr/>
        </p:nvSpPr>
        <p:spPr>
          <a:xfrm>
            <a:off x="7284800" y="1665178"/>
            <a:ext cx="1747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err="1">
                <a:solidFill>
                  <a:schemeClr val="bg1"/>
                </a:solidFill>
                <a:cs typeface="Arial" pitchFamily="34" charset="0"/>
              </a:rPr>
              <a:t>Sklearn</a:t>
            </a:r>
            <a:r>
              <a:rPr lang="en-US" altLang="ko-KR" sz="1600" b="1" u="sng" dirty="0">
                <a:solidFill>
                  <a:schemeClr val="bg1"/>
                </a:solidFill>
                <a:cs typeface="Arial" pitchFamily="34" charset="0"/>
              </a:rPr>
              <a:t> Random Forest</a:t>
            </a:r>
            <a:endParaRPr lang="ko-KR" altLang="en-US" sz="1600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D5C353-F01E-489B-8E36-064C1F6CD1DF}"/>
              </a:ext>
            </a:extLst>
          </p:cNvPr>
          <p:cNvSpPr txBox="1"/>
          <p:nvPr/>
        </p:nvSpPr>
        <p:spPr>
          <a:xfrm>
            <a:off x="7284799" y="4252862"/>
            <a:ext cx="182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err="1">
                <a:solidFill>
                  <a:schemeClr val="bg1"/>
                </a:solidFill>
                <a:cs typeface="Arial" pitchFamily="34" charset="0"/>
              </a:rPr>
              <a:t>Sklearn</a:t>
            </a:r>
            <a:r>
              <a:rPr lang="en-US" altLang="ko-KR" sz="1600" b="1" u="sng" dirty="0">
                <a:solidFill>
                  <a:schemeClr val="bg1"/>
                </a:solidFill>
                <a:cs typeface="Arial" pitchFamily="34" charset="0"/>
              </a:rPr>
              <a:t> Logistic Regression</a:t>
            </a:r>
            <a:endParaRPr lang="ko-KR" altLang="en-US" sz="1600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C7D4DF-93A2-45D2-835A-32E93E201D12}"/>
              </a:ext>
            </a:extLst>
          </p:cNvPr>
          <p:cNvSpPr txBox="1"/>
          <p:nvPr/>
        </p:nvSpPr>
        <p:spPr>
          <a:xfrm>
            <a:off x="4143591" y="2451945"/>
            <a:ext cx="13209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72.34%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8139D7-A2D3-432B-8F74-A92933DAA070}"/>
              </a:ext>
            </a:extLst>
          </p:cNvPr>
          <p:cNvSpPr txBox="1"/>
          <p:nvPr/>
        </p:nvSpPr>
        <p:spPr>
          <a:xfrm>
            <a:off x="4233585" y="2862492"/>
            <a:ext cx="174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solidFill>
                  <a:schemeClr val="bg1"/>
                </a:solidFill>
                <a:cs typeface="Arial" pitchFamily="34" charset="0"/>
              </a:rPr>
              <a:t>MLP Classifier</a:t>
            </a:r>
            <a:endParaRPr lang="ko-KR" altLang="en-US" sz="1600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9" name="Chart 5">
            <a:extLst>
              <a:ext uri="{FF2B5EF4-FFF2-40B4-BE49-F238E27FC236}">
                <a16:creationId xmlns:a16="http://schemas.microsoft.com/office/drawing/2014/main" id="{32A5CE7A-512E-4271-BF20-2E7388FBB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301539"/>
              </p:ext>
            </p:extLst>
          </p:nvPr>
        </p:nvGraphicFramePr>
        <p:xfrm>
          <a:off x="2915816" y="2282768"/>
          <a:ext cx="1320964" cy="136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0" name="Chart 10">
            <a:extLst>
              <a:ext uri="{FF2B5EF4-FFF2-40B4-BE49-F238E27FC236}">
                <a16:creationId xmlns:a16="http://schemas.microsoft.com/office/drawing/2014/main" id="{07AFED63-58A0-4B4E-8100-F2FC0F40E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682515"/>
              </p:ext>
            </p:extLst>
          </p:nvPr>
        </p:nvGraphicFramePr>
        <p:xfrm>
          <a:off x="3083515" y="2447759"/>
          <a:ext cx="989103" cy="97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305467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33B632B-5E8A-458C-A052-A394D3A13E2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4" y="2812503"/>
            <a:ext cx="1741993" cy="1273225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1B07E60-303B-4C1F-8365-5424B91D163D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46" y="2812503"/>
            <a:ext cx="1874747" cy="1273225"/>
          </a:xfrm>
        </p:spPr>
      </p:pic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Amazing 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Website View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145" y="2331333"/>
            <a:ext cx="1787623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Saya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menciptakan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web app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tujuan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bahwa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user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mengupload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file audio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dan file audio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diolah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pada backend dan agar data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terus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berkembang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lupa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masukan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database SQL.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45" y="1759917"/>
            <a:ext cx="2736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Flask Server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9FC2451-EEB6-4F7C-925F-75FACC9F283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2687"/>
            <a:ext cx="2351547" cy="1544299"/>
          </a:xfrm>
        </p:spPr>
      </p:pic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Telegram Access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18719" y="3420197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0440" y="2779949"/>
            <a:ext cx="713021" cy="7130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82162" y="2139702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5168636" y="23260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ounded Rectangle 25"/>
          <p:cNvSpPr/>
          <p:nvPr/>
        </p:nvSpPr>
        <p:spPr>
          <a:xfrm>
            <a:off x="3431938" y="30082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63632" y="2998333"/>
            <a:ext cx="175007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mendapatkan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global dan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cepat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Global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829" y="4155926"/>
            <a:ext cx="1918800" cy="975013"/>
            <a:chOff x="803640" y="3268939"/>
            <a:chExt cx="2059657" cy="975013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412955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Telegam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opsi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terbaik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masalah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chatbot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karena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operasinya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cepat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268939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Fast 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2321" y="3612347"/>
            <a:ext cx="1789258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Mudah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mengaksesnya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karena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hanya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telepon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444342"/>
                  </a:solidFill>
                  <a:cs typeface="Arial" pitchFamily="34" charset="0"/>
                </a:rPr>
                <a:t>gengam</a:t>
              </a:r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444342"/>
                  </a:solidFill>
                  <a:cs typeface="Arial" pitchFamily="34" charset="0"/>
                </a:rPr>
                <a:t>Mobilitas</a:t>
              </a:r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rgbClr val="444342"/>
                  </a:solidFill>
                  <a:cs typeface="Arial" pitchFamily="34" charset="0"/>
                </a:rPr>
                <a:t>tinggi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8234" y="125175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Telegram chatbot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234" y="1587020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Saya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menciptakan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chat bot pada telegram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tujuan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bahwa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user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mengupload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file audio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dimanapun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melalui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handphone, dan file audio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diolah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pada backend dan agar data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terus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berkembang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lupa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saya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masukan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database SQL.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93FC139-D7E5-42D7-8CA1-BCBDDDE70C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5" b="14325"/>
          <a:stretch>
            <a:fillRect/>
          </a:stretch>
        </p:blipFill>
        <p:spPr/>
      </p:pic>
      <p:sp>
        <p:nvSpPr>
          <p:cNvPr id="26" name="Left Arrow 1">
            <a:extLst>
              <a:ext uri="{FF2B5EF4-FFF2-40B4-BE49-F238E27FC236}">
                <a16:creationId xmlns:a16="http://schemas.microsoft.com/office/drawing/2014/main" id="{AAF01A6F-8D97-4C3B-A360-409B83D3545F}"/>
              </a:ext>
            </a:extLst>
          </p:cNvPr>
          <p:cNvSpPr>
            <a:spLocks noChangeAspect="1"/>
          </p:cNvSpPr>
          <p:nvPr/>
        </p:nvSpPr>
        <p:spPr>
          <a:xfrm>
            <a:off x="1681450" y="3596707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3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Freddi </a:t>
            </a:r>
            <a:r>
              <a:rPr lang="en-US" altLang="ko-KR" dirty="0" err="1"/>
              <a:t>Setiono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/>
                </a:solidFill>
                <a:cs typeface="Arial" pitchFamily="34" charset="0"/>
              </a:rPr>
              <a:t>Latarbelakang</a:t>
            </a:r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 Project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1080120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779912" y="139000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502663"/>
            <a:ext cx="3716924" cy="635878"/>
            <a:chOff x="4667944" y="1483613"/>
            <a:chExt cx="3716924" cy="635878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88604"/>
              <a:ext cx="3307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Perusahaan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recording data customer service yang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olah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hanya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arsip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483613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Recording File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44520" y="1727511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E5FBF87-4F7A-4E15-A6B9-38773FED46BA}"/>
              </a:ext>
            </a:extLst>
          </p:cNvPr>
          <p:cNvGrpSpPr/>
          <p:nvPr/>
        </p:nvGrpSpPr>
        <p:grpSpPr>
          <a:xfrm>
            <a:off x="3122111" y="2466311"/>
            <a:ext cx="5328592" cy="1080120"/>
            <a:chOff x="3414539" y="1203598"/>
            <a:chExt cx="5328592" cy="75593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682AFDE-F94D-4348-AE54-F877647E2201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3AB0669-25FA-4E82-ABD0-5C1CF5C4ABF8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4F16A38D-F68F-4CA5-A79E-A9505C13615A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3DDA36E5-2657-4DB3-97BA-78E13635D45B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52CE4D-DE28-4232-BA5B-A0D0EA1193A8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A5CCF7F-2D7B-4B93-8A80-4D6DC89E492E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A57941E-5D85-4FD9-BCFC-02240F3D87E8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6E956E0-8C33-44E1-A13D-6F4345565297}"/>
              </a:ext>
            </a:extLst>
          </p:cNvPr>
          <p:cNvSpPr txBox="1"/>
          <p:nvPr/>
        </p:nvSpPr>
        <p:spPr>
          <a:xfrm>
            <a:off x="3421649" y="265271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DCCE628-0FCF-477F-8264-99D3DE9CC221}"/>
              </a:ext>
            </a:extLst>
          </p:cNvPr>
          <p:cNvGrpSpPr/>
          <p:nvPr/>
        </p:nvGrpSpPr>
        <p:grpSpPr>
          <a:xfrm>
            <a:off x="4375516" y="2765376"/>
            <a:ext cx="3716924" cy="635878"/>
            <a:chOff x="4667944" y="1483613"/>
            <a:chExt cx="3716924" cy="63587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764A31-3140-4266-B25C-8AA4E73EEC28}"/>
                </a:ext>
              </a:extLst>
            </p:cNvPr>
            <p:cNvSpPr txBox="1"/>
            <p:nvPr/>
          </p:nvSpPr>
          <p:spPr>
            <a:xfrm>
              <a:off x="4667944" y="1688604"/>
              <a:ext cx="3307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service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dikatakan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ujung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tombak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menghandle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keluhan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0D8A02-749D-45B5-AB04-5AF1E533C4A3}"/>
                </a:ext>
              </a:extLst>
            </p:cNvPr>
            <p:cNvSpPr txBox="1"/>
            <p:nvPr/>
          </p:nvSpPr>
          <p:spPr>
            <a:xfrm>
              <a:off x="4667944" y="1483613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 Scoring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Block Arc 14">
            <a:extLst>
              <a:ext uri="{FF2B5EF4-FFF2-40B4-BE49-F238E27FC236}">
                <a16:creationId xmlns:a16="http://schemas.microsoft.com/office/drawing/2014/main" id="{0358CC5C-0095-4FB7-BA06-821C76D31D96}"/>
              </a:ext>
            </a:extLst>
          </p:cNvPr>
          <p:cNvSpPr/>
          <p:nvPr/>
        </p:nvSpPr>
        <p:spPr>
          <a:xfrm rot="16200000">
            <a:off x="7910029" y="2964682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DA4AFD-4DE5-477D-AAA5-E21AA1C68105}"/>
              </a:ext>
            </a:extLst>
          </p:cNvPr>
          <p:cNvGrpSpPr/>
          <p:nvPr/>
        </p:nvGrpSpPr>
        <p:grpSpPr>
          <a:xfrm>
            <a:off x="2712222" y="3803350"/>
            <a:ext cx="5328592" cy="1080120"/>
            <a:chOff x="3414539" y="1203598"/>
            <a:chExt cx="5328592" cy="75593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F76EF1F-67EE-4F29-B6E9-CE1AD5CA22BA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62589CA-3CFE-4CBE-A3FA-FF116193BFB7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E242C357-4956-4F7E-889D-429D359E479B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AA6A4387-CE51-4BD4-8B68-ED8BC4FBE02A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BEE6367-2E2D-4CC0-883A-DC3B9DE6C5DD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1189B0-5677-4CC8-B7DB-E38D6DF551A7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DEA2D96-050B-4150-8996-1A9C20BEA9F4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2D1D782-8BEF-425A-B4D1-049DC2160C2C}"/>
              </a:ext>
            </a:extLst>
          </p:cNvPr>
          <p:cNvSpPr txBox="1"/>
          <p:nvPr/>
        </p:nvSpPr>
        <p:spPr>
          <a:xfrm>
            <a:off x="3011760" y="398975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3A6206-C040-486A-BA95-7D9D7792B11C}"/>
              </a:ext>
            </a:extLst>
          </p:cNvPr>
          <p:cNvGrpSpPr/>
          <p:nvPr/>
        </p:nvGrpSpPr>
        <p:grpSpPr>
          <a:xfrm>
            <a:off x="3965627" y="4102415"/>
            <a:ext cx="3716924" cy="805155"/>
            <a:chOff x="4667944" y="1483613"/>
            <a:chExt cx="3716924" cy="80515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D57508-5A9D-46BE-8838-45383F41D499}"/>
                </a:ext>
              </a:extLst>
            </p:cNvPr>
            <p:cNvSpPr txBox="1"/>
            <p:nvPr/>
          </p:nvSpPr>
          <p:spPr>
            <a:xfrm>
              <a:off x="4667944" y="1688604"/>
              <a:ext cx="330703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adanya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emotions recognition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client,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meninjau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sektor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mana yang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perlu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perhatikan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EA42B1-C2B0-4009-BBBF-6E17B7852EEA}"/>
                </a:ext>
              </a:extLst>
            </p:cNvPr>
            <p:cNvSpPr txBox="1"/>
            <p:nvPr/>
          </p:nvSpPr>
          <p:spPr>
            <a:xfrm>
              <a:off x="4667944" y="1483613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Crucial Sector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9" name="Block Arc 14">
            <a:extLst>
              <a:ext uri="{FF2B5EF4-FFF2-40B4-BE49-F238E27FC236}">
                <a16:creationId xmlns:a16="http://schemas.microsoft.com/office/drawing/2014/main" id="{B6694A97-D7FF-4634-B3FE-0491EA7E9D36}"/>
              </a:ext>
            </a:extLst>
          </p:cNvPr>
          <p:cNvSpPr/>
          <p:nvPr/>
        </p:nvSpPr>
        <p:spPr>
          <a:xfrm rot="16200000">
            <a:off x="7500140" y="4301721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/>
                </a:solidFill>
                <a:cs typeface="Arial" pitchFamily="34" charset="0"/>
              </a:rPr>
              <a:t>Tujuan</a:t>
            </a:r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 Project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686854" cy="755937"/>
            <a:chOff x="3414539" y="1203598"/>
            <a:chExt cx="5298761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398661" cy="576064"/>
              <a:chOff x="4572000" y="1743934"/>
              <a:chExt cx="439866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58193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19301"/>
            <a:chOff x="4667944" y="1383471"/>
            <a:chExt cx="3716924" cy="519301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Mengetahui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emosi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seseorang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suara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Mengetahui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emosi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238212" y="2314068"/>
            <a:ext cx="3859186" cy="519301"/>
            <a:chOff x="4525682" y="1383471"/>
            <a:chExt cx="3859186" cy="519301"/>
          </a:xfrm>
        </p:grpSpPr>
        <p:sp>
          <p:nvSpPr>
            <p:cNvPr id="50" name="TextBox 49"/>
            <p:cNvSpPr txBox="1"/>
            <p:nvPr/>
          </p:nvSpPr>
          <p:spPr>
            <a:xfrm>
              <a:off x="4525682" y="1641162"/>
              <a:ext cx="3802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Mendapat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customer support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riil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Scoring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22551" y="3225615"/>
            <a:ext cx="3926160" cy="517881"/>
            <a:chOff x="4563326" y="1383471"/>
            <a:chExt cx="3926160" cy="517881"/>
          </a:xfrm>
        </p:grpSpPr>
        <p:sp>
          <p:nvSpPr>
            <p:cNvPr id="53" name="TextBox 52"/>
            <p:cNvSpPr txBox="1"/>
            <p:nvPr/>
          </p:nvSpPr>
          <p:spPr>
            <a:xfrm>
              <a:off x="4563326" y="1639742"/>
              <a:ext cx="3926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kontribusi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kesetiap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sektor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perusahaan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Kontribusi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19871" y="4137162"/>
            <a:ext cx="4134481" cy="496398"/>
            <a:chOff x="4413951" y="1383471"/>
            <a:chExt cx="4134481" cy="496398"/>
          </a:xfrm>
        </p:grpSpPr>
        <p:sp>
          <p:nvSpPr>
            <p:cNvPr id="56" name="TextBox 55"/>
            <p:cNvSpPr txBox="1"/>
            <p:nvPr/>
          </p:nvSpPr>
          <p:spPr>
            <a:xfrm>
              <a:off x="4413951" y="1618259"/>
              <a:ext cx="41344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Sektor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perusahaan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banyak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negative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berkembang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Berkembang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596336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ounded Rectangle 27"/>
          <p:cNvSpPr/>
          <p:nvPr/>
        </p:nvSpPr>
        <p:spPr>
          <a:xfrm>
            <a:off x="7583735" y="3382582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/>
          <p:cNvSpPr/>
          <p:nvPr/>
        </p:nvSpPr>
        <p:spPr>
          <a:xfrm>
            <a:off x="7901149" y="248380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Dataset Project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686854" cy="755937"/>
            <a:chOff x="3414539" y="1203598"/>
            <a:chExt cx="5298761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398661" cy="576064"/>
              <a:chOff x="4572000" y="1743934"/>
              <a:chExt cx="439866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58193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347614"/>
            <a:ext cx="3716924" cy="648072"/>
            <a:chOff x="4667944" y="1328564"/>
            <a:chExt cx="3716924" cy="648072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561138"/>
              <a:ext cx="35173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https://www.kaggle.com/uwrfkaggler/ravdess-emotional-speech-audio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28564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Ravdess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39952" y="2314068"/>
            <a:ext cx="3957446" cy="503912"/>
            <a:chOff x="4427422" y="1383471"/>
            <a:chExt cx="3957446" cy="503912"/>
          </a:xfrm>
        </p:grpSpPr>
        <p:sp>
          <p:nvSpPr>
            <p:cNvPr id="50" name="TextBox 49"/>
            <p:cNvSpPr txBox="1"/>
            <p:nvPr/>
          </p:nvSpPr>
          <p:spPr>
            <a:xfrm>
              <a:off x="4427422" y="1641162"/>
              <a:ext cx="3854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https://www.kaggle.com/ejlok1/toronto-emotional-speech-set-tess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22551" y="3225615"/>
            <a:ext cx="3926160" cy="502492"/>
            <a:chOff x="4563326" y="1383471"/>
            <a:chExt cx="3926160" cy="502492"/>
          </a:xfrm>
        </p:grpSpPr>
        <p:sp>
          <p:nvSpPr>
            <p:cNvPr id="53" name="TextBox 52"/>
            <p:cNvSpPr txBox="1"/>
            <p:nvPr/>
          </p:nvSpPr>
          <p:spPr>
            <a:xfrm>
              <a:off x="4563326" y="1639742"/>
              <a:ext cx="3926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https://www.kaggle.com/ejlok1/cremad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CREMA-D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33863" y="4083918"/>
            <a:ext cx="4134481" cy="616134"/>
            <a:chOff x="4527943" y="1330227"/>
            <a:chExt cx="4134481" cy="616134"/>
          </a:xfrm>
        </p:grpSpPr>
        <p:sp>
          <p:nvSpPr>
            <p:cNvPr id="56" name="TextBox 55"/>
            <p:cNvSpPr txBox="1"/>
            <p:nvPr/>
          </p:nvSpPr>
          <p:spPr>
            <a:xfrm>
              <a:off x="4527943" y="1546251"/>
              <a:ext cx="4134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https://www.kaggle.com/ejlok1/surrey-audiovisual-expressed-emotion-savee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57468" y="1330227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SAVEE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596336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ounded Rectangle 27"/>
          <p:cNvSpPr/>
          <p:nvPr/>
        </p:nvSpPr>
        <p:spPr>
          <a:xfrm>
            <a:off x="7583735" y="3382582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/>
          <p:cNvSpPr/>
          <p:nvPr/>
        </p:nvSpPr>
        <p:spPr>
          <a:xfrm>
            <a:off x="7901149" y="248380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1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To my voice recognitions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3882786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Project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bertujuan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agar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perusahaan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customer service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mengolah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complain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nasabah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memperbaiki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sektor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sering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complain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pada customer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berulang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terselesaikan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Serta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menunjang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penilaian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terhadap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karyawan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customer service </a:t>
            </a:r>
            <a:r>
              <a:rPr lang="en-US" altLang="ko-KR" sz="1200" err="1">
                <a:solidFill>
                  <a:schemeClr val="bg1"/>
                </a:solidFill>
                <a:cs typeface="Arial" pitchFamily="34" charset="0"/>
              </a:rPr>
              <a:t>perusahaan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 tersebut.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3906768" y="699542"/>
            <a:ext cx="109728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122792" y="1743087"/>
            <a:ext cx="109728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1AECFD-473F-4C6A-B5C4-D0F539F6F0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771550"/>
            <a:ext cx="1176131" cy="1800201"/>
          </a:xfrm>
        </p:spPr>
      </p:pic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Analysis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Perjalanan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2nd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504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3rd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557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4th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4610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5th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13098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6th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98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1st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7307" y="1412097"/>
            <a:ext cx="13033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Client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menelpon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customer 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Client Calls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6023" y="3769028"/>
            <a:ext cx="1303391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Pembicaraan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antara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Client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terjadi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Conversation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9414" y="1412097"/>
            <a:ext cx="1303391" cy="1017246"/>
            <a:chOff x="803640" y="3362835"/>
            <a:chExt cx="2059657" cy="101724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Split record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Nexmo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500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500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https://developer.nexmo.com/voice/voice-api/guides/recording</a:t>
              </a:r>
              <a:r>
                <a:rPr lang="en-US" sz="500" dirty="0">
                  <a:solidFill>
                    <a:schemeClr val="bg1"/>
                  </a:solidFill>
                </a:rPr>
                <a:t>)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Split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5468" y="3762716"/>
            <a:ext cx="1303391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Merubah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audio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numerik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Transform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61519" y="1412097"/>
            <a:ext cx="1303391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emosi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suara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client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CS.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Recognitions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29632" y="3762716"/>
            <a:ext cx="1490840" cy="1232690"/>
            <a:chOff x="803640" y="3362835"/>
            <a:chExt cx="2355869" cy="1232690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3558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Save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numerik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database agar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improve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kedepan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35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Save to database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Sound Analysis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4D00B9-2621-4E81-B131-2A64C76BA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Chroma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9DE6354-4E82-4366-9D07-D1C76F9D829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0" r="13340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D197B84-A0EA-4A92-942C-0A5F1DBCBCA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0" r="15370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9A6B81C4-2C77-4D78-B404-499C6254C2C6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8" r="11968"/>
          <a:stretch>
            <a:fillRect/>
          </a:stretch>
        </p:blipFill>
        <p:spPr/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68ADDD-4C3A-4AB7-B175-F4928D7B5C11}"/>
              </a:ext>
            </a:extLst>
          </p:cNvPr>
          <p:cNvSpPr txBox="1"/>
          <p:nvPr/>
        </p:nvSpPr>
        <p:spPr>
          <a:xfrm>
            <a:off x="429445" y="3147814"/>
            <a:ext cx="40705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Chromagram</a:t>
            </a:r>
            <a:r>
              <a:rPr lang="en-US" sz="1100" dirty="0"/>
              <a:t> </a:t>
            </a:r>
            <a:r>
              <a:rPr lang="en-US" sz="1100" dirty="0" err="1"/>
              <a:t>berkaitan</a:t>
            </a:r>
            <a:r>
              <a:rPr lang="en-US" sz="1100" dirty="0"/>
              <a:t> </a:t>
            </a:r>
            <a:r>
              <a:rPr lang="en-US" sz="1100" dirty="0" err="1"/>
              <a:t>erat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dua</a:t>
            </a:r>
            <a:r>
              <a:rPr lang="en-US" sz="1100" dirty="0"/>
              <a:t> </a:t>
            </a:r>
            <a:r>
              <a:rPr lang="en-US" sz="1100" dirty="0" err="1"/>
              <a:t>belas</a:t>
            </a:r>
            <a:r>
              <a:rPr lang="en-US" sz="1100" dirty="0"/>
              <a:t> </a:t>
            </a:r>
            <a:r>
              <a:rPr lang="en-US" sz="1100" dirty="0" err="1"/>
              <a:t>kelas</a:t>
            </a:r>
            <a:r>
              <a:rPr lang="en-US" sz="1100" dirty="0"/>
              <a:t> nada yang </a:t>
            </a:r>
            <a:r>
              <a:rPr lang="en-US" sz="1100" dirty="0" err="1"/>
              <a:t>berbeda</a:t>
            </a:r>
            <a:r>
              <a:rPr lang="en-US" sz="1100" dirty="0"/>
              <a:t>. </a:t>
            </a:r>
            <a:r>
              <a:rPr lang="en-US" sz="1100" dirty="0" err="1"/>
              <a:t>Fitur</a:t>
            </a:r>
            <a:r>
              <a:rPr lang="en-US" sz="1100" dirty="0"/>
              <a:t> </a:t>
            </a:r>
            <a:r>
              <a:rPr lang="en-US" sz="1100" dirty="0" err="1"/>
              <a:t>berbasis</a:t>
            </a:r>
            <a:r>
              <a:rPr lang="en-US" sz="1100" dirty="0"/>
              <a:t> Chroma, yang juga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"</a:t>
            </a:r>
            <a:r>
              <a:rPr lang="en-US" sz="1100" dirty="0" err="1"/>
              <a:t>profil</a:t>
            </a:r>
            <a:r>
              <a:rPr lang="en-US" sz="1100" dirty="0"/>
              <a:t> </a:t>
            </a:r>
            <a:r>
              <a:rPr lang="en-US" sz="1100" dirty="0" err="1"/>
              <a:t>kelas</a:t>
            </a:r>
            <a:r>
              <a:rPr lang="en-US" sz="1100" dirty="0"/>
              <a:t> pitch",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alat</a:t>
            </a:r>
            <a:r>
              <a:rPr lang="en-US" sz="1100" dirty="0"/>
              <a:t> yang </a:t>
            </a:r>
            <a:r>
              <a:rPr lang="en-US" sz="1100" dirty="0" err="1"/>
              <a:t>ampuh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menganalisis</a:t>
            </a:r>
            <a:r>
              <a:rPr lang="en-US" sz="1100" dirty="0"/>
              <a:t> </a:t>
            </a:r>
            <a:r>
              <a:rPr lang="en-US" sz="1100" dirty="0" err="1"/>
              <a:t>musik</a:t>
            </a:r>
            <a:r>
              <a:rPr lang="en-US" sz="1100" dirty="0"/>
              <a:t> yang pitch-</a:t>
            </a:r>
            <a:r>
              <a:rPr lang="en-US" sz="1100" dirty="0" err="1"/>
              <a:t>nya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dikategorikan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bermakna</a:t>
            </a:r>
            <a:r>
              <a:rPr lang="en-US" sz="1100" dirty="0"/>
              <a:t> (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dua</a:t>
            </a:r>
            <a:r>
              <a:rPr lang="en-US" sz="1100" dirty="0"/>
              <a:t> </a:t>
            </a:r>
            <a:r>
              <a:rPr lang="en-US" sz="1100" dirty="0" err="1"/>
              <a:t>belas</a:t>
            </a:r>
            <a:r>
              <a:rPr lang="en-US" sz="1100" dirty="0"/>
              <a:t> </a:t>
            </a:r>
            <a:r>
              <a:rPr lang="en-US" sz="1100" dirty="0" err="1"/>
              <a:t>kategori</a:t>
            </a:r>
            <a:r>
              <a:rPr lang="en-US" sz="1100" dirty="0"/>
              <a:t>) dan yang </a:t>
            </a:r>
            <a:r>
              <a:rPr lang="en-US" sz="1100" dirty="0" err="1"/>
              <a:t>tuningnya</a:t>
            </a:r>
            <a:r>
              <a:rPr lang="en-US" sz="1100" dirty="0"/>
              <a:t> </a:t>
            </a:r>
            <a:r>
              <a:rPr lang="en-US" sz="1100" dirty="0" err="1"/>
              <a:t>mendekati</a:t>
            </a:r>
            <a:r>
              <a:rPr lang="en-US" sz="1100" dirty="0"/>
              <a:t> </a:t>
            </a:r>
            <a:r>
              <a:rPr lang="en-US" sz="1100" dirty="0" err="1"/>
              <a:t>skala</a:t>
            </a:r>
            <a:r>
              <a:rPr lang="en-US" sz="1100" dirty="0"/>
              <a:t> temper-</a:t>
            </a:r>
            <a:r>
              <a:rPr lang="en-US" sz="1100" dirty="0" err="1"/>
              <a:t>sama</a:t>
            </a:r>
            <a:r>
              <a:rPr lang="en-US" sz="1100" dirty="0"/>
              <a:t>.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Chroma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mengidentifikasi</a:t>
            </a:r>
            <a:r>
              <a:rPr lang="en-US" sz="1100" dirty="0"/>
              <a:t> nada yang </a:t>
            </a:r>
            <a:r>
              <a:rPr lang="en-US" sz="1100" dirty="0" err="1"/>
              <a:t>berbeda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oktaf</a:t>
            </a:r>
            <a:r>
              <a:rPr lang="en-US" sz="1100" dirty="0"/>
              <a:t>, </a:t>
            </a:r>
            <a:r>
              <a:rPr lang="en-US" sz="1100" dirty="0" err="1"/>
              <a:t>fitur</a:t>
            </a:r>
            <a:r>
              <a:rPr lang="en-US" sz="1100" dirty="0"/>
              <a:t> chroma </a:t>
            </a:r>
            <a:r>
              <a:rPr lang="en-US" sz="1100" dirty="0" err="1"/>
              <a:t>menunjukkan</a:t>
            </a:r>
            <a:r>
              <a:rPr lang="en-US" sz="1100" dirty="0"/>
              <a:t> </a:t>
            </a:r>
            <a:r>
              <a:rPr lang="en-US" sz="1100" dirty="0" err="1"/>
              <a:t>tingkat</a:t>
            </a:r>
            <a:r>
              <a:rPr lang="en-US" sz="1100" dirty="0"/>
              <a:t> </a:t>
            </a:r>
            <a:r>
              <a:rPr lang="en-US" sz="1100" dirty="0" err="1"/>
              <a:t>ketahanan</a:t>
            </a:r>
            <a:r>
              <a:rPr lang="en-US" sz="1100" dirty="0"/>
              <a:t> yang </a:t>
            </a:r>
            <a:r>
              <a:rPr lang="en-US" sz="1100" dirty="0" err="1"/>
              <a:t>tinggi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variasi</a:t>
            </a:r>
            <a:r>
              <a:rPr lang="en-US" sz="1100" dirty="0"/>
              <a:t> timbre dan </a:t>
            </a:r>
            <a:r>
              <a:rPr lang="en-US" sz="1100" dirty="0" err="1"/>
              <a:t>berkorelasi</a:t>
            </a:r>
            <a:r>
              <a:rPr lang="en-US" sz="1100" dirty="0"/>
              <a:t> </a:t>
            </a:r>
            <a:r>
              <a:rPr lang="en-US" sz="1100" dirty="0" err="1"/>
              <a:t>erat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aspek</a:t>
            </a:r>
            <a:r>
              <a:rPr lang="en-US" sz="1100" dirty="0"/>
              <a:t> </a:t>
            </a:r>
            <a:r>
              <a:rPr lang="en-US" sz="1100" dirty="0" err="1"/>
              <a:t>musik</a:t>
            </a:r>
            <a:r>
              <a:rPr lang="en-US" sz="1100" dirty="0"/>
              <a:t> </a:t>
            </a:r>
            <a:r>
              <a:rPr lang="en-US" sz="1100" dirty="0" err="1"/>
              <a:t>harmoni</a:t>
            </a:r>
            <a:r>
              <a:rPr lang="en-US" sz="1100" dirty="0"/>
              <a:t>.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Sound Analysis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4D00B9-2621-4E81-B131-2A64C76BA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MFCC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9DE6354-4E82-4366-9D07-D1C76F9D829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4" y="1417722"/>
            <a:ext cx="4104456" cy="1300266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D197B84-A0EA-4A92-942C-0A5F1DBCBCA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25082"/>
            <a:ext cx="4104456" cy="1285546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9A6B81C4-2C77-4D78-B404-499C6254C2C6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56702"/>
            <a:ext cx="4104456" cy="1337057"/>
          </a:xfr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68ADDD-4C3A-4AB7-B175-F4928D7B5C11}"/>
              </a:ext>
            </a:extLst>
          </p:cNvPr>
          <p:cNvSpPr txBox="1"/>
          <p:nvPr/>
        </p:nvSpPr>
        <p:spPr>
          <a:xfrm>
            <a:off x="429445" y="3147814"/>
            <a:ext cx="40705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 Frequency Cepstral Coefficient (MFCC)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representasi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spektrum</a:t>
            </a:r>
            <a:r>
              <a:rPr lang="en-US" sz="1100" dirty="0"/>
              <a:t> </a:t>
            </a:r>
            <a:r>
              <a:rPr lang="en-US" sz="1100" dirty="0" err="1"/>
              <a:t>daya</a:t>
            </a:r>
            <a:r>
              <a:rPr lang="en-US" sz="1100" dirty="0"/>
              <a:t> </a:t>
            </a:r>
            <a:r>
              <a:rPr lang="en-US" sz="1100" dirty="0" err="1"/>
              <a:t>jangka</a:t>
            </a:r>
            <a:r>
              <a:rPr lang="en-US" sz="1100" dirty="0"/>
              <a:t> </a:t>
            </a:r>
            <a:r>
              <a:rPr lang="en-US" sz="1100" dirty="0" err="1"/>
              <a:t>pendek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suara</a:t>
            </a:r>
            <a:r>
              <a:rPr lang="en-US" sz="1100" dirty="0"/>
              <a:t>, </a:t>
            </a:r>
            <a:r>
              <a:rPr lang="en-US" sz="1100" dirty="0" err="1"/>
              <a:t>berdasarkan</a:t>
            </a:r>
            <a:r>
              <a:rPr lang="en-US" sz="1100" dirty="0"/>
              <a:t> pada </a:t>
            </a:r>
            <a:r>
              <a:rPr lang="en-US" sz="1100" dirty="0" err="1"/>
              <a:t>transformasi</a:t>
            </a:r>
            <a:r>
              <a:rPr lang="en-US" sz="1100" dirty="0"/>
              <a:t> </a:t>
            </a:r>
            <a:r>
              <a:rPr lang="en-US" sz="1100" dirty="0" err="1"/>
              <a:t>kosinus</a:t>
            </a:r>
            <a:r>
              <a:rPr lang="en-US" sz="1100" dirty="0"/>
              <a:t> linier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spektrum</a:t>
            </a:r>
            <a:r>
              <a:rPr lang="en-US" sz="1100" dirty="0"/>
              <a:t> </a:t>
            </a:r>
            <a:r>
              <a:rPr lang="en-US" sz="1100" dirty="0" err="1"/>
              <a:t>daya</a:t>
            </a:r>
            <a:r>
              <a:rPr lang="en-US" sz="1100" dirty="0"/>
              <a:t> log pada </a:t>
            </a:r>
            <a:r>
              <a:rPr lang="en-US" sz="1100" dirty="0" err="1"/>
              <a:t>skala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</a:t>
            </a:r>
            <a:r>
              <a:rPr lang="en-US" sz="1100" dirty="0" err="1"/>
              <a:t>nonlinier</a:t>
            </a:r>
            <a:r>
              <a:rPr lang="en-US" sz="1100" dirty="0"/>
              <a:t>. MFCC </a:t>
            </a:r>
            <a:r>
              <a:rPr lang="en-US" sz="1100" dirty="0" err="1"/>
              <a:t>umumnya</a:t>
            </a:r>
            <a:r>
              <a:rPr lang="en-US" sz="1100" dirty="0"/>
              <a:t>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pengenalan</a:t>
            </a:r>
            <a:r>
              <a:rPr lang="en-US" sz="1100" dirty="0"/>
              <a:t> </a:t>
            </a:r>
            <a:r>
              <a:rPr lang="en-US" sz="1100" dirty="0" err="1"/>
              <a:t>ucapan</a:t>
            </a:r>
            <a:r>
              <a:rPr lang="en-US" sz="1100" dirty="0"/>
              <a:t>,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yang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otomatis</a:t>
            </a:r>
            <a:r>
              <a:rPr lang="en-US" sz="1100" dirty="0"/>
              <a:t> </a:t>
            </a:r>
            <a:r>
              <a:rPr lang="en-US" sz="1100" dirty="0" err="1"/>
              <a:t>mengenali</a:t>
            </a:r>
            <a:r>
              <a:rPr lang="en-US" sz="1100" dirty="0"/>
              <a:t> </a:t>
            </a:r>
            <a:r>
              <a:rPr lang="en-US" sz="1100" dirty="0" err="1"/>
              <a:t>angka</a:t>
            </a:r>
            <a:r>
              <a:rPr lang="en-US" sz="1100" dirty="0"/>
              <a:t> yang </a:t>
            </a:r>
            <a:r>
              <a:rPr lang="en-US" sz="1100" dirty="0" err="1"/>
              <a:t>diucapkan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telepon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80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Sound Analysis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4D00B9-2621-4E81-B131-2A64C76BA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MFCC ( Line Plot )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9DE6354-4E82-4366-9D07-D1C76F9D829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4" y="1528886"/>
            <a:ext cx="4104456" cy="1077938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D197B84-A0EA-4A92-942C-0A5F1DBCBCA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49616"/>
            <a:ext cx="4104456" cy="1036478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9A6B81C4-2C77-4D78-B404-499C6254C2C6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96934"/>
            <a:ext cx="4104456" cy="1056592"/>
          </a:xfr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68ADDD-4C3A-4AB7-B175-F4928D7B5C11}"/>
              </a:ext>
            </a:extLst>
          </p:cNvPr>
          <p:cNvSpPr txBox="1"/>
          <p:nvPr/>
        </p:nvSpPr>
        <p:spPr>
          <a:xfrm>
            <a:off x="429445" y="3147814"/>
            <a:ext cx="40705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Conclusion MFCC :</a:t>
            </a:r>
          </a:p>
          <a:p>
            <a:r>
              <a:rPr lang="en-US" sz="1100" dirty="0"/>
              <a:t>Angry </a:t>
            </a:r>
            <a:r>
              <a:rPr lang="en-US" sz="1100" dirty="0" err="1"/>
              <a:t>memiliki</a:t>
            </a:r>
            <a:r>
              <a:rPr lang="en-US" sz="1100" dirty="0"/>
              <a:t> pitch yang paling </a:t>
            </a:r>
            <a:r>
              <a:rPr lang="en-US" sz="1100" dirty="0" err="1"/>
              <a:t>tinggi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happy</a:t>
            </a:r>
          </a:p>
          <a:p>
            <a:endParaRPr lang="en-US" sz="1100" dirty="0"/>
          </a:p>
          <a:p>
            <a:r>
              <a:rPr lang="en-US" sz="1100" dirty="0"/>
              <a:t>-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MFCC </a:t>
            </a:r>
            <a:r>
              <a:rPr lang="en-US" sz="1100" dirty="0" err="1"/>
              <a:t>maka</a:t>
            </a:r>
            <a:r>
              <a:rPr lang="en-US" sz="1100" dirty="0"/>
              <a:t> pitch </a:t>
            </a:r>
            <a:r>
              <a:rPr lang="en-US" sz="1100" dirty="0" err="1"/>
              <a:t>nya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1537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683</Words>
  <Application>Microsoft Office PowerPoint</Application>
  <PresentationFormat>On-screen Show (16:9)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Albertus Freddi</cp:lastModifiedBy>
  <cp:revision>109</cp:revision>
  <dcterms:created xsi:type="dcterms:W3CDTF">2016-12-05T23:26:54Z</dcterms:created>
  <dcterms:modified xsi:type="dcterms:W3CDTF">2020-05-28T13:08:29Z</dcterms:modified>
</cp:coreProperties>
</file>